
<file path=[Content_Types].xml><?xml version="1.0" encoding="utf-8"?>
<Types xmlns="http://schemas.openxmlformats.org/package/2006/content-types">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132"/>
  </p:notesMasterIdLst>
  <p:sldIdLst>
    <p:sldId id="256" r:id="rId2"/>
    <p:sldId id="267" r:id="rId3"/>
    <p:sldId id="269" r:id="rId4"/>
    <p:sldId id="270" r:id="rId5"/>
    <p:sldId id="271" r:id="rId6"/>
    <p:sldId id="272" r:id="rId7"/>
    <p:sldId id="273" r:id="rId8"/>
    <p:sldId id="274" r:id="rId9"/>
    <p:sldId id="275" r:id="rId10"/>
    <p:sldId id="276" r:id="rId11"/>
    <p:sldId id="277" r:id="rId12"/>
    <p:sldId id="278" r:id="rId13"/>
    <p:sldId id="279" r:id="rId14"/>
    <p:sldId id="280" r:id="rId15"/>
    <p:sldId id="281" r:id="rId16"/>
    <p:sldId id="282" r:id="rId17"/>
    <p:sldId id="283" r:id="rId18"/>
    <p:sldId id="284" r:id="rId19"/>
    <p:sldId id="285" r:id="rId20"/>
    <p:sldId id="286" r:id="rId21"/>
    <p:sldId id="287" r:id="rId22"/>
    <p:sldId id="288" r:id="rId23"/>
    <p:sldId id="289" r:id="rId24"/>
    <p:sldId id="290" r:id="rId25"/>
    <p:sldId id="291" r:id="rId26"/>
    <p:sldId id="292" r:id="rId27"/>
    <p:sldId id="293" r:id="rId28"/>
    <p:sldId id="294" r:id="rId29"/>
    <p:sldId id="295" r:id="rId30"/>
    <p:sldId id="296" r:id="rId31"/>
    <p:sldId id="297" r:id="rId32"/>
    <p:sldId id="298" r:id="rId33"/>
    <p:sldId id="299" r:id="rId34"/>
    <p:sldId id="300" r:id="rId35"/>
    <p:sldId id="301" r:id="rId36"/>
    <p:sldId id="302" r:id="rId37"/>
    <p:sldId id="303" r:id="rId38"/>
    <p:sldId id="304" r:id="rId39"/>
    <p:sldId id="305" r:id="rId40"/>
    <p:sldId id="306" r:id="rId41"/>
    <p:sldId id="307" r:id="rId42"/>
    <p:sldId id="308" r:id="rId43"/>
    <p:sldId id="309" r:id="rId44"/>
    <p:sldId id="310" r:id="rId45"/>
    <p:sldId id="311" r:id="rId46"/>
    <p:sldId id="312" r:id="rId47"/>
    <p:sldId id="313" r:id="rId48"/>
    <p:sldId id="314" r:id="rId49"/>
    <p:sldId id="315" r:id="rId50"/>
    <p:sldId id="316" r:id="rId51"/>
    <p:sldId id="317" r:id="rId52"/>
    <p:sldId id="318" r:id="rId53"/>
    <p:sldId id="319" r:id="rId54"/>
    <p:sldId id="320" r:id="rId55"/>
    <p:sldId id="321" r:id="rId56"/>
    <p:sldId id="322" r:id="rId57"/>
    <p:sldId id="323" r:id="rId58"/>
    <p:sldId id="324" r:id="rId59"/>
    <p:sldId id="325" r:id="rId60"/>
    <p:sldId id="326" r:id="rId61"/>
    <p:sldId id="327" r:id="rId62"/>
    <p:sldId id="328" r:id="rId63"/>
    <p:sldId id="329" r:id="rId64"/>
    <p:sldId id="330" r:id="rId65"/>
    <p:sldId id="331" r:id="rId66"/>
    <p:sldId id="332" r:id="rId67"/>
    <p:sldId id="333" r:id="rId68"/>
    <p:sldId id="334" r:id="rId69"/>
    <p:sldId id="335" r:id="rId70"/>
    <p:sldId id="336" r:id="rId71"/>
    <p:sldId id="337" r:id="rId72"/>
    <p:sldId id="338" r:id="rId73"/>
    <p:sldId id="339" r:id="rId74"/>
    <p:sldId id="340" r:id="rId75"/>
    <p:sldId id="341" r:id="rId76"/>
    <p:sldId id="342" r:id="rId77"/>
    <p:sldId id="343" r:id="rId78"/>
    <p:sldId id="344" r:id="rId79"/>
    <p:sldId id="345" r:id="rId80"/>
    <p:sldId id="346" r:id="rId81"/>
    <p:sldId id="347" r:id="rId82"/>
    <p:sldId id="348" r:id="rId83"/>
    <p:sldId id="349" r:id="rId84"/>
    <p:sldId id="350" r:id="rId85"/>
    <p:sldId id="351" r:id="rId86"/>
    <p:sldId id="352" r:id="rId87"/>
    <p:sldId id="353" r:id="rId88"/>
    <p:sldId id="354" r:id="rId89"/>
    <p:sldId id="355" r:id="rId90"/>
    <p:sldId id="356" r:id="rId91"/>
    <p:sldId id="357" r:id="rId92"/>
    <p:sldId id="358" r:id="rId93"/>
    <p:sldId id="359" r:id="rId94"/>
    <p:sldId id="360" r:id="rId95"/>
    <p:sldId id="361" r:id="rId96"/>
    <p:sldId id="362" r:id="rId97"/>
    <p:sldId id="363" r:id="rId98"/>
    <p:sldId id="364" r:id="rId99"/>
    <p:sldId id="365" r:id="rId100"/>
    <p:sldId id="366" r:id="rId101"/>
    <p:sldId id="367" r:id="rId102"/>
    <p:sldId id="368" r:id="rId103"/>
    <p:sldId id="369" r:id="rId104"/>
    <p:sldId id="370" r:id="rId105"/>
    <p:sldId id="371" r:id="rId106"/>
    <p:sldId id="372" r:id="rId107"/>
    <p:sldId id="373" r:id="rId108"/>
    <p:sldId id="374" r:id="rId109"/>
    <p:sldId id="375" r:id="rId110"/>
    <p:sldId id="376" r:id="rId111"/>
    <p:sldId id="377" r:id="rId112"/>
    <p:sldId id="379" r:id="rId113"/>
    <p:sldId id="380" r:id="rId114"/>
    <p:sldId id="381" r:id="rId115"/>
    <p:sldId id="382" r:id="rId116"/>
    <p:sldId id="383" r:id="rId117"/>
    <p:sldId id="384" r:id="rId118"/>
    <p:sldId id="385" r:id="rId119"/>
    <p:sldId id="386" r:id="rId120"/>
    <p:sldId id="387" r:id="rId121"/>
    <p:sldId id="388" r:id="rId122"/>
    <p:sldId id="389" r:id="rId123"/>
    <p:sldId id="390" r:id="rId124"/>
    <p:sldId id="391" r:id="rId125"/>
    <p:sldId id="392" r:id="rId126"/>
    <p:sldId id="393" r:id="rId127"/>
    <p:sldId id="394" r:id="rId128"/>
    <p:sldId id="395" r:id="rId129"/>
    <p:sldId id="396" r:id="rId130"/>
    <p:sldId id="266" r:id="rId131"/>
  </p:sldIdLst>
  <p:sldSz cx="18288000" cy="10287000"/>
  <p:notesSz cx="6858000" cy="9144000"/>
  <p:embeddedFontLst>
    <p:embeddedFont>
      <p:font typeface="Aljazeera" panose="02000000000000000000" pitchFamily="2" charset="-78"/>
      <p:regular r:id="rId133"/>
    </p:embeddedFont>
    <p:embeddedFont>
      <p:font typeface="Dubai" panose="020B0503030403030204" pitchFamily="34" charset="-78"/>
      <p:regular r:id="rId134"/>
      <p:bold r:id="rId135"/>
      <p:italic r:id="rId136"/>
      <p:boldItalic r:id="rId137"/>
    </p:embeddedFont>
    <p:embeddedFont>
      <p:font typeface="ITC Avant Garde Gothic Bold" panose="020B0604020202020204" charset="0"/>
      <p:regular r:id="rId138"/>
    </p:embeddedFont>
    <p:embeddedFont>
      <p:font typeface="Sakkal Majalla" panose="02000000000000000000" pitchFamily="2" charset="-78"/>
      <p:regular r:id="rId139"/>
      <p:bold r:id="rId14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A5AD"/>
    <a:srgbClr val="DEB3BB"/>
    <a:srgbClr val="D7F0F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autoAdjust="0"/>
    <p:restoredTop sz="94061" autoAdjust="0"/>
  </p:normalViewPr>
  <p:slideViewPr>
    <p:cSldViewPr>
      <p:cViewPr>
        <p:scale>
          <a:sx n="40" d="100"/>
          <a:sy n="40" d="100"/>
        </p:scale>
        <p:origin x="1032" y="20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font" Target="fonts/font6.fntdata"/><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tableStyles" Target="tableStyle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font" Target="fonts/font2.fntdata"/><Relationship Id="rId139" Type="http://schemas.openxmlformats.org/officeDocument/2006/relationships/font" Target="fonts/font7.fntdata"/><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font" Target="fonts/font8.fntdata"/><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font" Target="fonts/font3.fntdata"/><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font" Target="fonts/font4.fntdata"/><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viewProps" Target="viewProps.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font" Target="fonts/font5.fntdata"/><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notesMaster" Target="notesMasters/notesMaster1.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font" Target="fonts/font1.fntdata"/><Relationship Id="rId16" Type="http://schemas.openxmlformats.org/officeDocument/2006/relationships/slide" Target="slides/slide1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رأس 1"/>
          <p:cNvSpPr>
            <a:spLocks noGrp="1"/>
          </p:cNvSpPr>
          <p:nvPr>
            <p:ph type="hdr" sz="quarter"/>
          </p:nvPr>
        </p:nvSpPr>
        <p:spPr>
          <a:xfrm>
            <a:off x="3886200" y="0"/>
            <a:ext cx="2971800" cy="458788"/>
          </a:xfrm>
          <a:prstGeom prst="rect">
            <a:avLst/>
          </a:prstGeom>
        </p:spPr>
        <p:txBody>
          <a:bodyPr vert="horz" lIns="91440" tIns="45720" rIns="91440" bIns="45720" rtlCol="1"/>
          <a:lstStyle>
            <a:lvl1pPr algn="l">
              <a:defRPr sz="1200"/>
            </a:lvl1pPr>
          </a:lstStyle>
          <a:p>
            <a:endParaRPr lang="en-US"/>
          </a:p>
        </p:txBody>
      </p:sp>
      <p:sp>
        <p:nvSpPr>
          <p:cNvPr id="3" name="عنصر نائب للتاريخ 2"/>
          <p:cNvSpPr>
            <a:spLocks noGrp="1"/>
          </p:cNvSpPr>
          <p:nvPr>
            <p:ph type="dt" idx="1"/>
          </p:nvPr>
        </p:nvSpPr>
        <p:spPr>
          <a:xfrm>
            <a:off x="1588" y="0"/>
            <a:ext cx="2971800" cy="458788"/>
          </a:xfrm>
          <a:prstGeom prst="rect">
            <a:avLst/>
          </a:prstGeom>
        </p:spPr>
        <p:txBody>
          <a:bodyPr vert="horz" lIns="91440" tIns="45720" rIns="91440" bIns="45720" rtlCol="1"/>
          <a:lstStyle>
            <a:lvl1pPr algn="r">
              <a:defRPr sz="1200"/>
            </a:lvl1pPr>
          </a:lstStyle>
          <a:p>
            <a:fld id="{0EEE4833-60C7-4D32-83A0-90CD0309A8D0}" type="datetimeFigureOut">
              <a:rPr lang="en-US" smtClean="0"/>
              <a:t>6/15/2025</a:t>
            </a:fld>
            <a:endParaRPr lang="en-US"/>
          </a:p>
        </p:txBody>
      </p:sp>
      <p:sp>
        <p:nvSpPr>
          <p:cNvPr id="4" name="عنصر نائب لصورة الشريحة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1" anchor="ctr"/>
          <a:lstStyle/>
          <a:p>
            <a:endParaRPr lang="en-US"/>
          </a:p>
        </p:txBody>
      </p:sp>
      <p:sp>
        <p:nvSpPr>
          <p:cNvPr id="5" name="عنصر نائب للملاحظات 4"/>
          <p:cNvSpPr>
            <a:spLocks noGrp="1"/>
          </p:cNvSpPr>
          <p:nvPr>
            <p:ph type="body" sz="quarter" idx="3"/>
          </p:nvPr>
        </p:nvSpPr>
        <p:spPr>
          <a:xfrm>
            <a:off x="685800" y="4400550"/>
            <a:ext cx="5486400" cy="3600450"/>
          </a:xfrm>
          <a:prstGeom prst="rect">
            <a:avLst/>
          </a:prstGeom>
        </p:spPr>
        <p:txBody>
          <a:bodyPr vert="horz" lIns="91440" tIns="45720" rIns="91440" bIns="45720" rtlCol="1"/>
          <a:lstStyle/>
          <a:p>
            <a:pPr lvl="0"/>
            <a:r>
              <a:rPr lang="ar-SA"/>
              <a:t>انقر لتحرير أنماط نص الشكل الرئيسي</a:t>
            </a:r>
          </a:p>
          <a:p>
            <a:pPr lvl="1"/>
            <a:r>
              <a:rPr lang="ar-SA"/>
              <a:t>المستوى الثاني</a:t>
            </a:r>
          </a:p>
          <a:p>
            <a:pPr lvl="2"/>
            <a:r>
              <a:rPr lang="ar-SA"/>
              <a:t>المستوى الثالث</a:t>
            </a:r>
          </a:p>
          <a:p>
            <a:pPr lvl="3"/>
            <a:r>
              <a:rPr lang="ar-SA"/>
              <a:t>المستوى الرابع</a:t>
            </a:r>
          </a:p>
          <a:p>
            <a:pPr lvl="4"/>
            <a:r>
              <a:rPr lang="ar-SA"/>
              <a:t>المستوى الخامس</a:t>
            </a:r>
            <a:endParaRPr lang="en-US"/>
          </a:p>
        </p:txBody>
      </p:sp>
      <p:sp>
        <p:nvSpPr>
          <p:cNvPr id="6" name="عنصر نائب للتذييل 5"/>
          <p:cNvSpPr>
            <a:spLocks noGrp="1"/>
          </p:cNvSpPr>
          <p:nvPr>
            <p:ph type="ftr" sz="quarter" idx="4"/>
          </p:nvPr>
        </p:nvSpPr>
        <p:spPr>
          <a:xfrm>
            <a:off x="3886200" y="8685213"/>
            <a:ext cx="2971800" cy="458787"/>
          </a:xfrm>
          <a:prstGeom prst="rect">
            <a:avLst/>
          </a:prstGeom>
        </p:spPr>
        <p:txBody>
          <a:bodyPr vert="horz" lIns="91440" tIns="45720" rIns="91440" bIns="45720" rtlCol="1" anchor="b"/>
          <a:lstStyle>
            <a:lvl1pPr algn="l">
              <a:defRPr sz="1200"/>
            </a:lvl1pPr>
          </a:lstStyle>
          <a:p>
            <a:endParaRPr lang="en-US"/>
          </a:p>
        </p:txBody>
      </p:sp>
      <p:sp>
        <p:nvSpPr>
          <p:cNvPr id="7" name="عنصر نائب لرقم الشريحة 6"/>
          <p:cNvSpPr>
            <a:spLocks noGrp="1"/>
          </p:cNvSpPr>
          <p:nvPr>
            <p:ph type="sldNum" sz="quarter" idx="5"/>
          </p:nvPr>
        </p:nvSpPr>
        <p:spPr>
          <a:xfrm>
            <a:off x="1588" y="8685213"/>
            <a:ext cx="2971800" cy="458787"/>
          </a:xfrm>
          <a:prstGeom prst="rect">
            <a:avLst/>
          </a:prstGeom>
        </p:spPr>
        <p:txBody>
          <a:bodyPr vert="horz" lIns="91440" tIns="45720" rIns="91440" bIns="45720" rtlCol="1" anchor="b"/>
          <a:lstStyle>
            <a:lvl1pPr algn="r">
              <a:defRPr sz="1200"/>
            </a:lvl1pPr>
          </a:lstStyle>
          <a:p>
            <a:fld id="{3BB46364-D5E7-46A6-98E5-AF08D37A923F}" type="slidenum">
              <a:rPr lang="en-US" smtClean="0"/>
              <a:t>‹#›</a:t>
            </a:fld>
            <a:endParaRPr lang="en-US"/>
          </a:p>
        </p:txBody>
      </p:sp>
    </p:spTree>
    <p:extLst>
      <p:ext uri="{BB962C8B-B14F-4D97-AF65-F5344CB8AC3E}">
        <p14:creationId xmlns:p14="http://schemas.microsoft.com/office/powerpoint/2010/main" val="2044612052"/>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3BB46364-D5E7-46A6-98E5-AF08D37A923F}" type="slidenum">
              <a:rPr lang="en-US" smtClean="0"/>
              <a:t>1</a:t>
            </a:fld>
            <a:endParaRPr lang="en-US"/>
          </a:p>
        </p:txBody>
      </p:sp>
    </p:spTree>
    <p:extLst>
      <p:ext uri="{BB962C8B-B14F-4D97-AF65-F5344CB8AC3E}">
        <p14:creationId xmlns:p14="http://schemas.microsoft.com/office/powerpoint/2010/main" val="23459637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3BB46364-D5E7-46A6-98E5-AF08D37A923F}" type="slidenum">
              <a:rPr lang="en-US" smtClean="0"/>
              <a:t>18</a:t>
            </a:fld>
            <a:endParaRPr lang="en-US"/>
          </a:p>
        </p:txBody>
      </p:sp>
    </p:spTree>
    <p:extLst>
      <p:ext uri="{BB962C8B-B14F-4D97-AF65-F5344CB8AC3E}">
        <p14:creationId xmlns:p14="http://schemas.microsoft.com/office/powerpoint/2010/main" val="18647191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3BB46364-D5E7-46A6-98E5-AF08D37A923F}" type="slidenum">
              <a:rPr lang="en-US" smtClean="0"/>
              <a:t>20</a:t>
            </a:fld>
            <a:endParaRPr lang="en-US"/>
          </a:p>
        </p:txBody>
      </p:sp>
    </p:spTree>
    <p:extLst>
      <p:ext uri="{BB962C8B-B14F-4D97-AF65-F5344CB8AC3E}">
        <p14:creationId xmlns:p14="http://schemas.microsoft.com/office/powerpoint/2010/main" val="31585320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3BB46364-D5E7-46A6-98E5-AF08D37A923F}" type="slidenum">
              <a:rPr lang="en-US" smtClean="0"/>
              <a:t>22</a:t>
            </a:fld>
            <a:endParaRPr lang="en-US"/>
          </a:p>
        </p:txBody>
      </p:sp>
    </p:spTree>
    <p:extLst>
      <p:ext uri="{BB962C8B-B14F-4D97-AF65-F5344CB8AC3E}">
        <p14:creationId xmlns:p14="http://schemas.microsoft.com/office/powerpoint/2010/main" val="27063249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3BB46364-D5E7-46A6-98E5-AF08D37A923F}" type="slidenum">
              <a:rPr lang="en-US" smtClean="0"/>
              <a:t>24</a:t>
            </a:fld>
            <a:endParaRPr lang="en-US"/>
          </a:p>
        </p:txBody>
      </p:sp>
    </p:spTree>
    <p:extLst>
      <p:ext uri="{BB962C8B-B14F-4D97-AF65-F5344CB8AC3E}">
        <p14:creationId xmlns:p14="http://schemas.microsoft.com/office/powerpoint/2010/main" val="42109058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3BB46364-D5E7-46A6-98E5-AF08D37A923F}" type="slidenum">
              <a:rPr lang="en-US" smtClean="0"/>
              <a:t>26</a:t>
            </a:fld>
            <a:endParaRPr lang="en-US"/>
          </a:p>
        </p:txBody>
      </p:sp>
    </p:spTree>
    <p:extLst>
      <p:ext uri="{BB962C8B-B14F-4D97-AF65-F5344CB8AC3E}">
        <p14:creationId xmlns:p14="http://schemas.microsoft.com/office/powerpoint/2010/main" val="129151096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3BB46364-D5E7-46A6-98E5-AF08D37A923F}" type="slidenum">
              <a:rPr lang="en-US" smtClean="0"/>
              <a:t>28</a:t>
            </a:fld>
            <a:endParaRPr lang="en-US"/>
          </a:p>
        </p:txBody>
      </p:sp>
    </p:spTree>
    <p:extLst>
      <p:ext uri="{BB962C8B-B14F-4D97-AF65-F5344CB8AC3E}">
        <p14:creationId xmlns:p14="http://schemas.microsoft.com/office/powerpoint/2010/main" val="357652618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3BB46364-D5E7-46A6-98E5-AF08D37A923F}" type="slidenum">
              <a:rPr lang="en-US" smtClean="0"/>
              <a:t>30</a:t>
            </a:fld>
            <a:endParaRPr lang="en-US"/>
          </a:p>
        </p:txBody>
      </p:sp>
    </p:spTree>
    <p:extLst>
      <p:ext uri="{BB962C8B-B14F-4D97-AF65-F5344CB8AC3E}">
        <p14:creationId xmlns:p14="http://schemas.microsoft.com/office/powerpoint/2010/main" val="30357676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3BB46364-D5E7-46A6-98E5-AF08D37A923F}" type="slidenum">
              <a:rPr lang="en-US" smtClean="0"/>
              <a:t>32</a:t>
            </a:fld>
            <a:endParaRPr lang="en-US"/>
          </a:p>
        </p:txBody>
      </p:sp>
    </p:spTree>
    <p:extLst>
      <p:ext uri="{BB962C8B-B14F-4D97-AF65-F5344CB8AC3E}">
        <p14:creationId xmlns:p14="http://schemas.microsoft.com/office/powerpoint/2010/main" val="1041918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3BB46364-D5E7-46A6-98E5-AF08D37A923F}" type="slidenum">
              <a:rPr lang="en-US" smtClean="0"/>
              <a:t>34</a:t>
            </a:fld>
            <a:endParaRPr lang="en-US"/>
          </a:p>
        </p:txBody>
      </p:sp>
    </p:spTree>
    <p:extLst>
      <p:ext uri="{BB962C8B-B14F-4D97-AF65-F5344CB8AC3E}">
        <p14:creationId xmlns:p14="http://schemas.microsoft.com/office/powerpoint/2010/main" val="213397736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3BB46364-D5E7-46A6-98E5-AF08D37A923F}" type="slidenum">
              <a:rPr lang="en-US" smtClean="0"/>
              <a:t>36</a:t>
            </a:fld>
            <a:endParaRPr lang="en-US"/>
          </a:p>
        </p:txBody>
      </p:sp>
    </p:spTree>
    <p:extLst>
      <p:ext uri="{BB962C8B-B14F-4D97-AF65-F5344CB8AC3E}">
        <p14:creationId xmlns:p14="http://schemas.microsoft.com/office/powerpoint/2010/main" val="17728643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3BB46364-D5E7-46A6-98E5-AF08D37A923F}" type="slidenum">
              <a:rPr lang="en-US" smtClean="0"/>
              <a:t>3</a:t>
            </a:fld>
            <a:endParaRPr lang="en-US"/>
          </a:p>
        </p:txBody>
      </p:sp>
    </p:spTree>
    <p:extLst>
      <p:ext uri="{BB962C8B-B14F-4D97-AF65-F5344CB8AC3E}">
        <p14:creationId xmlns:p14="http://schemas.microsoft.com/office/powerpoint/2010/main" val="158598995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3BB46364-D5E7-46A6-98E5-AF08D37A923F}" type="slidenum">
              <a:rPr lang="en-US" smtClean="0"/>
              <a:t>38</a:t>
            </a:fld>
            <a:endParaRPr lang="en-US"/>
          </a:p>
        </p:txBody>
      </p:sp>
    </p:spTree>
    <p:extLst>
      <p:ext uri="{BB962C8B-B14F-4D97-AF65-F5344CB8AC3E}">
        <p14:creationId xmlns:p14="http://schemas.microsoft.com/office/powerpoint/2010/main" val="170821851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3BB46364-D5E7-46A6-98E5-AF08D37A923F}" type="slidenum">
              <a:rPr lang="en-US" smtClean="0"/>
              <a:t>40</a:t>
            </a:fld>
            <a:endParaRPr lang="en-US"/>
          </a:p>
        </p:txBody>
      </p:sp>
    </p:spTree>
    <p:extLst>
      <p:ext uri="{BB962C8B-B14F-4D97-AF65-F5344CB8AC3E}">
        <p14:creationId xmlns:p14="http://schemas.microsoft.com/office/powerpoint/2010/main" val="4108522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3BB46364-D5E7-46A6-98E5-AF08D37A923F}" type="slidenum">
              <a:rPr lang="en-US" smtClean="0"/>
              <a:t>42</a:t>
            </a:fld>
            <a:endParaRPr lang="en-US"/>
          </a:p>
        </p:txBody>
      </p:sp>
    </p:spTree>
    <p:extLst>
      <p:ext uri="{BB962C8B-B14F-4D97-AF65-F5344CB8AC3E}">
        <p14:creationId xmlns:p14="http://schemas.microsoft.com/office/powerpoint/2010/main" val="126094834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3BB46364-D5E7-46A6-98E5-AF08D37A923F}" type="slidenum">
              <a:rPr lang="en-US" smtClean="0"/>
              <a:t>44</a:t>
            </a:fld>
            <a:endParaRPr lang="en-US"/>
          </a:p>
        </p:txBody>
      </p:sp>
    </p:spTree>
    <p:extLst>
      <p:ext uri="{BB962C8B-B14F-4D97-AF65-F5344CB8AC3E}">
        <p14:creationId xmlns:p14="http://schemas.microsoft.com/office/powerpoint/2010/main" val="361019616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3BB46364-D5E7-46A6-98E5-AF08D37A923F}" type="slidenum">
              <a:rPr lang="en-US" smtClean="0"/>
              <a:t>46</a:t>
            </a:fld>
            <a:endParaRPr lang="en-US"/>
          </a:p>
        </p:txBody>
      </p:sp>
    </p:spTree>
    <p:extLst>
      <p:ext uri="{BB962C8B-B14F-4D97-AF65-F5344CB8AC3E}">
        <p14:creationId xmlns:p14="http://schemas.microsoft.com/office/powerpoint/2010/main" val="344895487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3BB46364-D5E7-46A6-98E5-AF08D37A923F}" type="slidenum">
              <a:rPr lang="en-US" smtClean="0"/>
              <a:t>48</a:t>
            </a:fld>
            <a:endParaRPr lang="en-US"/>
          </a:p>
        </p:txBody>
      </p:sp>
    </p:spTree>
    <p:extLst>
      <p:ext uri="{BB962C8B-B14F-4D97-AF65-F5344CB8AC3E}">
        <p14:creationId xmlns:p14="http://schemas.microsoft.com/office/powerpoint/2010/main" val="155980097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3BB46364-D5E7-46A6-98E5-AF08D37A923F}" type="slidenum">
              <a:rPr lang="en-US" smtClean="0"/>
              <a:t>50</a:t>
            </a:fld>
            <a:endParaRPr lang="en-US"/>
          </a:p>
        </p:txBody>
      </p:sp>
    </p:spTree>
    <p:extLst>
      <p:ext uri="{BB962C8B-B14F-4D97-AF65-F5344CB8AC3E}">
        <p14:creationId xmlns:p14="http://schemas.microsoft.com/office/powerpoint/2010/main" val="93061590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3BB46364-D5E7-46A6-98E5-AF08D37A923F}" type="slidenum">
              <a:rPr lang="en-US" smtClean="0"/>
              <a:t>52</a:t>
            </a:fld>
            <a:endParaRPr lang="en-US"/>
          </a:p>
        </p:txBody>
      </p:sp>
    </p:spTree>
    <p:extLst>
      <p:ext uri="{BB962C8B-B14F-4D97-AF65-F5344CB8AC3E}">
        <p14:creationId xmlns:p14="http://schemas.microsoft.com/office/powerpoint/2010/main" val="329361412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3BB46364-D5E7-46A6-98E5-AF08D37A923F}" type="slidenum">
              <a:rPr lang="en-US" smtClean="0"/>
              <a:t>54</a:t>
            </a:fld>
            <a:endParaRPr lang="en-US"/>
          </a:p>
        </p:txBody>
      </p:sp>
    </p:spTree>
    <p:extLst>
      <p:ext uri="{BB962C8B-B14F-4D97-AF65-F5344CB8AC3E}">
        <p14:creationId xmlns:p14="http://schemas.microsoft.com/office/powerpoint/2010/main" val="345841110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3BB46364-D5E7-46A6-98E5-AF08D37A923F}" type="slidenum">
              <a:rPr lang="en-US" smtClean="0"/>
              <a:t>56</a:t>
            </a:fld>
            <a:endParaRPr lang="en-US"/>
          </a:p>
        </p:txBody>
      </p:sp>
    </p:spTree>
    <p:extLst>
      <p:ext uri="{BB962C8B-B14F-4D97-AF65-F5344CB8AC3E}">
        <p14:creationId xmlns:p14="http://schemas.microsoft.com/office/powerpoint/2010/main" val="12073824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3BB46364-D5E7-46A6-98E5-AF08D37A923F}" type="slidenum">
              <a:rPr lang="en-US" smtClean="0"/>
              <a:t>5</a:t>
            </a:fld>
            <a:endParaRPr lang="en-US"/>
          </a:p>
        </p:txBody>
      </p:sp>
    </p:spTree>
    <p:extLst>
      <p:ext uri="{BB962C8B-B14F-4D97-AF65-F5344CB8AC3E}">
        <p14:creationId xmlns:p14="http://schemas.microsoft.com/office/powerpoint/2010/main" val="250100408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3BB46364-D5E7-46A6-98E5-AF08D37A923F}" type="slidenum">
              <a:rPr lang="en-US" smtClean="0"/>
              <a:t>58</a:t>
            </a:fld>
            <a:endParaRPr lang="en-US"/>
          </a:p>
        </p:txBody>
      </p:sp>
    </p:spTree>
    <p:extLst>
      <p:ext uri="{BB962C8B-B14F-4D97-AF65-F5344CB8AC3E}">
        <p14:creationId xmlns:p14="http://schemas.microsoft.com/office/powerpoint/2010/main" val="77048836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3BB46364-D5E7-46A6-98E5-AF08D37A923F}" type="slidenum">
              <a:rPr lang="en-US" smtClean="0"/>
              <a:t>60</a:t>
            </a:fld>
            <a:endParaRPr lang="en-US"/>
          </a:p>
        </p:txBody>
      </p:sp>
    </p:spTree>
    <p:extLst>
      <p:ext uri="{BB962C8B-B14F-4D97-AF65-F5344CB8AC3E}">
        <p14:creationId xmlns:p14="http://schemas.microsoft.com/office/powerpoint/2010/main" val="322768651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3BB46364-D5E7-46A6-98E5-AF08D37A923F}" type="slidenum">
              <a:rPr lang="en-US" smtClean="0"/>
              <a:t>62</a:t>
            </a:fld>
            <a:endParaRPr lang="en-US"/>
          </a:p>
        </p:txBody>
      </p:sp>
    </p:spTree>
    <p:extLst>
      <p:ext uri="{BB962C8B-B14F-4D97-AF65-F5344CB8AC3E}">
        <p14:creationId xmlns:p14="http://schemas.microsoft.com/office/powerpoint/2010/main" val="312169855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3BB46364-D5E7-46A6-98E5-AF08D37A923F}" type="slidenum">
              <a:rPr lang="en-US" smtClean="0"/>
              <a:t>64</a:t>
            </a:fld>
            <a:endParaRPr lang="en-US"/>
          </a:p>
        </p:txBody>
      </p:sp>
    </p:spTree>
    <p:extLst>
      <p:ext uri="{BB962C8B-B14F-4D97-AF65-F5344CB8AC3E}">
        <p14:creationId xmlns:p14="http://schemas.microsoft.com/office/powerpoint/2010/main" val="175886413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3BB46364-D5E7-46A6-98E5-AF08D37A923F}" type="slidenum">
              <a:rPr lang="en-US" smtClean="0"/>
              <a:t>66</a:t>
            </a:fld>
            <a:endParaRPr lang="en-US"/>
          </a:p>
        </p:txBody>
      </p:sp>
    </p:spTree>
    <p:extLst>
      <p:ext uri="{BB962C8B-B14F-4D97-AF65-F5344CB8AC3E}">
        <p14:creationId xmlns:p14="http://schemas.microsoft.com/office/powerpoint/2010/main" val="60949526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3BB46364-D5E7-46A6-98E5-AF08D37A923F}" type="slidenum">
              <a:rPr lang="en-US" smtClean="0"/>
              <a:t>68</a:t>
            </a:fld>
            <a:endParaRPr lang="en-US"/>
          </a:p>
        </p:txBody>
      </p:sp>
    </p:spTree>
    <p:extLst>
      <p:ext uri="{BB962C8B-B14F-4D97-AF65-F5344CB8AC3E}">
        <p14:creationId xmlns:p14="http://schemas.microsoft.com/office/powerpoint/2010/main" val="41799772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3BB46364-D5E7-46A6-98E5-AF08D37A923F}" type="slidenum">
              <a:rPr lang="en-US" smtClean="0"/>
              <a:t>70</a:t>
            </a:fld>
            <a:endParaRPr lang="en-US"/>
          </a:p>
        </p:txBody>
      </p:sp>
    </p:spTree>
    <p:extLst>
      <p:ext uri="{BB962C8B-B14F-4D97-AF65-F5344CB8AC3E}">
        <p14:creationId xmlns:p14="http://schemas.microsoft.com/office/powerpoint/2010/main" val="38209581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3BB46364-D5E7-46A6-98E5-AF08D37A923F}" type="slidenum">
              <a:rPr lang="en-US" smtClean="0"/>
              <a:t>72</a:t>
            </a:fld>
            <a:endParaRPr lang="en-US"/>
          </a:p>
        </p:txBody>
      </p:sp>
    </p:spTree>
    <p:extLst>
      <p:ext uri="{BB962C8B-B14F-4D97-AF65-F5344CB8AC3E}">
        <p14:creationId xmlns:p14="http://schemas.microsoft.com/office/powerpoint/2010/main" val="309181481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3BB46364-D5E7-46A6-98E5-AF08D37A923F}" type="slidenum">
              <a:rPr lang="en-US" smtClean="0"/>
              <a:t>74</a:t>
            </a:fld>
            <a:endParaRPr lang="en-US"/>
          </a:p>
        </p:txBody>
      </p:sp>
    </p:spTree>
    <p:extLst>
      <p:ext uri="{BB962C8B-B14F-4D97-AF65-F5344CB8AC3E}">
        <p14:creationId xmlns:p14="http://schemas.microsoft.com/office/powerpoint/2010/main" val="283934280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3BB46364-D5E7-46A6-98E5-AF08D37A923F}" type="slidenum">
              <a:rPr lang="en-US" smtClean="0"/>
              <a:t>76</a:t>
            </a:fld>
            <a:endParaRPr lang="en-US"/>
          </a:p>
        </p:txBody>
      </p:sp>
    </p:spTree>
    <p:extLst>
      <p:ext uri="{BB962C8B-B14F-4D97-AF65-F5344CB8AC3E}">
        <p14:creationId xmlns:p14="http://schemas.microsoft.com/office/powerpoint/2010/main" val="25344298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3BB46364-D5E7-46A6-98E5-AF08D37A923F}" type="slidenum">
              <a:rPr lang="en-US" smtClean="0"/>
              <a:t>6</a:t>
            </a:fld>
            <a:endParaRPr lang="en-US"/>
          </a:p>
        </p:txBody>
      </p:sp>
    </p:spTree>
    <p:extLst>
      <p:ext uri="{BB962C8B-B14F-4D97-AF65-F5344CB8AC3E}">
        <p14:creationId xmlns:p14="http://schemas.microsoft.com/office/powerpoint/2010/main" val="257539281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3BB46364-D5E7-46A6-98E5-AF08D37A923F}" type="slidenum">
              <a:rPr lang="en-US" smtClean="0"/>
              <a:t>78</a:t>
            </a:fld>
            <a:endParaRPr lang="en-US"/>
          </a:p>
        </p:txBody>
      </p:sp>
    </p:spTree>
    <p:extLst>
      <p:ext uri="{BB962C8B-B14F-4D97-AF65-F5344CB8AC3E}">
        <p14:creationId xmlns:p14="http://schemas.microsoft.com/office/powerpoint/2010/main" val="251148344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3BB46364-D5E7-46A6-98E5-AF08D37A923F}" type="slidenum">
              <a:rPr lang="en-US" smtClean="0"/>
              <a:t>80</a:t>
            </a:fld>
            <a:endParaRPr lang="en-US"/>
          </a:p>
        </p:txBody>
      </p:sp>
    </p:spTree>
    <p:extLst>
      <p:ext uri="{BB962C8B-B14F-4D97-AF65-F5344CB8AC3E}">
        <p14:creationId xmlns:p14="http://schemas.microsoft.com/office/powerpoint/2010/main" val="159717122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3BB46364-D5E7-46A6-98E5-AF08D37A923F}" type="slidenum">
              <a:rPr lang="en-US" smtClean="0"/>
              <a:t>82</a:t>
            </a:fld>
            <a:endParaRPr lang="en-US"/>
          </a:p>
        </p:txBody>
      </p:sp>
    </p:spTree>
    <p:extLst>
      <p:ext uri="{BB962C8B-B14F-4D97-AF65-F5344CB8AC3E}">
        <p14:creationId xmlns:p14="http://schemas.microsoft.com/office/powerpoint/2010/main" val="285384365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3BB46364-D5E7-46A6-98E5-AF08D37A923F}" type="slidenum">
              <a:rPr lang="en-US" smtClean="0"/>
              <a:t>84</a:t>
            </a:fld>
            <a:endParaRPr lang="en-US"/>
          </a:p>
        </p:txBody>
      </p:sp>
    </p:spTree>
    <p:extLst>
      <p:ext uri="{BB962C8B-B14F-4D97-AF65-F5344CB8AC3E}">
        <p14:creationId xmlns:p14="http://schemas.microsoft.com/office/powerpoint/2010/main" val="392239090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3BB46364-D5E7-46A6-98E5-AF08D37A923F}" type="slidenum">
              <a:rPr lang="en-US" smtClean="0"/>
              <a:t>86</a:t>
            </a:fld>
            <a:endParaRPr lang="en-US"/>
          </a:p>
        </p:txBody>
      </p:sp>
    </p:spTree>
    <p:extLst>
      <p:ext uri="{BB962C8B-B14F-4D97-AF65-F5344CB8AC3E}">
        <p14:creationId xmlns:p14="http://schemas.microsoft.com/office/powerpoint/2010/main" val="230259189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3BB46364-D5E7-46A6-98E5-AF08D37A923F}" type="slidenum">
              <a:rPr lang="en-US" smtClean="0"/>
              <a:t>88</a:t>
            </a:fld>
            <a:endParaRPr lang="en-US"/>
          </a:p>
        </p:txBody>
      </p:sp>
    </p:spTree>
    <p:extLst>
      <p:ext uri="{BB962C8B-B14F-4D97-AF65-F5344CB8AC3E}">
        <p14:creationId xmlns:p14="http://schemas.microsoft.com/office/powerpoint/2010/main" val="362218561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3BB46364-D5E7-46A6-98E5-AF08D37A923F}" type="slidenum">
              <a:rPr lang="en-US" smtClean="0"/>
              <a:t>90</a:t>
            </a:fld>
            <a:endParaRPr lang="en-US"/>
          </a:p>
        </p:txBody>
      </p:sp>
    </p:spTree>
    <p:extLst>
      <p:ext uri="{BB962C8B-B14F-4D97-AF65-F5344CB8AC3E}">
        <p14:creationId xmlns:p14="http://schemas.microsoft.com/office/powerpoint/2010/main" val="156799061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3BB46364-D5E7-46A6-98E5-AF08D37A923F}" type="slidenum">
              <a:rPr lang="en-US" smtClean="0"/>
              <a:t>92</a:t>
            </a:fld>
            <a:endParaRPr lang="en-US"/>
          </a:p>
        </p:txBody>
      </p:sp>
    </p:spTree>
    <p:extLst>
      <p:ext uri="{BB962C8B-B14F-4D97-AF65-F5344CB8AC3E}">
        <p14:creationId xmlns:p14="http://schemas.microsoft.com/office/powerpoint/2010/main" val="94180548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3BB46364-D5E7-46A6-98E5-AF08D37A923F}" type="slidenum">
              <a:rPr lang="en-US" smtClean="0"/>
              <a:t>94</a:t>
            </a:fld>
            <a:endParaRPr lang="en-US"/>
          </a:p>
        </p:txBody>
      </p:sp>
    </p:spTree>
    <p:extLst>
      <p:ext uri="{BB962C8B-B14F-4D97-AF65-F5344CB8AC3E}">
        <p14:creationId xmlns:p14="http://schemas.microsoft.com/office/powerpoint/2010/main" val="134506194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3BB46364-D5E7-46A6-98E5-AF08D37A923F}" type="slidenum">
              <a:rPr lang="en-US" smtClean="0"/>
              <a:t>96</a:t>
            </a:fld>
            <a:endParaRPr lang="en-US"/>
          </a:p>
        </p:txBody>
      </p:sp>
    </p:spTree>
    <p:extLst>
      <p:ext uri="{BB962C8B-B14F-4D97-AF65-F5344CB8AC3E}">
        <p14:creationId xmlns:p14="http://schemas.microsoft.com/office/powerpoint/2010/main" val="9116268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3BB46364-D5E7-46A6-98E5-AF08D37A923F}" type="slidenum">
              <a:rPr lang="en-US" smtClean="0"/>
              <a:t>8</a:t>
            </a:fld>
            <a:endParaRPr lang="en-US"/>
          </a:p>
        </p:txBody>
      </p:sp>
    </p:spTree>
    <p:extLst>
      <p:ext uri="{BB962C8B-B14F-4D97-AF65-F5344CB8AC3E}">
        <p14:creationId xmlns:p14="http://schemas.microsoft.com/office/powerpoint/2010/main" val="3456541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3BB46364-D5E7-46A6-98E5-AF08D37A923F}" type="slidenum">
              <a:rPr lang="en-US" smtClean="0"/>
              <a:t>98</a:t>
            </a:fld>
            <a:endParaRPr lang="en-US"/>
          </a:p>
        </p:txBody>
      </p:sp>
    </p:spTree>
    <p:extLst>
      <p:ext uri="{BB962C8B-B14F-4D97-AF65-F5344CB8AC3E}">
        <p14:creationId xmlns:p14="http://schemas.microsoft.com/office/powerpoint/2010/main" val="106591505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3BB46364-D5E7-46A6-98E5-AF08D37A923F}" type="slidenum">
              <a:rPr lang="en-US" smtClean="0"/>
              <a:t>100</a:t>
            </a:fld>
            <a:endParaRPr lang="en-US"/>
          </a:p>
        </p:txBody>
      </p:sp>
    </p:spTree>
    <p:extLst>
      <p:ext uri="{BB962C8B-B14F-4D97-AF65-F5344CB8AC3E}">
        <p14:creationId xmlns:p14="http://schemas.microsoft.com/office/powerpoint/2010/main" val="93653287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3BB46364-D5E7-46A6-98E5-AF08D37A923F}" type="slidenum">
              <a:rPr lang="en-US" smtClean="0"/>
              <a:t>102</a:t>
            </a:fld>
            <a:endParaRPr lang="en-US"/>
          </a:p>
        </p:txBody>
      </p:sp>
    </p:spTree>
    <p:extLst>
      <p:ext uri="{BB962C8B-B14F-4D97-AF65-F5344CB8AC3E}">
        <p14:creationId xmlns:p14="http://schemas.microsoft.com/office/powerpoint/2010/main" val="91146053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3BB46364-D5E7-46A6-98E5-AF08D37A923F}" type="slidenum">
              <a:rPr lang="en-US" smtClean="0"/>
              <a:t>104</a:t>
            </a:fld>
            <a:endParaRPr lang="en-US"/>
          </a:p>
        </p:txBody>
      </p:sp>
    </p:spTree>
    <p:extLst>
      <p:ext uri="{BB962C8B-B14F-4D97-AF65-F5344CB8AC3E}">
        <p14:creationId xmlns:p14="http://schemas.microsoft.com/office/powerpoint/2010/main" val="174532067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3BB46364-D5E7-46A6-98E5-AF08D37A923F}" type="slidenum">
              <a:rPr lang="en-US" smtClean="0"/>
              <a:t>106</a:t>
            </a:fld>
            <a:endParaRPr lang="en-US"/>
          </a:p>
        </p:txBody>
      </p:sp>
    </p:spTree>
    <p:extLst>
      <p:ext uri="{BB962C8B-B14F-4D97-AF65-F5344CB8AC3E}">
        <p14:creationId xmlns:p14="http://schemas.microsoft.com/office/powerpoint/2010/main" val="369605496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3BB46364-D5E7-46A6-98E5-AF08D37A923F}" type="slidenum">
              <a:rPr lang="en-US" smtClean="0"/>
              <a:t>108</a:t>
            </a:fld>
            <a:endParaRPr lang="en-US"/>
          </a:p>
        </p:txBody>
      </p:sp>
    </p:spTree>
    <p:extLst>
      <p:ext uri="{BB962C8B-B14F-4D97-AF65-F5344CB8AC3E}">
        <p14:creationId xmlns:p14="http://schemas.microsoft.com/office/powerpoint/2010/main" val="350857090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3BB46364-D5E7-46A6-98E5-AF08D37A923F}" type="slidenum">
              <a:rPr lang="en-US" smtClean="0"/>
              <a:t>110</a:t>
            </a:fld>
            <a:endParaRPr lang="en-US"/>
          </a:p>
        </p:txBody>
      </p:sp>
    </p:spTree>
    <p:extLst>
      <p:ext uri="{BB962C8B-B14F-4D97-AF65-F5344CB8AC3E}">
        <p14:creationId xmlns:p14="http://schemas.microsoft.com/office/powerpoint/2010/main" val="144463789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3BB46364-D5E7-46A6-98E5-AF08D37A923F}" type="slidenum">
              <a:rPr lang="en-US" smtClean="0"/>
              <a:t>112</a:t>
            </a:fld>
            <a:endParaRPr lang="en-US"/>
          </a:p>
        </p:txBody>
      </p:sp>
    </p:spTree>
    <p:extLst>
      <p:ext uri="{BB962C8B-B14F-4D97-AF65-F5344CB8AC3E}">
        <p14:creationId xmlns:p14="http://schemas.microsoft.com/office/powerpoint/2010/main" val="29851012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3BB46364-D5E7-46A6-98E5-AF08D37A923F}" type="slidenum">
              <a:rPr lang="en-US" smtClean="0"/>
              <a:t>114</a:t>
            </a:fld>
            <a:endParaRPr lang="en-US"/>
          </a:p>
        </p:txBody>
      </p:sp>
    </p:spTree>
    <p:extLst>
      <p:ext uri="{BB962C8B-B14F-4D97-AF65-F5344CB8AC3E}">
        <p14:creationId xmlns:p14="http://schemas.microsoft.com/office/powerpoint/2010/main" val="196759908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3BB46364-D5E7-46A6-98E5-AF08D37A923F}" type="slidenum">
              <a:rPr lang="en-US" smtClean="0"/>
              <a:t>116</a:t>
            </a:fld>
            <a:endParaRPr lang="en-US"/>
          </a:p>
        </p:txBody>
      </p:sp>
    </p:spTree>
    <p:extLst>
      <p:ext uri="{BB962C8B-B14F-4D97-AF65-F5344CB8AC3E}">
        <p14:creationId xmlns:p14="http://schemas.microsoft.com/office/powerpoint/2010/main" val="8549085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3BB46364-D5E7-46A6-98E5-AF08D37A923F}" type="slidenum">
              <a:rPr lang="en-US" smtClean="0"/>
              <a:t>10</a:t>
            </a:fld>
            <a:endParaRPr lang="en-US"/>
          </a:p>
        </p:txBody>
      </p:sp>
    </p:spTree>
    <p:extLst>
      <p:ext uri="{BB962C8B-B14F-4D97-AF65-F5344CB8AC3E}">
        <p14:creationId xmlns:p14="http://schemas.microsoft.com/office/powerpoint/2010/main" val="274013842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3BB46364-D5E7-46A6-98E5-AF08D37A923F}" type="slidenum">
              <a:rPr lang="en-US" smtClean="0"/>
              <a:t>118</a:t>
            </a:fld>
            <a:endParaRPr lang="en-US"/>
          </a:p>
        </p:txBody>
      </p:sp>
    </p:spTree>
    <p:extLst>
      <p:ext uri="{BB962C8B-B14F-4D97-AF65-F5344CB8AC3E}">
        <p14:creationId xmlns:p14="http://schemas.microsoft.com/office/powerpoint/2010/main" val="62770761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3BB46364-D5E7-46A6-98E5-AF08D37A923F}" type="slidenum">
              <a:rPr lang="en-US" smtClean="0"/>
              <a:t>120</a:t>
            </a:fld>
            <a:endParaRPr lang="en-US"/>
          </a:p>
        </p:txBody>
      </p:sp>
    </p:spTree>
    <p:extLst>
      <p:ext uri="{BB962C8B-B14F-4D97-AF65-F5344CB8AC3E}">
        <p14:creationId xmlns:p14="http://schemas.microsoft.com/office/powerpoint/2010/main" val="1939050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3BB46364-D5E7-46A6-98E5-AF08D37A923F}" type="slidenum">
              <a:rPr lang="en-US" smtClean="0"/>
              <a:t>122</a:t>
            </a:fld>
            <a:endParaRPr lang="en-US"/>
          </a:p>
        </p:txBody>
      </p:sp>
    </p:spTree>
    <p:extLst>
      <p:ext uri="{BB962C8B-B14F-4D97-AF65-F5344CB8AC3E}">
        <p14:creationId xmlns:p14="http://schemas.microsoft.com/office/powerpoint/2010/main" val="32615066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3BB46364-D5E7-46A6-98E5-AF08D37A923F}" type="slidenum">
              <a:rPr lang="en-US" smtClean="0"/>
              <a:t>124</a:t>
            </a:fld>
            <a:endParaRPr lang="en-US"/>
          </a:p>
        </p:txBody>
      </p:sp>
    </p:spTree>
    <p:extLst>
      <p:ext uri="{BB962C8B-B14F-4D97-AF65-F5344CB8AC3E}">
        <p14:creationId xmlns:p14="http://schemas.microsoft.com/office/powerpoint/2010/main" val="222240564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3BB46364-D5E7-46A6-98E5-AF08D37A923F}" type="slidenum">
              <a:rPr lang="en-US" smtClean="0"/>
              <a:t>126</a:t>
            </a:fld>
            <a:endParaRPr lang="en-US"/>
          </a:p>
        </p:txBody>
      </p:sp>
    </p:spTree>
    <p:extLst>
      <p:ext uri="{BB962C8B-B14F-4D97-AF65-F5344CB8AC3E}">
        <p14:creationId xmlns:p14="http://schemas.microsoft.com/office/powerpoint/2010/main" val="801511206"/>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3BB46364-D5E7-46A6-98E5-AF08D37A923F}" type="slidenum">
              <a:rPr lang="en-US" smtClean="0"/>
              <a:t>128</a:t>
            </a:fld>
            <a:endParaRPr lang="en-US"/>
          </a:p>
        </p:txBody>
      </p:sp>
    </p:spTree>
    <p:extLst>
      <p:ext uri="{BB962C8B-B14F-4D97-AF65-F5344CB8AC3E}">
        <p14:creationId xmlns:p14="http://schemas.microsoft.com/office/powerpoint/2010/main" val="363726169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3BB46364-D5E7-46A6-98E5-AF08D37A923F}" type="slidenum">
              <a:rPr lang="en-US" smtClean="0"/>
              <a:t>130</a:t>
            </a:fld>
            <a:endParaRPr lang="en-US"/>
          </a:p>
        </p:txBody>
      </p:sp>
    </p:spTree>
    <p:extLst>
      <p:ext uri="{BB962C8B-B14F-4D97-AF65-F5344CB8AC3E}">
        <p14:creationId xmlns:p14="http://schemas.microsoft.com/office/powerpoint/2010/main" val="28189737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3BB46364-D5E7-46A6-98E5-AF08D37A923F}" type="slidenum">
              <a:rPr lang="en-US" smtClean="0"/>
              <a:t>12</a:t>
            </a:fld>
            <a:endParaRPr lang="en-US"/>
          </a:p>
        </p:txBody>
      </p:sp>
    </p:spTree>
    <p:extLst>
      <p:ext uri="{BB962C8B-B14F-4D97-AF65-F5344CB8AC3E}">
        <p14:creationId xmlns:p14="http://schemas.microsoft.com/office/powerpoint/2010/main" val="34635101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3BB46364-D5E7-46A6-98E5-AF08D37A923F}" type="slidenum">
              <a:rPr lang="en-US" smtClean="0"/>
              <a:t>14</a:t>
            </a:fld>
            <a:endParaRPr lang="en-US"/>
          </a:p>
        </p:txBody>
      </p:sp>
    </p:spTree>
    <p:extLst>
      <p:ext uri="{BB962C8B-B14F-4D97-AF65-F5344CB8AC3E}">
        <p14:creationId xmlns:p14="http://schemas.microsoft.com/office/powerpoint/2010/main" val="6086156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3BB46364-D5E7-46A6-98E5-AF08D37A923F}" type="slidenum">
              <a:rPr lang="en-US" smtClean="0"/>
              <a:t>16</a:t>
            </a:fld>
            <a:endParaRPr lang="en-US"/>
          </a:p>
        </p:txBody>
      </p:sp>
    </p:spTree>
    <p:extLst>
      <p:ext uri="{BB962C8B-B14F-4D97-AF65-F5344CB8AC3E}">
        <p14:creationId xmlns:p14="http://schemas.microsoft.com/office/powerpoint/2010/main" val="1654902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6/15/2025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6/15/2025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6/15/2025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6/15/2025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6/15/2025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6/15/2025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6/15/2025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6/15/2025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6/15/2025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pic>
        <p:nvPicPr>
          <p:cNvPr id="6" name="صورة 5">
            <a:extLst>
              <a:ext uri="{FF2B5EF4-FFF2-40B4-BE49-F238E27FC236}">
                <a16:creationId xmlns:a16="http://schemas.microsoft.com/office/drawing/2014/main" id="{513B2FBD-4D6A-24CF-658F-ED24DD9EE51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27241" y="10036128"/>
            <a:ext cx="1563559" cy="228814"/>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6/15/2025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6/15/2025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6/15/2025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svg"/><Relationship Id="rId3" Type="http://schemas.openxmlformats.org/officeDocument/2006/relationships/image" Target="../media/image2.jpeg"/><Relationship Id="rId7" Type="http://schemas.openxmlformats.org/officeDocument/2006/relationships/image" Target="../media/image6.svg"/><Relationship Id="rId12"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10.sv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svg"/></Relationships>
</file>

<file path=ppt/slides/_rels/slide10.xml.rels><?xml version="1.0" encoding="UTF-8" standalone="yes"?>
<Relationships xmlns="http://schemas.openxmlformats.org/package/2006/relationships"><Relationship Id="rId8" Type="http://schemas.openxmlformats.org/officeDocument/2006/relationships/image" Target="../media/image17.emf"/><Relationship Id="rId3" Type="http://schemas.openxmlformats.org/officeDocument/2006/relationships/image" Target="../media/image13.png"/><Relationship Id="rId7" Type="http://schemas.microsoft.com/office/2007/relationships/hdphoto" Target="../media/hdphoto1.wdp"/><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5.png"/><Relationship Id="rId10" Type="http://schemas.openxmlformats.org/officeDocument/2006/relationships/image" Target="../media/image19.svg"/><Relationship Id="rId4" Type="http://schemas.openxmlformats.org/officeDocument/2006/relationships/image" Target="../media/image14.png"/><Relationship Id="rId9" Type="http://schemas.openxmlformats.org/officeDocument/2006/relationships/image" Target="../media/image18.png"/></Relationships>
</file>

<file path=ppt/slides/_rels/slide100.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4.png"/><Relationship Id="rId7" Type="http://schemas.openxmlformats.org/officeDocument/2006/relationships/image" Target="../media/image17.emf"/><Relationship Id="rId2" Type="http://schemas.openxmlformats.org/officeDocument/2006/relationships/notesSlide" Target="../notesSlides/notesSlide51.xml"/><Relationship Id="rId1"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16.png"/><Relationship Id="rId10" Type="http://schemas.openxmlformats.org/officeDocument/2006/relationships/image" Target="../media/image27.png"/><Relationship Id="rId4" Type="http://schemas.openxmlformats.org/officeDocument/2006/relationships/image" Target="../media/image15.png"/><Relationship Id="rId9" Type="http://schemas.openxmlformats.org/officeDocument/2006/relationships/image" Target="../media/image19.svg"/></Relationships>
</file>

<file path=ppt/slides/_rels/slide101.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15.png"/><Relationship Id="rId7" Type="http://schemas.openxmlformats.org/officeDocument/2006/relationships/image" Target="../media/image18.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17.emf"/><Relationship Id="rId5" Type="http://schemas.microsoft.com/office/2007/relationships/hdphoto" Target="../media/hdphoto1.wdp"/><Relationship Id="rId4" Type="http://schemas.openxmlformats.org/officeDocument/2006/relationships/image" Target="../media/image16.png"/><Relationship Id="rId9" Type="http://schemas.openxmlformats.org/officeDocument/2006/relationships/image" Target="../media/image27.png"/></Relationships>
</file>

<file path=ppt/slides/_rels/slide102.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4.png"/><Relationship Id="rId7" Type="http://schemas.openxmlformats.org/officeDocument/2006/relationships/image" Target="../media/image17.emf"/><Relationship Id="rId2" Type="http://schemas.openxmlformats.org/officeDocument/2006/relationships/notesSlide" Target="../notesSlides/notesSlide52.xml"/><Relationship Id="rId1"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16.png"/><Relationship Id="rId10" Type="http://schemas.openxmlformats.org/officeDocument/2006/relationships/image" Target="../media/image27.png"/><Relationship Id="rId4" Type="http://schemas.openxmlformats.org/officeDocument/2006/relationships/image" Target="../media/image15.png"/><Relationship Id="rId9" Type="http://schemas.openxmlformats.org/officeDocument/2006/relationships/image" Target="../media/image19.svg"/></Relationships>
</file>

<file path=ppt/slides/_rels/slide103.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15.png"/><Relationship Id="rId7" Type="http://schemas.openxmlformats.org/officeDocument/2006/relationships/image" Target="../media/image18.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17.emf"/><Relationship Id="rId5" Type="http://schemas.microsoft.com/office/2007/relationships/hdphoto" Target="../media/hdphoto1.wdp"/><Relationship Id="rId4" Type="http://schemas.openxmlformats.org/officeDocument/2006/relationships/image" Target="../media/image16.png"/><Relationship Id="rId9" Type="http://schemas.openxmlformats.org/officeDocument/2006/relationships/image" Target="../media/image27.png"/></Relationships>
</file>

<file path=ppt/slides/_rels/slide104.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4.png"/><Relationship Id="rId7" Type="http://schemas.openxmlformats.org/officeDocument/2006/relationships/image" Target="../media/image17.emf"/><Relationship Id="rId2" Type="http://schemas.openxmlformats.org/officeDocument/2006/relationships/notesSlide" Target="../notesSlides/notesSlide53.xml"/><Relationship Id="rId1"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16.png"/><Relationship Id="rId10" Type="http://schemas.openxmlformats.org/officeDocument/2006/relationships/image" Target="../media/image27.png"/><Relationship Id="rId4" Type="http://schemas.openxmlformats.org/officeDocument/2006/relationships/image" Target="../media/image15.png"/><Relationship Id="rId9" Type="http://schemas.openxmlformats.org/officeDocument/2006/relationships/image" Target="../media/image19.svg"/></Relationships>
</file>

<file path=ppt/slides/_rels/slide105.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15.png"/><Relationship Id="rId7" Type="http://schemas.openxmlformats.org/officeDocument/2006/relationships/image" Target="../media/image18.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17.emf"/><Relationship Id="rId5" Type="http://schemas.microsoft.com/office/2007/relationships/hdphoto" Target="../media/hdphoto1.wdp"/><Relationship Id="rId4" Type="http://schemas.openxmlformats.org/officeDocument/2006/relationships/image" Target="../media/image16.png"/><Relationship Id="rId9" Type="http://schemas.openxmlformats.org/officeDocument/2006/relationships/image" Target="../media/image27.png"/></Relationships>
</file>

<file path=ppt/slides/_rels/slide106.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4.png"/><Relationship Id="rId7" Type="http://schemas.openxmlformats.org/officeDocument/2006/relationships/image" Target="../media/image17.emf"/><Relationship Id="rId2" Type="http://schemas.openxmlformats.org/officeDocument/2006/relationships/notesSlide" Target="../notesSlides/notesSlide54.xml"/><Relationship Id="rId1"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16.png"/><Relationship Id="rId10" Type="http://schemas.openxmlformats.org/officeDocument/2006/relationships/image" Target="../media/image27.png"/><Relationship Id="rId4" Type="http://schemas.openxmlformats.org/officeDocument/2006/relationships/image" Target="../media/image15.png"/><Relationship Id="rId9" Type="http://schemas.openxmlformats.org/officeDocument/2006/relationships/image" Target="../media/image19.svg"/></Relationships>
</file>

<file path=ppt/slides/_rels/slide107.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15.png"/><Relationship Id="rId7" Type="http://schemas.openxmlformats.org/officeDocument/2006/relationships/image" Target="../media/image18.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17.emf"/><Relationship Id="rId5" Type="http://schemas.microsoft.com/office/2007/relationships/hdphoto" Target="../media/hdphoto1.wdp"/><Relationship Id="rId4" Type="http://schemas.openxmlformats.org/officeDocument/2006/relationships/image" Target="../media/image16.png"/><Relationship Id="rId9" Type="http://schemas.openxmlformats.org/officeDocument/2006/relationships/image" Target="../media/image27.png"/></Relationships>
</file>

<file path=ppt/slides/_rels/slide108.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4.png"/><Relationship Id="rId7" Type="http://schemas.openxmlformats.org/officeDocument/2006/relationships/image" Target="../media/image17.emf"/><Relationship Id="rId2" Type="http://schemas.openxmlformats.org/officeDocument/2006/relationships/notesSlide" Target="../notesSlides/notesSlide55.xml"/><Relationship Id="rId1"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16.png"/><Relationship Id="rId10" Type="http://schemas.openxmlformats.org/officeDocument/2006/relationships/image" Target="../media/image27.png"/><Relationship Id="rId4" Type="http://schemas.openxmlformats.org/officeDocument/2006/relationships/image" Target="../media/image15.png"/><Relationship Id="rId9" Type="http://schemas.openxmlformats.org/officeDocument/2006/relationships/image" Target="../media/image19.svg"/></Relationships>
</file>

<file path=ppt/slides/_rels/slide109.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15.png"/><Relationship Id="rId7" Type="http://schemas.openxmlformats.org/officeDocument/2006/relationships/image" Target="../media/image18.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17.emf"/><Relationship Id="rId5" Type="http://schemas.microsoft.com/office/2007/relationships/hdphoto" Target="../media/hdphoto1.wdp"/><Relationship Id="rId4" Type="http://schemas.openxmlformats.org/officeDocument/2006/relationships/image" Target="../media/image16.png"/><Relationship Id="rId9" Type="http://schemas.openxmlformats.org/officeDocument/2006/relationships/image" Target="../media/image27.png"/></Relationships>
</file>

<file path=ppt/slides/_rels/slide11.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4.png"/><Relationship Id="rId7" Type="http://schemas.openxmlformats.org/officeDocument/2006/relationships/image" Target="../media/image17.emf"/><Relationship Id="rId2" Type="http://schemas.openxmlformats.org/officeDocument/2006/relationships/image" Target="../media/image13.png"/><Relationship Id="rId1"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16.png"/><Relationship Id="rId4" Type="http://schemas.openxmlformats.org/officeDocument/2006/relationships/image" Target="../media/image15.png"/><Relationship Id="rId9" Type="http://schemas.openxmlformats.org/officeDocument/2006/relationships/image" Target="../media/image19.svg"/></Relationships>
</file>

<file path=ppt/slides/_rels/slide110.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4.png"/><Relationship Id="rId7" Type="http://schemas.openxmlformats.org/officeDocument/2006/relationships/image" Target="../media/image17.emf"/><Relationship Id="rId2" Type="http://schemas.openxmlformats.org/officeDocument/2006/relationships/notesSlide" Target="../notesSlides/notesSlide56.xml"/><Relationship Id="rId1"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16.png"/><Relationship Id="rId10" Type="http://schemas.openxmlformats.org/officeDocument/2006/relationships/image" Target="../media/image27.png"/><Relationship Id="rId4" Type="http://schemas.openxmlformats.org/officeDocument/2006/relationships/image" Target="../media/image15.png"/><Relationship Id="rId9" Type="http://schemas.openxmlformats.org/officeDocument/2006/relationships/image" Target="../media/image19.svg"/></Relationships>
</file>

<file path=ppt/slides/_rels/slide111.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4.png"/><Relationship Id="rId7" Type="http://schemas.openxmlformats.org/officeDocument/2006/relationships/image" Target="../media/image17.emf"/><Relationship Id="rId2" Type="http://schemas.openxmlformats.org/officeDocument/2006/relationships/image" Target="../media/image13.png"/><Relationship Id="rId1"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16.png"/><Relationship Id="rId4" Type="http://schemas.openxmlformats.org/officeDocument/2006/relationships/image" Target="../media/image15.png"/><Relationship Id="rId9" Type="http://schemas.openxmlformats.org/officeDocument/2006/relationships/image" Target="../media/image19.svg"/></Relationships>
</file>

<file path=ppt/slides/_rels/slide112.xml.rels><?xml version="1.0" encoding="UTF-8" standalone="yes"?>
<Relationships xmlns="http://schemas.openxmlformats.org/package/2006/relationships"><Relationship Id="rId8" Type="http://schemas.openxmlformats.org/officeDocument/2006/relationships/image" Target="../media/image17.emf"/><Relationship Id="rId3" Type="http://schemas.openxmlformats.org/officeDocument/2006/relationships/image" Target="../media/image13.png"/><Relationship Id="rId7" Type="http://schemas.microsoft.com/office/2007/relationships/hdphoto" Target="../media/hdphoto1.wdp"/><Relationship Id="rId2" Type="http://schemas.openxmlformats.org/officeDocument/2006/relationships/notesSlide" Target="../notesSlides/notesSlide57.xml"/><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5.png"/><Relationship Id="rId10" Type="http://schemas.openxmlformats.org/officeDocument/2006/relationships/image" Target="../media/image19.svg"/><Relationship Id="rId4" Type="http://schemas.openxmlformats.org/officeDocument/2006/relationships/image" Target="../media/image14.png"/><Relationship Id="rId9" Type="http://schemas.openxmlformats.org/officeDocument/2006/relationships/image" Target="../media/image18.png"/></Relationships>
</file>

<file path=ppt/slides/_rels/slide113.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4.png"/><Relationship Id="rId7" Type="http://schemas.openxmlformats.org/officeDocument/2006/relationships/image" Target="../media/image17.emf"/><Relationship Id="rId2" Type="http://schemas.openxmlformats.org/officeDocument/2006/relationships/image" Target="../media/image13.png"/><Relationship Id="rId1"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16.png"/><Relationship Id="rId4" Type="http://schemas.openxmlformats.org/officeDocument/2006/relationships/image" Target="../media/image15.png"/><Relationship Id="rId9" Type="http://schemas.openxmlformats.org/officeDocument/2006/relationships/image" Target="../media/image19.svg"/></Relationships>
</file>

<file path=ppt/slides/_rels/slide114.xml.rels><?xml version="1.0" encoding="UTF-8" standalone="yes"?>
<Relationships xmlns="http://schemas.openxmlformats.org/package/2006/relationships"><Relationship Id="rId8" Type="http://schemas.openxmlformats.org/officeDocument/2006/relationships/image" Target="../media/image17.emf"/><Relationship Id="rId3" Type="http://schemas.openxmlformats.org/officeDocument/2006/relationships/image" Target="../media/image13.png"/><Relationship Id="rId7" Type="http://schemas.microsoft.com/office/2007/relationships/hdphoto" Target="../media/hdphoto1.wdp"/><Relationship Id="rId2" Type="http://schemas.openxmlformats.org/officeDocument/2006/relationships/notesSlide" Target="../notesSlides/notesSlide58.xml"/><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5.png"/><Relationship Id="rId10" Type="http://schemas.openxmlformats.org/officeDocument/2006/relationships/image" Target="../media/image19.svg"/><Relationship Id="rId4" Type="http://schemas.openxmlformats.org/officeDocument/2006/relationships/image" Target="../media/image14.png"/><Relationship Id="rId9" Type="http://schemas.openxmlformats.org/officeDocument/2006/relationships/image" Target="../media/image18.png"/></Relationships>
</file>

<file path=ppt/slides/_rels/slide115.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4.png"/><Relationship Id="rId7" Type="http://schemas.openxmlformats.org/officeDocument/2006/relationships/image" Target="../media/image17.emf"/><Relationship Id="rId2" Type="http://schemas.openxmlformats.org/officeDocument/2006/relationships/image" Target="../media/image13.png"/><Relationship Id="rId1"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16.png"/><Relationship Id="rId4" Type="http://schemas.openxmlformats.org/officeDocument/2006/relationships/image" Target="../media/image15.png"/><Relationship Id="rId9" Type="http://schemas.openxmlformats.org/officeDocument/2006/relationships/image" Target="../media/image19.svg"/></Relationships>
</file>

<file path=ppt/slides/_rels/slide116.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4.png"/><Relationship Id="rId7" Type="http://schemas.openxmlformats.org/officeDocument/2006/relationships/image" Target="../media/image17.emf"/><Relationship Id="rId2" Type="http://schemas.openxmlformats.org/officeDocument/2006/relationships/notesSlide" Target="../notesSlides/notesSlide59.xml"/><Relationship Id="rId1"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16.png"/><Relationship Id="rId10" Type="http://schemas.openxmlformats.org/officeDocument/2006/relationships/image" Target="../media/image3.png"/><Relationship Id="rId4" Type="http://schemas.openxmlformats.org/officeDocument/2006/relationships/image" Target="../media/image15.png"/><Relationship Id="rId9" Type="http://schemas.openxmlformats.org/officeDocument/2006/relationships/image" Target="../media/image19.svg"/></Relationships>
</file>

<file path=ppt/slides/_rels/slide117.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15.png"/><Relationship Id="rId7" Type="http://schemas.openxmlformats.org/officeDocument/2006/relationships/image" Target="../media/image18.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17.emf"/><Relationship Id="rId5" Type="http://schemas.microsoft.com/office/2007/relationships/hdphoto" Target="../media/hdphoto1.wdp"/><Relationship Id="rId4" Type="http://schemas.openxmlformats.org/officeDocument/2006/relationships/image" Target="../media/image16.png"/><Relationship Id="rId9" Type="http://schemas.openxmlformats.org/officeDocument/2006/relationships/image" Target="../media/image3.png"/></Relationships>
</file>

<file path=ppt/slides/_rels/slide118.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4.png"/><Relationship Id="rId7" Type="http://schemas.openxmlformats.org/officeDocument/2006/relationships/image" Target="../media/image17.emf"/><Relationship Id="rId2" Type="http://schemas.openxmlformats.org/officeDocument/2006/relationships/notesSlide" Target="../notesSlides/notesSlide60.xml"/><Relationship Id="rId1"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16.png"/><Relationship Id="rId10" Type="http://schemas.openxmlformats.org/officeDocument/2006/relationships/image" Target="../media/image3.png"/><Relationship Id="rId4" Type="http://schemas.openxmlformats.org/officeDocument/2006/relationships/image" Target="../media/image15.png"/><Relationship Id="rId9" Type="http://schemas.openxmlformats.org/officeDocument/2006/relationships/image" Target="../media/image19.svg"/></Relationships>
</file>

<file path=ppt/slides/_rels/slide119.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15.png"/><Relationship Id="rId7" Type="http://schemas.openxmlformats.org/officeDocument/2006/relationships/image" Target="../media/image18.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17.emf"/><Relationship Id="rId5" Type="http://schemas.microsoft.com/office/2007/relationships/hdphoto" Target="../media/hdphoto1.wdp"/><Relationship Id="rId4" Type="http://schemas.openxmlformats.org/officeDocument/2006/relationships/image" Target="../media/image16.png"/><Relationship Id="rId9" Type="http://schemas.openxmlformats.org/officeDocument/2006/relationships/image" Target="../media/image3.png"/></Relationships>
</file>

<file path=ppt/slides/_rels/slide12.xml.rels><?xml version="1.0" encoding="UTF-8" standalone="yes"?>
<Relationships xmlns="http://schemas.openxmlformats.org/package/2006/relationships"><Relationship Id="rId8" Type="http://schemas.openxmlformats.org/officeDocument/2006/relationships/image" Target="../media/image17.emf"/><Relationship Id="rId3" Type="http://schemas.openxmlformats.org/officeDocument/2006/relationships/image" Target="../media/image13.png"/><Relationship Id="rId7" Type="http://schemas.microsoft.com/office/2007/relationships/hdphoto" Target="../media/hdphoto1.wdp"/><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5.png"/><Relationship Id="rId10" Type="http://schemas.openxmlformats.org/officeDocument/2006/relationships/image" Target="../media/image19.svg"/><Relationship Id="rId4" Type="http://schemas.openxmlformats.org/officeDocument/2006/relationships/image" Target="../media/image14.png"/><Relationship Id="rId9" Type="http://schemas.openxmlformats.org/officeDocument/2006/relationships/image" Target="../media/image18.png"/></Relationships>
</file>

<file path=ppt/slides/_rels/slide120.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4.png"/><Relationship Id="rId7" Type="http://schemas.openxmlformats.org/officeDocument/2006/relationships/image" Target="../media/image17.emf"/><Relationship Id="rId2" Type="http://schemas.openxmlformats.org/officeDocument/2006/relationships/notesSlide" Target="../notesSlides/notesSlide61.xml"/><Relationship Id="rId1"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16.png"/><Relationship Id="rId10" Type="http://schemas.openxmlformats.org/officeDocument/2006/relationships/image" Target="../media/image3.png"/><Relationship Id="rId4" Type="http://schemas.openxmlformats.org/officeDocument/2006/relationships/image" Target="../media/image15.png"/><Relationship Id="rId9" Type="http://schemas.openxmlformats.org/officeDocument/2006/relationships/image" Target="../media/image19.svg"/></Relationships>
</file>

<file path=ppt/slides/_rels/slide121.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15.png"/><Relationship Id="rId7" Type="http://schemas.openxmlformats.org/officeDocument/2006/relationships/image" Target="../media/image18.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17.emf"/><Relationship Id="rId5" Type="http://schemas.microsoft.com/office/2007/relationships/hdphoto" Target="../media/hdphoto1.wdp"/><Relationship Id="rId4" Type="http://schemas.openxmlformats.org/officeDocument/2006/relationships/image" Target="../media/image16.png"/><Relationship Id="rId9" Type="http://schemas.openxmlformats.org/officeDocument/2006/relationships/image" Target="../media/image3.png"/></Relationships>
</file>

<file path=ppt/slides/_rels/slide122.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4.png"/><Relationship Id="rId7" Type="http://schemas.openxmlformats.org/officeDocument/2006/relationships/image" Target="../media/image17.emf"/><Relationship Id="rId2" Type="http://schemas.openxmlformats.org/officeDocument/2006/relationships/notesSlide" Target="../notesSlides/notesSlide62.xml"/><Relationship Id="rId1"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16.png"/><Relationship Id="rId10" Type="http://schemas.openxmlformats.org/officeDocument/2006/relationships/image" Target="../media/image3.png"/><Relationship Id="rId4" Type="http://schemas.openxmlformats.org/officeDocument/2006/relationships/image" Target="../media/image15.png"/><Relationship Id="rId9" Type="http://schemas.openxmlformats.org/officeDocument/2006/relationships/image" Target="../media/image19.svg"/></Relationships>
</file>

<file path=ppt/slides/_rels/slide123.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15.png"/><Relationship Id="rId7" Type="http://schemas.openxmlformats.org/officeDocument/2006/relationships/image" Target="../media/image18.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17.emf"/><Relationship Id="rId5" Type="http://schemas.microsoft.com/office/2007/relationships/hdphoto" Target="../media/hdphoto1.wdp"/><Relationship Id="rId4" Type="http://schemas.openxmlformats.org/officeDocument/2006/relationships/image" Target="../media/image16.png"/><Relationship Id="rId9" Type="http://schemas.openxmlformats.org/officeDocument/2006/relationships/image" Target="../media/image3.png"/></Relationships>
</file>

<file path=ppt/slides/_rels/slide124.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4.png"/><Relationship Id="rId7" Type="http://schemas.openxmlformats.org/officeDocument/2006/relationships/image" Target="../media/image17.emf"/><Relationship Id="rId2" Type="http://schemas.openxmlformats.org/officeDocument/2006/relationships/notesSlide" Target="../notesSlides/notesSlide63.xml"/><Relationship Id="rId1"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16.png"/><Relationship Id="rId10" Type="http://schemas.openxmlformats.org/officeDocument/2006/relationships/image" Target="../media/image3.png"/><Relationship Id="rId4" Type="http://schemas.openxmlformats.org/officeDocument/2006/relationships/image" Target="../media/image15.png"/><Relationship Id="rId9" Type="http://schemas.openxmlformats.org/officeDocument/2006/relationships/image" Target="../media/image19.svg"/></Relationships>
</file>

<file path=ppt/slides/_rels/slide125.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15.png"/><Relationship Id="rId7" Type="http://schemas.openxmlformats.org/officeDocument/2006/relationships/image" Target="../media/image18.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17.emf"/><Relationship Id="rId5" Type="http://schemas.microsoft.com/office/2007/relationships/hdphoto" Target="../media/hdphoto1.wdp"/><Relationship Id="rId4" Type="http://schemas.openxmlformats.org/officeDocument/2006/relationships/image" Target="../media/image16.png"/><Relationship Id="rId9" Type="http://schemas.openxmlformats.org/officeDocument/2006/relationships/image" Target="../media/image3.png"/></Relationships>
</file>

<file path=ppt/slides/_rels/slide126.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4.png"/><Relationship Id="rId7" Type="http://schemas.openxmlformats.org/officeDocument/2006/relationships/image" Target="../media/image17.emf"/><Relationship Id="rId2" Type="http://schemas.openxmlformats.org/officeDocument/2006/relationships/notesSlide" Target="../notesSlides/notesSlide64.xml"/><Relationship Id="rId1"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16.png"/><Relationship Id="rId10" Type="http://schemas.openxmlformats.org/officeDocument/2006/relationships/image" Target="../media/image3.png"/><Relationship Id="rId4" Type="http://schemas.openxmlformats.org/officeDocument/2006/relationships/image" Target="../media/image15.png"/><Relationship Id="rId9" Type="http://schemas.openxmlformats.org/officeDocument/2006/relationships/image" Target="../media/image19.svg"/></Relationships>
</file>

<file path=ppt/slides/_rels/slide127.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15.png"/><Relationship Id="rId7" Type="http://schemas.openxmlformats.org/officeDocument/2006/relationships/image" Target="../media/image18.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17.emf"/><Relationship Id="rId5" Type="http://schemas.microsoft.com/office/2007/relationships/hdphoto" Target="../media/hdphoto1.wdp"/><Relationship Id="rId4" Type="http://schemas.openxmlformats.org/officeDocument/2006/relationships/image" Target="../media/image16.png"/><Relationship Id="rId9" Type="http://schemas.openxmlformats.org/officeDocument/2006/relationships/image" Target="../media/image3.png"/></Relationships>
</file>

<file path=ppt/slides/_rels/slide128.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4.png"/><Relationship Id="rId7" Type="http://schemas.openxmlformats.org/officeDocument/2006/relationships/image" Target="../media/image17.emf"/><Relationship Id="rId2" Type="http://schemas.openxmlformats.org/officeDocument/2006/relationships/notesSlide" Target="../notesSlides/notesSlide65.xml"/><Relationship Id="rId1"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16.png"/><Relationship Id="rId10" Type="http://schemas.openxmlformats.org/officeDocument/2006/relationships/image" Target="../media/image3.png"/><Relationship Id="rId4" Type="http://schemas.openxmlformats.org/officeDocument/2006/relationships/image" Target="../media/image15.png"/><Relationship Id="rId9" Type="http://schemas.openxmlformats.org/officeDocument/2006/relationships/image" Target="../media/image19.svg"/></Relationships>
</file>

<file path=ppt/slides/_rels/slide129.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15.png"/><Relationship Id="rId7" Type="http://schemas.openxmlformats.org/officeDocument/2006/relationships/image" Target="../media/image18.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17.emf"/><Relationship Id="rId5" Type="http://schemas.microsoft.com/office/2007/relationships/hdphoto" Target="../media/hdphoto1.wdp"/><Relationship Id="rId4" Type="http://schemas.openxmlformats.org/officeDocument/2006/relationships/image" Target="../media/image16.png"/><Relationship Id="rId9" Type="http://schemas.openxmlformats.org/officeDocument/2006/relationships/image" Target="../media/image3.png"/></Relationships>
</file>

<file path=ppt/slides/_rels/slide13.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4.png"/><Relationship Id="rId7" Type="http://schemas.openxmlformats.org/officeDocument/2006/relationships/image" Target="../media/image17.emf"/><Relationship Id="rId2" Type="http://schemas.openxmlformats.org/officeDocument/2006/relationships/image" Target="../media/image13.png"/><Relationship Id="rId1"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16.png"/><Relationship Id="rId4" Type="http://schemas.openxmlformats.org/officeDocument/2006/relationships/image" Target="../media/image15.png"/><Relationship Id="rId9" Type="http://schemas.openxmlformats.org/officeDocument/2006/relationships/image" Target="../media/image19.svg"/></Relationships>
</file>

<file path=ppt/slides/_rels/slide13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66.xml"/><Relationship Id="rId1" Type="http://schemas.openxmlformats.org/officeDocument/2006/relationships/slideLayout" Target="../slideLayouts/slideLayout7.xml"/><Relationship Id="rId4" Type="http://schemas.openxmlformats.org/officeDocument/2006/relationships/image" Target="../media/image31.svg"/></Relationships>
</file>

<file path=ppt/slides/_rels/slide14.xml.rels><?xml version="1.0" encoding="UTF-8" standalone="yes"?>
<Relationships xmlns="http://schemas.openxmlformats.org/package/2006/relationships"><Relationship Id="rId8" Type="http://schemas.openxmlformats.org/officeDocument/2006/relationships/image" Target="../media/image17.emf"/><Relationship Id="rId3" Type="http://schemas.openxmlformats.org/officeDocument/2006/relationships/image" Target="../media/image13.png"/><Relationship Id="rId7" Type="http://schemas.microsoft.com/office/2007/relationships/hdphoto" Target="../media/hdphoto1.wdp"/><Relationship Id="rId12" Type="http://schemas.openxmlformats.org/officeDocument/2006/relationships/image" Target="../media/image22.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16.png"/><Relationship Id="rId11" Type="http://schemas.openxmlformats.org/officeDocument/2006/relationships/image" Target="../media/image20.png"/><Relationship Id="rId5" Type="http://schemas.openxmlformats.org/officeDocument/2006/relationships/image" Target="../media/image15.png"/><Relationship Id="rId10" Type="http://schemas.openxmlformats.org/officeDocument/2006/relationships/image" Target="../media/image19.svg"/><Relationship Id="rId4" Type="http://schemas.openxmlformats.org/officeDocument/2006/relationships/image" Target="../media/image14.png"/><Relationship Id="rId9" Type="http://schemas.openxmlformats.org/officeDocument/2006/relationships/image" Target="../media/image18.png"/></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 Id="rId6" Type="http://schemas.microsoft.com/office/2007/relationships/hdphoto" Target="../media/hdphoto2.wdp"/><Relationship Id="rId5" Type="http://schemas.openxmlformats.org/officeDocument/2006/relationships/image" Target="../media/image23.png"/><Relationship Id="rId4" Type="http://schemas.openxmlformats.org/officeDocument/2006/relationships/image" Target="../media/image17.emf"/></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24.png"/><Relationship Id="rId5" Type="http://schemas.openxmlformats.org/officeDocument/2006/relationships/image" Target="../media/image17.emf"/><Relationship Id="rId4" Type="http://schemas.openxmlformats.org/officeDocument/2006/relationships/image" Target="../media/image15.png"/></Relationships>
</file>

<file path=ppt/slides/_rels/slide17.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4.png"/><Relationship Id="rId7" Type="http://schemas.openxmlformats.org/officeDocument/2006/relationships/image" Target="../media/image17.emf"/><Relationship Id="rId2" Type="http://schemas.openxmlformats.org/officeDocument/2006/relationships/image" Target="../media/image13.png"/><Relationship Id="rId1"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16.png"/><Relationship Id="rId4" Type="http://schemas.openxmlformats.org/officeDocument/2006/relationships/image" Target="../media/image15.png"/><Relationship Id="rId9" Type="http://schemas.openxmlformats.org/officeDocument/2006/relationships/image" Target="../media/image19.svg"/></Relationships>
</file>

<file path=ppt/slides/_rels/slide18.xml.rels><?xml version="1.0" encoding="UTF-8" standalone="yes"?>
<Relationships xmlns="http://schemas.openxmlformats.org/package/2006/relationships"><Relationship Id="rId8" Type="http://schemas.openxmlformats.org/officeDocument/2006/relationships/image" Target="../media/image17.emf"/><Relationship Id="rId3" Type="http://schemas.openxmlformats.org/officeDocument/2006/relationships/image" Target="../media/image13.png"/><Relationship Id="rId7" Type="http://schemas.microsoft.com/office/2007/relationships/hdphoto" Target="../media/hdphoto1.wdp"/><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5.png"/><Relationship Id="rId10" Type="http://schemas.openxmlformats.org/officeDocument/2006/relationships/image" Target="../media/image19.svg"/><Relationship Id="rId4" Type="http://schemas.openxmlformats.org/officeDocument/2006/relationships/image" Target="../media/image14.png"/><Relationship Id="rId9" Type="http://schemas.openxmlformats.org/officeDocument/2006/relationships/image" Target="../media/image18.png"/></Relationships>
</file>

<file path=ppt/slides/_rels/slide19.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4.png"/><Relationship Id="rId7" Type="http://schemas.openxmlformats.org/officeDocument/2006/relationships/image" Target="../media/image17.emf"/><Relationship Id="rId2" Type="http://schemas.openxmlformats.org/officeDocument/2006/relationships/image" Target="../media/image13.png"/><Relationship Id="rId1"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16.png"/><Relationship Id="rId4" Type="http://schemas.openxmlformats.org/officeDocument/2006/relationships/image" Target="../media/image15.png"/><Relationship Id="rId9" Type="http://schemas.openxmlformats.org/officeDocument/2006/relationships/image" Target="../media/image19.svg"/></Relationships>
</file>

<file path=ppt/slides/_rels/slide2.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4.png"/><Relationship Id="rId7" Type="http://schemas.openxmlformats.org/officeDocument/2006/relationships/image" Target="../media/image17.emf"/><Relationship Id="rId2" Type="http://schemas.openxmlformats.org/officeDocument/2006/relationships/image" Target="../media/image13.png"/><Relationship Id="rId1"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16.png"/><Relationship Id="rId4" Type="http://schemas.openxmlformats.org/officeDocument/2006/relationships/image" Target="../media/image15.png"/><Relationship Id="rId9" Type="http://schemas.openxmlformats.org/officeDocument/2006/relationships/image" Target="../media/image19.svg"/></Relationships>
</file>

<file path=ppt/slides/_rels/slide20.xml.rels><?xml version="1.0" encoding="UTF-8" standalone="yes"?>
<Relationships xmlns="http://schemas.openxmlformats.org/package/2006/relationships"><Relationship Id="rId8" Type="http://schemas.openxmlformats.org/officeDocument/2006/relationships/image" Target="../media/image17.emf"/><Relationship Id="rId3" Type="http://schemas.openxmlformats.org/officeDocument/2006/relationships/image" Target="../media/image13.png"/><Relationship Id="rId7" Type="http://schemas.microsoft.com/office/2007/relationships/hdphoto" Target="../media/hdphoto1.wdp"/><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5.png"/><Relationship Id="rId10" Type="http://schemas.openxmlformats.org/officeDocument/2006/relationships/image" Target="../media/image19.svg"/><Relationship Id="rId4" Type="http://schemas.openxmlformats.org/officeDocument/2006/relationships/image" Target="../media/image14.png"/><Relationship Id="rId9" Type="http://schemas.openxmlformats.org/officeDocument/2006/relationships/image" Target="../media/image18.png"/></Relationships>
</file>

<file path=ppt/slides/_rels/slide21.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4.png"/><Relationship Id="rId7" Type="http://schemas.openxmlformats.org/officeDocument/2006/relationships/image" Target="../media/image17.emf"/><Relationship Id="rId2" Type="http://schemas.openxmlformats.org/officeDocument/2006/relationships/image" Target="../media/image13.png"/><Relationship Id="rId1"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16.png"/><Relationship Id="rId4" Type="http://schemas.openxmlformats.org/officeDocument/2006/relationships/image" Target="../media/image15.png"/><Relationship Id="rId9" Type="http://schemas.openxmlformats.org/officeDocument/2006/relationships/image" Target="../media/image19.svg"/></Relationships>
</file>

<file path=ppt/slides/_rels/slide22.xml.rels><?xml version="1.0" encoding="UTF-8" standalone="yes"?>
<Relationships xmlns="http://schemas.openxmlformats.org/package/2006/relationships"><Relationship Id="rId8" Type="http://schemas.openxmlformats.org/officeDocument/2006/relationships/image" Target="../media/image17.emf"/><Relationship Id="rId3" Type="http://schemas.openxmlformats.org/officeDocument/2006/relationships/image" Target="../media/image13.png"/><Relationship Id="rId7" Type="http://schemas.microsoft.com/office/2007/relationships/hdphoto" Target="../media/hdphoto1.wdp"/><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5.png"/><Relationship Id="rId10" Type="http://schemas.openxmlformats.org/officeDocument/2006/relationships/image" Target="../media/image19.svg"/><Relationship Id="rId4" Type="http://schemas.openxmlformats.org/officeDocument/2006/relationships/image" Target="../media/image14.png"/><Relationship Id="rId9" Type="http://schemas.openxmlformats.org/officeDocument/2006/relationships/image" Target="../media/image18.png"/></Relationships>
</file>

<file path=ppt/slides/_rels/slide23.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4.png"/><Relationship Id="rId7" Type="http://schemas.openxmlformats.org/officeDocument/2006/relationships/image" Target="../media/image17.emf"/><Relationship Id="rId2" Type="http://schemas.openxmlformats.org/officeDocument/2006/relationships/image" Target="../media/image13.png"/><Relationship Id="rId1"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16.png"/><Relationship Id="rId4" Type="http://schemas.openxmlformats.org/officeDocument/2006/relationships/image" Target="../media/image15.png"/><Relationship Id="rId9" Type="http://schemas.openxmlformats.org/officeDocument/2006/relationships/image" Target="../media/image19.svg"/></Relationships>
</file>

<file path=ppt/slides/_rels/slide24.xml.rels><?xml version="1.0" encoding="UTF-8" standalone="yes"?>
<Relationships xmlns="http://schemas.openxmlformats.org/package/2006/relationships"><Relationship Id="rId8" Type="http://schemas.openxmlformats.org/officeDocument/2006/relationships/image" Target="../media/image17.emf"/><Relationship Id="rId3" Type="http://schemas.openxmlformats.org/officeDocument/2006/relationships/image" Target="../media/image13.png"/><Relationship Id="rId7" Type="http://schemas.microsoft.com/office/2007/relationships/hdphoto" Target="../media/hdphoto1.wdp"/><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5.png"/><Relationship Id="rId10" Type="http://schemas.openxmlformats.org/officeDocument/2006/relationships/image" Target="../media/image19.svg"/><Relationship Id="rId4" Type="http://schemas.openxmlformats.org/officeDocument/2006/relationships/image" Target="../media/image14.png"/><Relationship Id="rId9" Type="http://schemas.openxmlformats.org/officeDocument/2006/relationships/image" Target="../media/image18.png"/></Relationships>
</file>

<file path=ppt/slides/_rels/slide25.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4.png"/><Relationship Id="rId7" Type="http://schemas.openxmlformats.org/officeDocument/2006/relationships/image" Target="../media/image17.emf"/><Relationship Id="rId2" Type="http://schemas.openxmlformats.org/officeDocument/2006/relationships/image" Target="../media/image13.png"/><Relationship Id="rId1"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16.png"/><Relationship Id="rId4" Type="http://schemas.openxmlformats.org/officeDocument/2006/relationships/image" Target="../media/image15.png"/><Relationship Id="rId9" Type="http://schemas.openxmlformats.org/officeDocument/2006/relationships/image" Target="../media/image19.svg"/></Relationships>
</file>

<file path=ppt/slides/_rels/slide26.xml.rels><?xml version="1.0" encoding="UTF-8" standalone="yes"?>
<Relationships xmlns="http://schemas.openxmlformats.org/package/2006/relationships"><Relationship Id="rId8" Type="http://schemas.openxmlformats.org/officeDocument/2006/relationships/image" Target="../media/image17.emf"/><Relationship Id="rId3" Type="http://schemas.openxmlformats.org/officeDocument/2006/relationships/image" Target="../media/image13.png"/><Relationship Id="rId7" Type="http://schemas.microsoft.com/office/2007/relationships/hdphoto" Target="../media/hdphoto1.wdp"/><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5.png"/><Relationship Id="rId10" Type="http://schemas.openxmlformats.org/officeDocument/2006/relationships/image" Target="../media/image19.svg"/><Relationship Id="rId4" Type="http://schemas.openxmlformats.org/officeDocument/2006/relationships/image" Target="../media/image14.png"/><Relationship Id="rId9" Type="http://schemas.openxmlformats.org/officeDocument/2006/relationships/image" Target="../media/image18.png"/></Relationships>
</file>

<file path=ppt/slides/_rels/slide27.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4.png"/><Relationship Id="rId7" Type="http://schemas.openxmlformats.org/officeDocument/2006/relationships/image" Target="../media/image17.emf"/><Relationship Id="rId2" Type="http://schemas.openxmlformats.org/officeDocument/2006/relationships/image" Target="../media/image13.png"/><Relationship Id="rId1"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16.png"/><Relationship Id="rId4" Type="http://schemas.openxmlformats.org/officeDocument/2006/relationships/image" Target="../media/image15.png"/><Relationship Id="rId9" Type="http://schemas.openxmlformats.org/officeDocument/2006/relationships/image" Target="../media/image19.svg"/></Relationships>
</file>

<file path=ppt/slides/_rels/slide28.xml.rels><?xml version="1.0" encoding="UTF-8" standalone="yes"?>
<Relationships xmlns="http://schemas.openxmlformats.org/package/2006/relationships"><Relationship Id="rId8" Type="http://schemas.openxmlformats.org/officeDocument/2006/relationships/image" Target="../media/image17.emf"/><Relationship Id="rId3" Type="http://schemas.openxmlformats.org/officeDocument/2006/relationships/image" Target="../media/image13.png"/><Relationship Id="rId7" Type="http://schemas.microsoft.com/office/2007/relationships/hdphoto" Target="../media/hdphoto1.wdp"/><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5.png"/><Relationship Id="rId10" Type="http://schemas.openxmlformats.org/officeDocument/2006/relationships/image" Target="../media/image19.svg"/><Relationship Id="rId4" Type="http://schemas.openxmlformats.org/officeDocument/2006/relationships/image" Target="../media/image14.png"/><Relationship Id="rId9" Type="http://schemas.openxmlformats.org/officeDocument/2006/relationships/image" Target="../media/image18.png"/></Relationships>
</file>

<file path=ppt/slides/_rels/slide29.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4.png"/><Relationship Id="rId7" Type="http://schemas.openxmlformats.org/officeDocument/2006/relationships/image" Target="../media/image17.emf"/><Relationship Id="rId2" Type="http://schemas.openxmlformats.org/officeDocument/2006/relationships/image" Target="../media/image13.png"/><Relationship Id="rId1"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16.png"/><Relationship Id="rId4" Type="http://schemas.openxmlformats.org/officeDocument/2006/relationships/image" Target="../media/image15.png"/><Relationship Id="rId9" Type="http://schemas.openxmlformats.org/officeDocument/2006/relationships/image" Target="../media/image19.svg"/></Relationships>
</file>

<file path=ppt/slides/_rels/slide3.xml.rels><?xml version="1.0" encoding="UTF-8" standalone="yes"?>
<Relationships xmlns="http://schemas.openxmlformats.org/package/2006/relationships"><Relationship Id="rId8" Type="http://schemas.openxmlformats.org/officeDocument/2006/relationships/image" Target="../media/image17.emf"/><Relationship Id="rId3" Type="http://schemas.openxmlformats.org/officeDocument/2006/relationships/image" Target="../media/image13.png"/><Relationship Id="rId7" Type="http://schemas.microsoft.com/office/2007/relationships/hdphoto" Target="../media/hdphoto1.wdp"/><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5.png"/><Relationship Id="rId10" Type="http://schemas.openxmlformats.org/officeDocument/2006/relationships/image" Target="../media/image19.svg"/><Relationship Id="rId4" Type="http://schemas.openxmlformats.org/officeDocument/2006/relationships/image" Target="../media/image14.png"/><Relationship Id="rId9" Type="http://schemas.openxmlformats.org/officeDocument/2006/relationships/image" Target="../media/image18.png"/></Relationships>
</file>

<file path=ppt/slides/_rels/slide30.xml.rels><?xml version="1.0" encoding="UTF-8" standalone="yes"?>
<Relationships xmlns="http://schemas.openxmlformats.org/package/2006/relationships"><Relationship Id="rId8" Type="http://schemas.openxmlformats.org/officeDocument/2006/relationships/image" Target="../media/image17.emf"/><Relationship Id="rId3" Type="http://schemas.openxmlformats.org/officeDocument/2006/relationships/image" Target="../media/image13.png"/><Relationship Id="rId7" Type="http://schemas.microsoft.com/office/2007/relationships/hdphoto" Target="../media/hdphoto1.wdp"/><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5.png"/><Relationship Id="rId10" Type="http://schemas.openxmlformats.org/officeDocument/2006/relationships/image" Target="../media/image19.svg"/><Relationship Id="rId4" Type="http://schemas.openxmlformats.org/officeDocument/2006/relationships/image" Target="../media/image14.png"/><Relationship Id="rId9" Type="http://schemas.openxmlformats.org/officeDocument/2006/relationships/image" Target="../media/image18.png"/></Relationships>
</file>

<file path=ppt/slides/_rels/slide31.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4.png"/><Relationship Id="rId7" Type="http://schemas.openxmlformats.org/officeDocument/2006/relationships/image" Target="../media/image17.emf"/><Relationship Id="rId2" Type="http://schemas.openxmlformats.org/officeDocument/2006/relationships/image" Target="../media/image13.png"/><Relationship Id="rId1"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16.png"/><Relationship Id="rId4" Type="http://schemas.openxmlformats.org/officeDocument/2006/relationships/image" Target="../media/image15.png"/><Relationship Id="rId9" Type="http://schemas.openxmlformats.org/officeDocument/2006/relationships/image" Target="../media/image19.svg"/></Relationships>
</file>

<file path=ppt/slides/_rels/slide32.xml.rels><?xml version="1.0" encoding="UTF-8" standalone="yes"?>
<Relationships xmlns="http://schemas.openxmlformats.org/package/2006/relationships"><Relationship Id="rId8" Type="http://schemas.openxmlformats.org/officeDocument/2006/relationships/image" Target="../media/image17.emf"/><Relationship Id="rId3" Type="http://schemas.openxmlformats.org/officeDocument/2006/relationships/image" Target="../media/image13.png"/><Relationship Id="rId7" Type="http://schemas.microsoft.com/office/2007/relationships/hdphoto" Target="../media/hdphoto1.wdp"/><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5.png"/><Relationship Id="rId10" Type="http://schemas.openxmlformats.org/officeDocument/2006/relationships/image" Target="../media/image19.svg"/><Relationship Id="rId4" Type="http://schemas.openxmlformats.org/officeDocument/2006/relationships/image" Target="../media/image14.png"/><Relationship Id="rId9" Type="http://schemas.openxmlformats.org/officeDocument/2006/relationships/image" Target="../media/image18.png"/></Relationships>
</file>

<file path=ppt/slides/_rels/slide33.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4.png"/><Relationship Id="rId7" Type="http://schemas.openxmlformats.org/officeDocument/2006/relationships/image" Target="../media/image17.emf"/><Relationship Id="rId2" Type="http://schemas.openxmlformats.org/officeDocument/2006/relationships/image" Target="../media/image13.png"/><Relationship Id="rId1"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16.png"/><Relationship Id="rId4" Type="http://schemas.openxmlformats.org/officeDocument/2006/relationships/image" Target="../media/image15.png"/><Relationship Id="rId9" Type="http://schemas.openxmlformats.org/officeDocument/2006/relationships/image" Target="../media/image19.svg"/></Relationships>
</file>

<file path=ppt/slides/_rels/slide34.xml.rels><?xml version="1.0" encoding="UTF-8" standalone="yes"?>
<Relationships xmlns="http://schemas.openxmlformats.org/package/2006/relationships"><Relationship Id="rId8" Type="http://schemas.openxmlformats.org/officeDocument/2006/relationships/image" Target="../media/image17.emf"/><Relationship Id="rId3" Type="http://schemas.openxmlformats.org/officeDocument/2006/relationships/image" Target="../media/image13.png"/><Relationship Id="rId7" Type="http://schemas.microsoft.com/office/2007/relationships/hdphoto" Target="../media/hdphoto1.wdp"/><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5.png"/><Relationship Id="rId10" Type="http://schemas.openxmlformats.org/officeDocument/2006/relationships/image" Target="../media/image19.svg"/><Relationship Id="rId4" Type="http://schemas.openxmlformats.org/officeDocument/2006/relationships/image" Target="../media/image14.png"/><Relationship Id="rId9" Type="http://schemas.openxmlformats.org/officeDocument/2006/relationships/image" Target="../media/image18.png"/></Relationships>
</file>

<file path=ppt/slides/_rels/slide35.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15.png"/><Relationship Id="rId7" Type="http://schemas.openxmlformats.org/officeDocument/2006/relationships/image" Target="../media/image18.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17.emf"/><Relationship Id="rId5" Type="http://schemas.microsoft.com/office/2007/relationships/hdphoto" Target="../media/hdphoto1.wdp"/><Relationship Id="rId4" Type="http://schemas.openxmlformats.org/officeDocument/2006/relationships/image" Target="../media/image16.png"/><Relationship Id="rId9" Type="http://schemas.openxmlformats.org/officeDocument/2006/relationships/image" Target="../media/image4.png"/></Relationships>
</file>

<file path=ppt/slides/_rels/slide36.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4.png"/><Relationship Id="rId7" Type="http://schemas.openxmlformats.org/officeDocument/2006/relationships/image" Target="../media/image17.emf"/><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16.png"/><Relationship Id="rId10" Type="http://schemas.openxmlformats.org/officeDocument/2006/relationships/image" Target="../media/image4.png"/><Relationship Id="rId4" Type="http://schemas.openxmlformats.org/officeDocument/2006/relationships/image" Target="../media/image15.png"/><Relationship Id="rId9" Type="http://schemas.openxmlformats.org/officeDocument/2006/relationships/image" Target="../media/image19.svg"/></Relationships>
</file>

<file path=ppt/slides/_rels/slide37.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15.png"/><Relationship Id="rId7" Type="http://schemas.openxmlformats.org/officeDocument/2006/relationships/image" Target="../media/image18.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17.emf"/><Relationship Id="rId5" Type="http://schemas.microsoft.com/office/2007/relationships/hdphoto" Target="../media/hdphoto1.wdp"/><Relationship Id="rId4" Type="http://schemas.openxmlformats.org/officeDocument/2006/relationships/image" Target="../media/image16.png"/><Relationship Id="rId9" Type="http://schemas.openxmlformats.org/officeDocument/2006/relationships/image" Target="../media/image4.png"/></Relationships>
</file>

<file path=ppt/slides/_rels/slide38.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4.png"/><Relationship Id="rId7" Type="http://schemas.openxmlformats.org/officeDocument/2006/relationships/image" Target="../media/image17.emf"/><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16.png"/><Relationship Id="rId10" Type="http://schemas.openxmlformats.org/officeDocument/2006/relationships/image" Target="../media/image4.png"/><Relationship Id="rId4" Type="http://schemas.openxmlformats.org/officeDocument/2006/relationships/image" Target="../media/image15.png"/><Relationship Id="rId9" Type="http://schemas.openxmlformats.org/officeDocument/2006/relationships/image" Target="../media/image19.svg"/></Relationships>
</file>

<file path=ppt/slides/_rels/slide39.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15.png"/><Relationship Id="rId7" Type="http://schemas.openxmlformats.org/officeDocument/2006/relationships/image" Target="../media/image18.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17.emf"/><Relationship Id="rId5" Type="http://schemas.microsoft.com/office/2007/relationships/hdphoto" Target="../media/hdphoto1.wdp"/><Relationship Id="rId4" Type="http://schemas.openxmlformats.org/officeDocument/2006/relationships/image" Target="../media/image16.png"/><Relationship Id="rId9" Type="http://schemas.openxmlformats.org/officeDocument/2006/relationships/image" Target="../media/image4.png"/></Relationships>
</file>

<file path=ppt/slides/_rels/slide4.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5.png"/><Relationship Id="rId7" Type="http://schemas.openxmlformats.org/officeDocument/2006/relationships/image" Target="../media/image20.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17.emf"/><Relationship Id="rId11" Type="http://schemas.openxmlformats.org/officeDocument/2006/relationships/image" Target="../media/image19.svg"/><Relationship Id="rId5" Type="http://schemas.microsoft.com/office/2007/relationships/hdphoto" Target="../media/hdphoto1.wdp"/><Relationship Id="rId10" Type="http://schemas.openxmlformats.org/officeDocument/2006/relationships/image" Target="../media/image18.png"/><Relationship Id="rId4" Type="http://schemas.openxmlformats.org/officeDocument/2006/relationships/image" Target="../media/image16.png"/><Relationship Id="rId9" Type="http://schemas.openxmlformats.org/officeDocument/2006/relationships/image" Target="../media/image13.png"/></Relationships>
</file>

<file path=ppt/slides/_rels/slide40.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4.png"/><Relationship Id="rId7" Type="http://schemas.openxmlformats.org/officeDocument/2006/relationships/image" Target="../media/image17.emf"/><Relationship Id="rId12" Type="http://schemas.openxmlformats.org/officeDocument/2006/relationships/image" Target="../media/image26.pn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microsoft.com/office/2007/relationships/hdphoto" Target="../media/hdphoto1.wdp"/><Relationship Id="rId11" Type="http://schemas.openxmlformats.org/officeDocument/2006/relationships/image" Target="../media/image25.png"/><Relationship Id="rId5" Type="http://schemas.openxmlformats.org/officeDocument/2006/relationships/image" Target="../media/image16.png"/><Relationship Id="rId10" Type="http://schemas.openxmlformats.org/officeDocument/2006/relationships/image" Target="../media/image4.png"/><Relationship Id="rId4" Type="http://schemas.openxmlformats.org/officeDocument/2006/relationships/image" Target="../media/image15.png"/><Relationship Id="rId9" Type="http://schemas.openxmlformats.org/officeDocument/2006/relationships/image" Target="../media/image19.svg"/></Relationships>
</file>

<file path=ppt/slides/_rels/slide41.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15.png"/><Relationship Id="rId7" Type="http://schemas.openxmlformats.org/officeDocument/2006/relationships/image" Target="../media/image18.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17.emf"/><Relationship Id="rId5" Type="http://schemas.microsoft.com/office/2007/relationships/hdphoto" Target="../media/hdphoto1.wdp"/><Relationship Id="rId4" Type="http://schemas.openxmlformats.org/officeDocument/2006/relationships/image" Target="../media/image16.png"/><Relationship Id="rId9" Type="http://schemas.openxmlformats.org/officeDocument/2006/relationships/image" Target="../media/image4.png"/></Relationships>
</file>

<file path=ppt/slides/_rels/slide42.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4.png"/><Relationship Id="rId7" Type="http://schemas.openxmlformats.org/officeDocument/2006/relationships/image" Target="../media/image17.emf"/><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16.png"/><Relationship Id="rId10" Type="http://schemas.openxmlformats.org/officeDocument/2006/relationships/image" Target="../media/image4.png"/><Relationship Id="rId4" Type="http://schemas.openxmlformats.org/officeDocument/2006/relationships/image" Target="../media/image15.png"/><Relationship Id="rId9" Type="http://schemas.openxmlformats.org/officeDocument/2006/relationships/image" Target="../media/image19.svg"/></Relationships>
</file>

<file path=ppt/slides/_rels/slide43.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15.png"/><Relationship Id="rId7" Type="http://schemas.openxmlformats.org/officeDocument/2006/relationships/image" Target="../media/image18.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17.emf"/><Relationship Id="rId5" Type="http://schemas.microsoft.com/office/2007/relationships/hdphoto" Target="../media/hdphoto1.wdp"/><Relationship Id="rId4" Type="http://schemas.openxmlformats.org/officeDocument/2006/relationships/image" Target="../media/image16.png"/><Relationship Id="rId9" Type="http://schemas.openxmlformats.org/officeDocument/2006/relationships/image" Target="../media/image4.png"/></Relationships>
</file>

<file path=ppt/slides/_rels/slide44.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4.png"/><Relationship Id="rId7" Type="http://schemas.openxmlformats.org/officeDocument/2006/relationships/image" Target="../media/image17.emf"/><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16.png"/><Relationship Id="rId10" Type="http://schemas.openxmlformats.org/officeDocument/2006/relationships/image" Target="../media/image4.png"/><Relationship Id="rId4" Type="http://schemas.openxmlformats.org/officeDocument/2006/relationships/image" Target="../media/image15.png"/><Relationship Id="rId9" Type="http://schemas.openxmlformats.org/officeDocument/2006/relationships/image" Target="../media/image19.svg"/></Relationships>
</file>

<file path=ppt/slides/_rels/slide45.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15.png"/><Relationship Id="rId7" Type="http://schemas.openxmlformats.org/officeDocument/2006/relationships/image" Target="../media/image18.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17.emf"/><Relationship Id="rId5" Type="http://schemas.microsoft.com/office/2007/relationships/hdphoto" Target="../media/hdphoto1.wdp"/><Relationship Id="rId4" Type="http://schemas.openxmlformats.org/officeDocument/2006/relationships/image" Target="../media/image16.png"/><Relationship Id="rId9" Type="http://schemas.openxmlformats.org/officeDocument/2006/relationships/image" Target="../media/image4.png"/></Relationships>
</file>

<file path=ppt/slides/_rels/slide46.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4.png"/><Relationship Id="rId7" Type="http://schemas.openxmlformats.org/officeDocument/2006/relationships/image" Target="../media/image17.emf"/><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16.png"/><Relationship Id="rId10" Type="http://schemas.openxmlformats.org/officeDocument/2006/relationships/image" Target="../media/image4.png"/><Relationship Id="rId4" Type="http://schemas.openxmlformats.org/officeDocument/2006/relationships/image" Target="../media/image15.png"/><Relationship Id="rId9" Type="http://schemas.openxmlformats.org/officeDocument/2006/relationships/image" Target="../media/image19.svg"/></Relationships>
</file>

<file path=ppt/slides/_rels/slide47.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15.png"/><Relationship Id="rId7" Type="http://schemas.openxmlformats.org/officeDocument/2006/relationships/image" Target="../media/image18.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17.emf"/><Relationship Id="rId5" Type="http://schemas.microsoft.com/office/2007/relationships/hdphoto" Target="../media/hdphoto1.wdp"/><Relationship Id="rId4" Type="http://schemas.openxmlformats.org/officeDocument/2006/relationships/image" Target="../media/image16.png"/><Relationship Id="rId9" Type="http://schemas.openxmlformats.org/officeDocument/2006/relationships/image" Target="../media/image4.png"/></Relationships>
</file>

<file path=ppt/slides/_rels/slide48.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4.png"/><Relationship Id="rId7" Type="http://schemas.openxmlformats.org/officeDocument/2006/relationships/image" Target="../media/image17.emf"/><Relationship Id="rId2" Type="http://schemas.openxmlformats.org/officeDocument/2006/relationships/notesSlide" Target="../notesSlides/notesSlide25.xml"/><Relationship Id="rId1"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16.png"/><Relationship Id="rId10" Type="http://schemas.openxmlformats.org/officeDocument/2006/relationships/image" Target="../media/image4.png"/><Relationship Id="rId4" Type="http://schemas.openxmlformats.org/officeDocument/2006/relationships/image" Target="../media/image15.png"/><Relationship Id="rId9" Type="http://schemas.openxmlformats.org/officeDocument/2006/relationships/image" Target="../media/image19.svg"/></Relationships>
</file>

<file path=ppt/slides/_rels/slide49.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15.png"/><Relationship Id="rId7" Type="http://schemas.openxmlformats.org/officeDocument/2006/relationships/image" Target="../media/image18.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17.emf"/><Relationship Id="rId5" Type="http://schemas.microsoft.com/office/2007/relationships/hdphoto" Target="../media/hdphoto1.wdp"/><Relationship Id="rId4" Type="http://schemas.openxmlformats.org/officeDocument/2006/relationships/image" Target="../media/image16.png"/><Relationship Id="rId9" Type="http://schemas.openxmlformats.org/officeDocument/2006/relationships/image" Target="../media/image4.png"/></Relationships>
</file>

<file path=ppt/slides/_rels/slide5.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4.png"/><Relationship Id="rId7" Type="http://schemas.openxmlformats.org/officeDocument/2006/relationships/image" Target="../media/image17.emf"/><Relationship Id="rId12" Type="http://schemas.openxmlformats.org/officeDocument/2006/relationships/image" Target="../media/image19.sv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microsoft.com/office/2007/relationships/hdphoto" Target="../media/hdphoto1.wdp"/><Relationship Id="rId11" Type="http://schemas.openxmlformats.org/officeDocument/2006/relationships/image" Target="../media/image18.png"/><Relationship Id="rId5" Type="http://schemas.openxmlformats.org/officeDocument/2006/relationships/image" Target="../media/image16.png"/><Relationship Id="rId10" Type="http://schemas.openxmlformats.org/officeDocument/2006/relationships/image" Target="../media/image13.png"/><Relationship Id="rId4" Type="http://schemas.openxmlformats.org/officeDocument/2006/relationships/image" Target="../media/image15.png"/><Relationship Id="rId9" Type="http://schemas.openxmlformats.org/officeDocument/2006/relationships/image" Target="../media/image21.png"/></Relationships>
</file>

<file path=ppt/slides/_rels/slide50.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4.png"/><Relationship Id="rId7" Type="http://schemas.openxmlformats.org/officeDocument/2006/relationships/image" Target="../media/image17.emf"/><Relationship Id="rId2" Type="http://schemas.openxmlformats.org/officeDocument/2006/relationships/notesSlide" Target="../notesSlides/notesSlide26.xml"/><Relationship Id="rId1"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16.png"/><Relationship Id="rId10" Type="http://schemas.openxmlformats.org/officeDocument/2006/relationships/image" Target="../media/image4.png"/><Relationship Id="rId4" Type="http://schemas.openxmlformats.org/officeDocument/2006/relationships/image" Target="../media/image15.png"/><Relationship Id="rId9" Type="http://schemas.openxmlformats.org/officeDocument/2006/relationships/image" Target="../media/image19.svg"/></Relationships>
</file>

<file path=ppt/slides/_rels/slide51.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15.png"/><Relationship Id="rId7" Type="http://schemas.openxmlformats.org/officeDocument/2006/relationships/image" Target="../media/image18.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17.emf"/><Relationship Id="rId5" Type="http://schemas.microsoft.com/office/2007/relationships/hdphoto" Target="../media/hdphoto1.wdp"/><Relationship Id="rId4" Type="http://schemas.openxmlformats.org/officeDocument/2006/relationships/image" Target="../media/image16.png"/><Relationship Id="rId9" Type="http://schemas.openxmlformats.org/officeDocument/2006/relationships/image" Target="../media/image4.png"/></Relationships>
</file>

<file path=ppt/slides/_rels/slide52.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4.png"/><Relationship Id="rId7" Type="http://schemas.openxmlformats.org/officeDocument/2006/relationships/image" Target="../media/image17.emf"/><Relationship Id="rId2" Type="http://schemas.openxmlformats.org/officeDocument/2006/relationships/notesSlide" Target="../notesSlides/notesSlide27.xml"/><Relationship Id="rId1"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16.png"/><Relationship Id="rId10" Type="http://schemas.openxmlformats.org/officeDocument/2006/relationships/image" Target="../media/image4.png"/><Relationship Id="rId4" Type="http://schemas.openxmlformats.org/officeDocument/2006/relationships/image" Target="../media/image15.png"/><Relationship Id="rId9" Type="http://schemas.openxmlformats.org/officeDocument/2006/relationships/image" Target="../media/image19.svg"/></Relationships>
</file>

<file path=ppt/slides/_rels/slide53.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15.png"/><Relationship Id="rId7" Type="http://schemas.openxmlformats.org/officeDocument/2006/relationships/image" Target="../media/image18.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17.emf"/><Relationship Id="rId5" Type="http://schemas.microsoft.com/office/2007/relationships/hdphoto" Target="../media/hdphoto1.wdp"/><Relationship Id="rId4" Type="http://schemas.openxmlformats.org/officeDocument/2006/relationships/image" Target="../media/image16.png"/><Relationship Id="rId9" Type="http://schemas.openxmlformats.org/officeDocument/2006/relationships/image" Target="../media/image4.png"/></Relationships>
</file>

<file path=ppt/slides/_rels/slide54.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4.png"/><Relationship Id="rId7" Type="http://schemas.openxmlformats.org/officeDocument/2006/relationships/image" Target="../media/image17.emf"/><Relationship Id="rId2" Type="http://schemas.openxmlformats.org/officeDocument/2006/relationships/notesSlide" Target="../notesSlides/notesSlide28.xml"/><Relationship Id="rId1"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16.png"/><Relationship Id="rId10" Type="http://schemas.openxmlformats.org/officeDocument/2006/relationships/image" Target="../media/image4.png"/><Relationship Id="rId4" Type="http://schemas.openxmlformats.org/officeDocument/2006/relationships/image" Target="../media/image15.png"/><Relationship Id="rId9" Type="http://schemas.openxmlformats.org/officeDocument/2006/relationships/image" Target="../media/image19.svg"/></Relationships>
</file>

<file path=ppt/slides/_rels/slide55.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15.png"/><Relationship Id="rId7" Type="http://schemas.openxmlformats.org/officeDocument/2006/relationships/image" Target="../media/image18.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17.emf"/><Relationship Id="rId5" Type="http://schemas.microsoft.com/office/2007/relationships/hdphoto" Target="../media/hdphoto1.wdp"/><Relationship Id="rId4" Type="http://schemas.openxmlformats.org/officeDocument/2006/relationships/image" Target="../media/image16.png"/><Relationship Id="rId9" Type="http://schemas.openxmlformats.org/officeDocument/2006/relationships/image" Target="../media/image4.png"/></Relationships>
</file>

<file path=ppt/slides/_rels/slide56.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4.png"/><Relationship Id="rId7" Type="http://schemas.openxmlformats.org/officeDocument/2006/relationships/image" Target="../media/image17.emf"/><Relationship Id="rId2" Type="http://schemas.openxmlformats.org/officeDocument/2006/relationships/notesSlide" Target="../notesSlides/notesSlide29.xml"/><Relationship Id="rId1"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16.png"/><Relationship Id="rId10" Type="http://schemas.openxmlformats.org/officeDocument/2006/relationships/image" Target="../media/image4.png"/><Relationship Id="rId4" Type="http://schemas.openxmlformats.org/officeDocument/2006/relationships/image" Target="../media/image15.png"/><Relationship Id="rId9" Type="http://schemas.openxmlformats.org/officeDocument/2006/relationships/image" Target="../media/image19.svg"/></Relationships>
</file>

<file path=ppt/slides/_rels/slide57.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15.png"/><Relationship Id="rId7" Type="http://schemas.openxmlformats.org/officeDocument/2006/relationships/image" Target="../media/image18.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17.emf"/><Relationship Id="rId11" Type="http://schemas.openxmlformats.org/officeDocument/2006/relationships/image" Target="../media/image26.png"/><Relationship Id="rId5" Type="http://schemas.microsoft.com/office/2007/relationships/hdphoto" Target="../media/hdphoto1.wdp"/><Relationship Id="rId10" Type="http://schemas.openxmlformats.org/officeDocument/2006/relationships/image" Target="../media/image25.png"/><Relationship Id="rId4" Type="http://schemas.openxmlformats.org/officeDocument/2006/relationships/image" Target="../media/image16.png"/><Relationship Id="rId9" Type="http://schemas.openxmlformats.org/officeDocument/2006/relationships/image" Target="../media/image4.png"/></Relationships>
</file>

<file path=ppt/slides/_rels/slide58.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4.png"/><Relationship Id="rId7" Type="http://schemas.openxmlformats.org/officeDocument/2006/relationships/image" Target="../media/image17.emf"/><Relationship Id="rId2" Type="http://schemas.openxmlformats.org/officeDocument/2006/relationships/notesSlide" Target="../notesSlides/notesSlide30.xml"/><Relationship Id="rId1"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16.png"/><Relationship Id="rId10" Type="http://schemas.openxmlformats.org/officeDocument/2006/relationships/image" Target="../media/image4.png"/><Relationship Id="rId4" Type="http://schemas.openxmlformats.org/officeDocument/2006/relationships/image" Target="../media/image15.png"/><Relationship Id="rId9" Type="http://schemas.openxmlformats.org/officeDocument/2006/relationships/image" Target="../media/image19.svg"/></Relationships>
</file>

<file path=ppt/slides/_rels/slide59.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15.png"/><Relationship Id="rId7" Type="http://schemas.openxmlformats.org/officeDocument/2006/relationships/image" Target="../media/image18.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17.emf"/><Relationship Id="rId5" Type="http://schemas.microsoft.com/office/2007/relationships/hdphoto" Target="../media/hdphoto1.wdp"/><Relationship Id="rId4" Type="http://schemas.openxmlformats.org/officeDocument/2006/relationships/image" Target="../media/image16.png"/><Relationship Id="rId9" Type="http://schemas.openxmlformats.org/officeDocument/2006/relationships/image" Target="../media/image4.png"/></Relationships>
</file>

<file path=ppt/slides/_rels/slide6.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4.png"/><Relationship Id="rId7" Type="http://schemas.openxmlformats.org/officeDocument/2006/relationships/image" Target="../media/image17.emf"/><Relationship Id="rId12" Type="http://schemas.openxmlformats.org/officeDocument/2006/relationships/image" Target="../media/image19.sv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microsoft.com/office/2007/relationships/hdphoto" Target="../media/hdphoto1.wdp"/><Relationship Id="rId11" Type="http://schemas.openxmlformats.org/officeDocument/2006/relationships/image" Target="../media/image18.png"/><Relationship Id="rId5" Type="http://schemas.openxmlformats.org/officeDocument/2006/relationships/image" Target="../media/image16.png"/><Relationship Id="rId10" Type="http://schemas.openxmlformats.org/officeDocument/2006/relationships/image" Target="../media/image13.png"/><Relationship Id="rId4" Type="http://schemas.openxmlformats.org/officeDocument/2006/relationships/image" Target="../media/image15.png"/><Relationship Id="rId9" Type="http://schemas.openxmlformats.org/officeDocument/2006/relationships/image" Target="../media/image21.png"/></Relationships>
</file>

<file path=ppt/slides/_rels/slide60.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4.png"/><Relationship Id="rId7" Type="http://schemas.openxmlformats.org/officeDocument/2006/relationships/image" Target="../media/image17.emf"/><Relationship Id="rId2" Type="http://schemas.openxmlformats.org/officeDocument/2006/relationships/notesSlide" Target="../notesSlides/notesSlide31.xml"/><Relationship Id="rId1"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16.png"/><Relationship Id="rId10" Type="http://schemas.openxmlformats.org/officeDocument/2006/relationships/image" Target="../media/image4.png"/><Relationship Id="rId4" Type="http://schemas.openxmlformats.org/officeDocument/2006/relationships/image" Target="../media/image15.png"/><Relationship Id="rId9" Type="http://schemas.openxmlformats.org/officeDocument/2006/relationships/image" Target="../media/image19.svg"/></Relationships>
</file>

<file path=ppt/slides/_rels/slide61.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15.png"/><Relationship Id="rId7" Type="http://schemas.openxmlformats.org/officeDocument/2006/relationships/image" Target="../media/image18.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17.emf"/><Relationship Id="rId5" Type="http://schemas.microsoft.com/office/2007/relationships/hdphoto" Target="../media/hdphoto1.wdp"/><Relationship Id="rId4" Type="http://schemas.openxmlformats.org/officeDocument/2006/relationships/image" Target="../media/image16.png"/><Relationship Id="rId9" Type="http://schemas.openxmlformats.org/officeDocument/2006/relationships/image" Target="../media/image4.png"/></Relationships>
</file>

<file path=ppt/slides/_rels/slide62.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4.png"/><Relationship Id="rId7" Type="http://schemas.openxmlformats.org/officeDocument/2006/relationships/image" Target="../media/image17.emf"/><Relationship Id="rId2" Type="http://schemas.openxmlformats.org/officeDocument/2006/relationships/notesSlide" Target="../notesSlides/notesSlide32.xml"/><Relationship Id="rId1"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16.png"/><Relationship Id="rId10" Type="http://schemas.openxmlformats.org/officeDocument/2006/relationships/image" Target="../media/image4.png"/><Relationship Id="rId4" Type="http://schemas.openxmlformats.org/officeDocument/2006/relationships/image" Target="../media/image15.png"/><Relationship Id="rId9" Type="http://schemas.openxmlformats.org/officeDocument/2006/relationships/image" Target="../media/image19.svg"/></Relationships>
</file>

<file path=ppt/slides/_rels/slide63.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15.png"/><Relationship Id="rId7" Type="http://schemas.openxmlformats.org/officeDocument/2006/relationships/image" Target="../media/image18.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17.emf"/><Relationship Id="rId5" Type="http://schemas.microsoft.com/office/2007/relationships/hdphoto" Target="../media/hdphoto1.wdp"/><Relationship Id="rId4" Type="http://schemas.openxmlformats.org/officeDocument/2006/relationships/image" Target="../media/image16.png"/><Relationship Id="rId9" Type="http://schemas.openxmlformats.org/officeDocument/2006/relationships/image" Target="../media/image4.png"/></Relationships>
</file>

<file path=ppt/slides/_rels/slide64.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4.png"/><Relationship Id="rId7" Type="http://schemas.openxmlformats.org/officeDocument/2006/relationships/image" Target="../media/image17.emf"/><Relationship Id="rId2" Type="http://schemas.openxmlformats.org/officeDocument/2006/relationships/notesSlide" Target="../notesSlides/notesSlide33.xml"/><Relationship Id="rId1"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16.png"/><Relationship Id="rId10" Type="http://schemas.openxmlformats.org/officeDocument/2006/relationships/image" Target="../media/image4.png"/><Relationship Id="rId4" Type="http://schemas.openxmlformats.org/officeDocument/2006/relationships/image" Target="../media/image15.png"/><Relationship Id="rId9" Type="http://schemas.openxmlformats.org/officeDocument/2006/relationships/image" Target="../media/image19.svg"/></Relationships>
</file>

<file path=ppt/slides/_rels/slide65.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15.png"/><Relationship Id="rId7" Type="http://schemas.openxmlformats.org/officeDocument/2006/relationships/image" Target="../media/image18.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17.emf"/><Relationship Id="rId5" Type="http://schemas.microsoft.com/office/2007/relationships/hdphoto" Target="../media/hdphoto1.wdp"/><Relationship Id="rId4" Type="http://schemas.openxmlformats.org/officeDocument/2006/relationships/image" Target="../media/image16.png"/><Relationship Id="rId9" Type="http://schemas.openxmlformats.org/officeDocument/2006/relationships/image" Target="../media/image4.png"/></Relationships>
</file>

<file path=ppt/slides/_rels/slide66.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4.png"/><Relationship Id="rId7" Type="http://schemas.openxmlformats.org/officeDocument/2006/relationships/image" Target="../media/image17.emf"/><Relationship Id="rId12" Type="http://schemas.openxmlformats.org/officeDocument/2006/relationships/image" Target="../media/image26.png"/><Relationship Id="rId2" Type="http://schemas.openxmlformats.org/officeDocument/2006/relationships/notesSlide" Target="../notesSlides/notesSlide34.xml"/><Relationship Id="rId1" Type="http://schemas.openxmlformats.org/officeDocument/2006/relationships/slideLayout" Target="../slideLayouts/slideLayout7.xml"/><Relationship Id="rId6" Type="http://schemas.microsoft.com/office/2007/relationships/hdphoto" Target="../media/hdphoto1.wdp"/><Relationship Id="rId11" Type="http://schemas.openxmlformats.org/officeDocument/2006/relationships/image" Target="../media/image25.png"/><Relationship Id="rId5" Type="http://schemas.openxmlformats.org/officeDocument/2006/relationships/image" Target="../media/image16.png"/><Relationship Id="rId10" Type="http://schemas.openxmlformats.org/officeDocument/2006/relationships/image" Target="../media/image4.png"/><Relationship Id="rId4" Type="http://schemas.openxmlformats.org/officeDocument/2006/relationships/image" Target="../media/image15.png"/><Relationship Id="rId9" Type="http://schemas.openxmlformats.org/officeDocument/2006/relationships/image" Target="../media/image19.svg"/></Relationships>
</file>

<file path=ppt/slides/_rels/slide67.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15.png"/><Relationship Id="rId7" Type="http://schemas.openxmlformats.org/officeDocument/2006/relationships/image" Target="../media/image18.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17.emf"/><Relationship Id="rId5" Type="http://schemas.microsoft.com/office/2007/relationships/hdphoto" Target="../media/hdphoto1.wdp"/><Relationship Id="rId4" Type="http://schemas.openxmlformats.org/officeDocument/2006/relationships/image" Target="../media/image16.png"/><Relationship Id="rId9" Type="http://schemas.openxmlformats.org/officeDocument/2006/relationships/image" Target="../media/image4.png"/></Relationships>
</file>

<file path=ppt/slides/_rels/slide68.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4.png"/><Relationship Id="rId7" Type="http://schemas.openxmlformats.org/officeDocument/2006/relationships/image" Target="../media/image17.emf"/><Relationship Id="rId2" Type="http://schemas.openxmlformats.org/officeDocument/2006/relationships/notesSlide" Target="../notesSlides/notesSlide35.xml"/><Relationship Id="rId1"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16.png"/><Relationship Id="rId10" Type="http://schemas.openxmlformats.org/officeDocument/2006/relationships/image" Target="../media/image4.png"/><Relationship Id="rId4" Type="http://schemas.openxmlformats.org/officeDocument/2006/relationships/image" Target="../media/image15.png"/><Relationship Id="rId9" Type="http://schemas.openxmlformats.org/officeDocument/2006/relationships/image" Target="../media/image19.svg"/></Relationships>
</file>

<file path=ppt/slides/_rels/slide69.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15.png"/><Relationship Id="rId7" Type="http://schemas.openxmlformats.org/officeDocument/2006/relationships/image" Target="../media/image18.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17.emf"/><Relationship Id="rId11" Type="http://schemas.openxmlformats.org/officeDocument/2006/relationships/image" Target="../media/image26.png"/><Relationship Id="rId5" Type="http://schemas.microsoft.com/office/2007/relationships/hdphoto" Target="../media/hdphoto1.wdp"/><Relationship Id="rId10" Type="http://schemas.openxmlformats.org/officeDocument/2006/relationships/image" Target="../media/image25.png"/><Relationship Id="rId4" Type="http://schemas.openxmlformats.org/officeDocument/2006/relationships/image" Target="../media/image16.png"/><Relationship Id="rId9" Type="http://schemas.openxmlformats.org/officeDocument/2006/relationships/image" Target="../media/image4.png"/></Relationships>
</file>

<file path=ppt/slides/_rels/slide7.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15.png"/><Relationship Id="rId7" Type="http://schemas.openxmlformats.org/officeDocument/2006/relationships/image" Target="../media/image18.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17.emf"/><Relationship Id="rId5" Type="http://schemas.microsoft.com/office/2007/relationships/hdphoto" Target="../media/hdphoto1.wdp"/><Relationship Id="rId4" Type="http://schemas.openxmlformats.org/officeDocument/2006/relationships/image" Target="../media/image16.png"/></Relationships>
</file>

<file path=ppt/slides/_rels/slide70.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4.png"/><Relationship Id="rId7" Type="http://schemas.openxmlformats.org/officeDocument/2006/relationships/image" Target="../media/image17.emf"/><Relationship Id="rId2" Type="http://schemas.openxmlformats.org/officeDocument/2006/relationships/notesSlide" Target="../notesSlides/notesSlide36.xml"/><Relationship Id="rId1"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16.png"/><Relationship Id="rId10" Type="http://schemas.openxmlformats.org/officeDocument/2006/relationships/image" Target="../media/image4.png"/><Relationship Id="rId4" Type="http://schemas.openxmlformats.org/officeDocument/2006/relationships/image" Target="../media/image15.png"/><Relationship Id="rId9" Type="http://schemas.openxmlformats.org/officeDocument/2006/relationships/image" Target="../media/image19.svg"/></Relationships>
</file>

<file path=ppt/slides/_rels/slide71.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15.png"/><Relationship Id="rId7" Type="http://schemas.openxmlformats.org/officeDocument/2006/relationships/image" Target="../media/image18.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17.emf"/><Relationship Id="rId5" Type="http://schemas.microsoft.com/office/2007/relationships/hdphoto" Target="../media/hdphoto1.wdp"/><Relationship Id="rId4" Type="http://schemas.openxmlformats.org/officeDocument/2006/relationships/image" Target="../media/image16.png"/><Relationship Id="rId9" Type="http://schemas.openxmlformats.org/officeDocument/2006/relationships/image" Target="../media/image4.png"/></Relationships>
</file>

<file path=ppt/slides/_rels/slide72.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4.png"/><Relationship Id="rId7" Type="http://schemas.openxmlformats.org/officeDocument/2006/relationships/image" Target="../media/image17.emf"/><Relationship Id="rId2" Type="http://schemas.openxmlformats.org/officeDocument/2006/relationships/notesSlide" Target="../notesSlides/notesSlide37.xml"/><Relationship Id="rId1"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16.png"/><Relationship Id="rId10" Type="http://schemas.openxmlformats.org/officeDocument/2006/relationships/image" Target="../media/image4.png"/><Relationship Id="rId4" Type="http://schemas.openxmlformats.org/officeDocument/2006/relationships/image" Target="../media/image15.png"/><Relationship Id="rId9" Type="http://schemas.openxmlformats.org/officeDocument/2006/relationships/image" Target="../media/image19.svg"/></Relationships>
</file>

<file path=ppt/slides/_rels/slide73.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15.png"/><Relationship Id="rId7" Type="http://schemas.openxmlformats.org/officeDocument/2006/relationships/image" Target="../media/image18.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17.emf"/><Relationship Id="rId5" Type="http://schemas.microsoft.com/office/2007/relationships/hdphoto" Target="../media/hdphoto1.wdp"/><Relationship Id="rId10" Type="http://schemas.openxmlformats.org/officeDocument/2006/relationships/image" Target="../media/image28.png"/><Relationship Id="rId4" Type="http://schemas.openxmlformats.org/officeDocument/2006/relationships/image" Target="../media/image16.png"/><Relationship Id="rId9" Type="http://schemas.openxmlformats.org/officeDocument/2006/relationships/image" Target="../media/image27.png"/></Relationships>
</file>

<file path=ppt/slides/_rels/slide74.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4.png"/><Relationship Id="rId7" Type="http://schemas.openxmlformats.org/officeDocument/2006/relationships/image" Target="../media/image17.emf"/><Relationship Id="rId2" Type="http://schemas.openxmlformats.org/officeDocument/2006/relationships/notesSlide" Target="../notesSlides/notesSlide38.xml"/><Relationship Id="rId1" Type="http://schemas.openxmlformats.org/officeDocument/2006/relationships/slideLayout" Target="../slideLayouts/slideLayout7.xml"/><Relationship Id="rId6" Type="http://schemas.microsoft.com/office/2007/relationships/hdphoto" Target="../media/hdphoto1.wdp"/><Relationship Id="rId11" Type="http://schemas.openxmlformats.org/officeDocument/2006/relationships/image" Target="../media/image28.png"/><Relationship Id="rId5" Type="http://schemas.openxmlformats.org/officeDocument/2006/relationships/image" Target="../media/image16.png"/><Relationship Id="rId10" Type="http://schemas.openxmlformats.org/officeDocument/2006/relationships/image" Target="../media/image27.png"/><Relationship Id="rId4" Type="http://schemas.openxmlformats.org/officeDocument/2006/relationships/image" Target="../media/image15.png"/><Relationship Id="rId9" Type="http://schemas.openxmlformats.org/officeDocument/2006/relationships/image" Target="../media/image19.svg"/></Relationships>
</file>

<file path=ppt/slides/_rels/slide75.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15.png"/><Relationship Id="rId7" Type="http://schemas.openxmlformats.org/officeDocument/2006/relationships/image" Target="../media/image18.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17.emf"/><Relationship Id="rId5" Type="http://schemas.microsoft.com/office/2007/relationships/hdphoto" Target="../media/hdphoto1.wdp"/><Relationship Id="rId10" Type="http://schemas.openxmlformats.org/officeDocument/2006/relationships/image" Target="../media/image28.png"/><Relationship Id="rId4" Type="http://schemas.openxmlformats.org/officeDocument/2006/relationships/image" Target="../media/image16.png"/><Relationship Id="rId9" Type="http://schemas.openxmlformats.org/officeDocument/2006/relationships/image" Target="../media/image27.png"/></Relationships>
</file>

<file path=ppt/slides/_rels/slide76.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4.png"/><Relationship Id="rId7" Type="http://schemas.openxmlformats.org/officeDocument/2006/relationships/image" Target="../media/image17.emf"/><Relationship Id="rId2" Type="http://schemas.openxmlformats.org/officeDocument/2006/relationships/notesSlide" Target="../notesSlides/notesSlide39.xml"/><Relationship Id="rId1"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16.png"/><Relationship Id="rId10" Type="http://schemas.openxmlformats.org/officeDocument/2006/relationships/image" Target="../media/image27.png"/><Relationship Id="rId4" Type="http://schemas.openxmlformats.org/officeDocument/2006/relationships/image" Target="../media/image15.png"/><Relationship Id="rId9" Type="http://schemas.openxmlformats.org/officeDocument/2006/relationships/image" Target="../media/image19.svg"/></Relationships>
</file>

<file path=ppt/slides/_rels/slide77.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15.png"/><Relationship Id="rId7" Type="http://schemas.openxmlformats.org/officeDocument/2006/relationships/image" Target="../media/image18.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17.emf"/><Relationship Id="rId5" Type="http://schemas.microsoft.com/office/2007/relationships/hdphoto" Target="../media/hdphoto1.wdp"/><Relationship Id="rId4" Type="http://schemas.openxmlformats.org/officeDocument/2006/relationships/image" Target="../media/image16.png"/><Relationship Id="rId9" Type="http://schemas.openxmlformats.org/officeDocument/2006/relationships/image" Target="../media/image27.png"/></Relationships>
</file>

<file path=ppt/slides/_rels/slide78.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4.png"/><Relationship Id="rId7" Type="http://schemas.openxmlformats.org/officeDocument/2006/relationships/image" Target="../media/image17.emf"/><Relationship Id="rId2" Type="http://schemas.openxmlformats.org/officeDocument/2006/relationships/notesSlide" Target="../notesSlides/notesSlide40.xml"/><Relationship Id="rId1"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16.png"/><Relationship Id="rId10" Type="http://schemas.openxmlformats.org/officeDocument/2006/relationships/image" Target="../media/image27.png"/><Relationship Id="rId4" Type="http://schemas.openxmlformats.org/officeDocument/2006/relationships/image" Target="../media/image15.png"/><Relationship Id="rId9" Type="http://schemas.openxmlformats.org/officeDocument/2006/relationships/image" Target="../media/image19.svg"/></Relationships>
</file>

<file path=ppt/slides/_rels/slide79.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4.png"/><Relationship Id="rId7" Type="http://schemas.openxmlformats.org/officeDocument/2006/relationships/image" Target="../media/image17.emf"/><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16.png"/><Relationship Id="rId4" Type="http://schemas.openxmlformats.org/officeDocument/2006/relationships/image" Target="../media/image15.png"/><Relationship Id="rId9" Type="http://schemas.openxmlformats.org/officeDocument/2006/relationships/image" Target="../media/image19.svg"/></Relationships>
</file>

<file path=ppt/slides/_rels/slide80.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4.png"/><Relationship Id="rId7" Type="http://schemas.openxmlformats.org/officeDocument/2006/relationships/image" Target="../media/image17.emf"/><Relationship Id="rId2" Type="http://schemas.openxmlformats.org/officeDocument/2006/relationships/notesSlide" Target="../notesSlides/notesSlide41.xml"/><Relationship Id="rId1"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16.png"/><Relationship Id="rId10" Type="http://schemas.openxmlformats.org/officeDocument/2006/relationships/image" Target="../media/image27.png"/><Relationship Id="rId4" Type="http://schemas.openxmlformats.org/officeDocument/2006/relationships/image" Target="../media/image15.png"/><Relationship Id="rId9" Type="http://schemas.openxmlformats.org/officeDocument/2006/relationships/image" Target="../media/image19.svg"/></Relationships>
</file>

<file path=ppt/slides/_rels/slide81.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15.png"/><Relationship Id="rId7" Type="http://schemas.openxmlformats.org/officeDocument/2006/relationships/image" Target="../media/image18.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17.emf"/><Relationship Id="rId5" Type="http://schemas.microsoft.com/office/2007/relationships/hdphoto" Target="../media/hdphoto1.wdp"/><Relationship Id="rId4" Type="http://schemas.openxmlformats.org/officeDocument/2006/relationships/image" Target="../media/image16.png"/><Relationship Id="rId9" Type="http://schemas.openxmlformats.org/officeDocument/2006/relationships/image" Target="../media/image27.png"/></Relationships>
</file>

<file path=ppt/slides/_rels/slide82.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4.png"/><Relationship Id="rId7" Type="http://schemas.openxmlformats.org/officeDocument/2006/relationships/image" Target="../media/image17.emf"/><Relationship Id="rId2" Type="http://schemas.openxmlformats.org/officeDocument/2006/relationships/notesSlide" Target="../notesSlides/notesSlide42.xml"/><Relationship Id="rId1"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16.png"/><Relationship Id="rId10" Type="http://schemas.openxmlformats.org/officeDocument/2006/relationships/image" Target="../media/image27.png"/><Relationship Id="rId4" Type="http://schemas.openxmlformats.org/officeDocument/2006/relationships/image" Target="../media/image15.png"/><Relationship Id="rId9" Type="http://schemas.openxmlformats.org/officeDocument/2006/relationships/image" Target="../media/image19.svg"/></Relationships>
</file>

<file path=ppt/slides/_rels/slide83.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15.png"/><Relationship Id="rId7" Type="http://schemas.openxmlformats.org/officeDocument/2006/relationships/image" Target="../media/image18.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17.emf"/><Relationship Id="rId5" Type="http://schemas.microsoft.com/office/2007/relationships/hdphoto" Target="../media/hdphoto1.wdp"/><Relationship Id="rId4" Type="http://schemas.openxmlformats.org/officeDocument/2006/relationships/image" Target="../media/image16.png"/><Relationship Id="rId9" Type="http://schemas.openxmlformats.org/officeDocument/2006/relationships/image" Target="../media/image27.png"/></Relationships>
</file>

<file path=ppt/slides/_rels/slide84.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4.png"/><Relationship Id="rId7" Type="http://schemas.openxmlformats.org/officeDocument/2006/relationships/image" Target="../media/image17.emf"/><Relationship Id="rId2" Type="http://schemas.openxmlformats.org/officeDocument/2006/relationships/notesSlide" Target="../notesSlides/notesSlide43.xml"/><Relationship Id="rId1"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16.png"/><Relationship Id="rId10" Type="http://schemas.openxmlformats.org/officeDocument/2006/relationships/image" Target="../media/image27.png"/><Relationship Id="rId4" Type="http://schemas.openxmlformats.org/officeDocument/2006/relationships/image" Target="../media/image15.png"/><Relationship Id="rId9" Type="http://schemas.openxmlformats.org/officeDocument/2006/relationships/image" Target="../media/image19.svg"/></Relationships>
</file>

<file path=ppt/slides/_rels/slide85.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15.png"/><Relationship Id="rId7" Type="http://schemas.openxmlformats.org/officeDocument/2006/relationships/image" Target="../media/image18.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17.emf"/><Relationship Id="rId5" Type="http://schemas.microsoft.com/office/2007/relationships/hdphoto" Target="../media/hdphoto1.wdp"/><Relationship Id="rId4" Type="http://schemas.openxmlformats.org/officeDocument/2006/relationships/image" Target="../media/image16.png"/><Relationship Id="rId9" Type="http://schemas.openxmlformats.org/officeDocument/2006/relationships/image" Target="../media/image27.png"/></Relationships>
</file>

<file path=ppt/slides/_rels/slide86.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4.png"/><Relationship Id="rId7" Type="http://schemas.openxmlformats.org/officeDocument/2006/relationships/image" Target="../media/image17.emf"/><Relationship Id="rId2" Type="http://schemas.openxmlformats.org/officeDocument/2006/relationships/notesSlide" Target="../notesSlides/notesSlide44.xml"/><Relationship Id="rId1"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16.png"/><Relationship Id="rId10" Type="http://schemas.openxmlformats.org/officeDocument/2006/relationships/image" Target="../media/image27.png"/><Relationship Id="rId4" Type="http://schemas.openxmlformats.org/officeDocument/2006/relationships/image" Target="../media/image15.png"/><Relationship Id="rId9" Type="http://schemas.openxmlformats.org/officeDocument/2006/relationships/image" Target="../media/image19.svg"/></Relationships>
</file>

<file path=ppt/slides/_rels/slide87.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15.png"/><Relationship Id="rId7" Type="http://schemas.openxmlformats.org/officeDocument/2006/relationships/image" Target="../media/image18.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17.emf"/><Relationship Id="rId5" Type="http://schemas.microsoft.com/office/2007/relationships/hdphoto" Target="../media/hdphoto1.wdp"/><Relationship Id="rId4" Type="http://schemas.openxmlformats.org/officeDocument/2006/relationships/image" Target="../media/image16.png"/><Relationship Id="rId9" Type="http://schemas.openxmlformats.org/officeDocument/2006/relationships/image" Target="../media/image27.png"/></Relationships>
</file>

<file path=ppt/slides/_rels/slide88.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4.png"/><Relationship Id="rId7" Type="http://schemas.openxmlformats.org/officeDocument/2006/relationships/image" Target="../media/image17.emf"/><Relationship Id="rId2" Type="http://schemas.openxmlformats.org/officeDocument/2006/relationships/notesSlide" Target="../notesSlides/notesSlide45.xml"/><Relationship Id="rId1"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16.png"/><Relationship Id="rId10" Type="http://schemas.openxmlformats.org/officeDocument/2006/relationships/image" Target="../media/image27.png"/><Relationship Id="rId4" Type="http://schemas.openxmlformats.org/officeDocument/2006/relationships/image" Target="../media/image15.png"/><Relationship Id="rId9" Type="http://schemas.openxmlformats.org/officeDocument/2006/relationships/image" Target="../media/image19.svg"/></Relationships>
</file>

<file path=ppt/slides/_rels/slide89.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15.png"/><Relationship Id="rId7" Type="http://schemas.openxmlformats.org/officeDocument/2006/relationships/image" Target="../media/image18.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17.emf"/><Relationship Id="rId5" Type="http://schemas.microsoft.com/office/2007/relationships/hdphoto" Target="../media/hdphoto1.wdp"/><Relationship Id="rId10" Type="http://schemas.openxmlformats.org/officeDocument/2006/relationships/image" Target="../media/image22.png"/><Relationship Id="rId4" Type="http://schemas.openxmlformats.org/officeDocument/2006/relationships/image" Target="../media/image16.png"/><Relationship Id="rId9" Type="http://schemas.openxmlformats.org/officeDocument/2006/relationships/image" Target="../media/image27.png"/></Relationships>
</file>

<file path=ppt/slides/_rels/slide9.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15.png"/><Relationship Id="rId7" Type="http://schemas.openxmlformats.org/officeDocument/2006/relationships/image" Target="../media/image18.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17.emf"/><Relationship Id="rId5" Type="http://schemas.microsoft.com/office/2007/relationships/hdphoto" Target="../media/hdphoto1.wdp"/><Relationship Id="rId4" Type="http://schemas.openxmlformats.org/officeDocument/2006/relationships/image" Target="../media/image16.png"/><Relationship Id="rId9" Type="http://schemas.openxmlformats.org/officeDocument/2006/relationships/image" Target="../media/image22.png"/></Relationships>
</file>

<file path=ppt/slides/_rels/slide90.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4.png"/><Relationship Id="rId7" Type="http://schemas.openxmlformats.org/officeDocument/2006/relationships/image" Target="../media/image17.emf"/><Relationship Id="rId2" Type="http://schemas.openxmlformats.org/officeDocument/2006/relationships/notesSlide" Target="../notesSlides/notesSlide46.xml"/><Relationship Id="rId1" Type="http://schemas.openxmlformats.org/officeDocument/2006/relationships/slideLayout" Target="../slideLayouts/slideLayout7.xml"/><Relationship Id="rId6" Type="http://schemas.microsoft.com/office/2007/relationships/hdphoto" Target="../media/hdphoto1.wdp"/><Relationship Id="rId11" Type="http://schemas.openxmlformats.org/officeDocument/2006/relationships/image" Target="../media/image22.png"/><Relationship Id="rId5" Type="http://schemas.openxmlformats.org/officeDocument/2006/relationships/image" Target="../media/image16.png"/><Relationship Id="rId10" Type="http://schemas.openxmlformats.org/officeDocument/2006/relationships/image" Target="../media/image27.png"/><Relationship Id="rId4" Type="http://schemas.openxmlformats.org/officeDocument/2006/relationships/image" Target="../media/image15.png"/><Relationship Id="rId9" Type="http://schemas.openxmlformats.org/officeDocument/2006/relationships/image" Target="../media/image19.svg"/></Relationships>
</file>

<file path=ppt/slides/_rels/slide91.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15.png"/><Relationship Id="rId7" Type="http://schemas.openxmlformats.org/officeDocument/2006/relationships/image" Target="../media/image18.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17.emf"/><Relationship Id="rId5" Type="http://schemas.microsoft.com/office/2007/relationships/hdphoto" Target="../media/hdphoto1.wdp"/><Relationship Id="rId10" Type="http://schemas.openxmlformats.org/officeDocument/2006/relationships/image" Target="../media/image22.png"/><Relationship Id="rId4" Type="http://schemas.openxmlformats.org/officeDocument/2006/relationships/image" Target="../media/image16.png"/><Relationship Id="rId9" Type="http://schemas.openxmlformats.org/officeDocument/2006/relationships/image" Target="../media/image27.png"/></Relationships>
</file>

<file path=ppt/slides/_rels/slide92.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4.png"/><Relationship Id="rId7" Type="http://schemas.openxmlformats.org/officeDocument/2006/relationships/image" Target="../media/image17.emf"/><Relationship Id="rId2" Type="http://schemas.openxmlformats.org/officeDocument/2006/relationships/notesSlide" Target="../notesSlides/notesSlide47.xml"/><Relationship Id="rId1" Type="http://schemas.openxmlformats.org/officeDocument/2006/relationships/slideLayout" Target="../slideLayouts/slideLayout7.xml"/><Relationship Id="rId6" Type="http://schemas.microsoft.com/office/2007/relationships/hdphoto" Target="../media/hdphoto1.wdp"/><Relationship Id="rId11" Type="http://schemas.openxmlformats.org/officeDocument/2006/relationships/image" Target="../media/image22.png"/><Relationship Id="rId5" Type="http://schemas.openxmlformats.org/officeDocument/2006/relationships/image" Target="../media/image16.png"/><Relationship Id="rId10" Type="http://schemas.openxmlformats.org/officeDocument/2006/relationships/image" Target="../media/image27.png"/><Relationship Id="rId4" Type="http://schemas.openxmlformats.org/officeDocument/2006/relationships/image" Target="../media/image15.png"/><Relationship Id="rId9" Type="http://schemas.openxmlformats.org/officeDocument/2006/relationships/image" Target="../media/image19.svg"/></Relationships>
</file>

<file path=ppt/slides/_rels/slide93.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15.png"/><Relationship Id="rId7" Type="http://schemas.openxmlformats.org/officeDocument/2006/relationships/image" Target="../media/image18.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17.emf"/><Relationship Id="rId5" Type="http://schemas.microsoft.com/office/2007/relationships/hdphoto" Target="../media/hdphoto1.wdp"/><Relationship Id="rId10" Type="http://schemas.openxmlformats.org/officeDocument/2006/relationships/image" Target="../media/image22.png"/><Relationship Id="rId4" Type="http://schemas.openxmlformats.org/officeDocument/2006/relationships/image" Target="../media/image16.png"/><Relationship Id="rId9" Type="http://schemas.openxmlformats.org/officeDocument/2006/relationships/image" Target="../media/image27.png"/></Relationships>
</file>

<file path=ppt/slides/_rels/slide94.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4.png"/><Relationship Id="rId7" Type="http://schemas.openxmlformats.org/officeDocument/2006/relationships/image" Target="../media/image17.emf"/><Relationship Id="rId2" Type="http://schemas.openxmlformats.org/officeDocument/2006/relationships/notesSlide" Target="../notesSlides/notesSlide48.xml"/><Relationship Id="rId1" Type="http://schemas.openxmlformats.org/officeDocument/2006/relationships/slideLayout" Target="../slideLayouts/slideLayout7.xml"/><Relationship Id="rId6" Type="http://schemas.microsoft.com/office/2007/relationships/hdphoto" Target="../media/hdphoto1.wdp"/><Relationship Id="rId11" Type="http://schemas.openxmlformats.org/officeDocument/2006/relationships/image" Target="../media/image22.png"/><Relationship Id="rId5" Type="http://schemas.openxmlformats.org/officeDocument/2006/relationships/image" Target="../media/image16.png"/><Relationship Id="rId10" Type="http://schemas.openxmlformats.org/officeDocument/2006/relationships/image" Target="../media/image27.png"/><Relationship Id="rId4" Type="http://schemas.openxmlformats.org/officeDocument/2006/relationships/image" Target="../media/image15.png"/><Relationship Id="rId9" Type="http://schemas.openxmlformats.org/officeDocument/2006/relationships/image" Target="../media/image19.svg"/></Relationships>
</file>

<file path=ppt/slides/_rels/slide95.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15.png"/><Relationship Id="rId7" Type="http://schemas.openxmlformats.org/officeDocument/2006/relationships/image" Target="../media/image18.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17.emf"/><Relationship Id="rId5" Type="http://schemas.microsoft.com/office/2007/relationships/hdphoto" Target="../media/hdphoto1.wdp"/><Relationship Id="rId4" Type="http://schemas.openxmlformats.org/officeDocument/2006/relationships/image" Target="../media/image16.png"/><Relationship Id="rId9" Type="http://schemas.openxmlformats.org/officeDocument/2006/relationships/image" Target="../media/image27.png"/></Relationships>
</file>

<file path=ppt/slides/_rels/slide96.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4.png"/><Relationship Id="rId7" Type="http://schemas.openxmlformats.org/officeDocument/2006/relationships/image" Target="../media/image17.emf"/><Relationship Id="rId2" Type="http://schemas.openxmlformats.org/officeDocument/2006/relationships/notesSlide" Target="../notesSlides/notesSlide49.xml"/><Relationship Id="rId1"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16.png"/><Relationship Id="rId10" Type="http://schemas.openxmlformats.org/officeDocument/2006/relationships/image" Target="../media/image27.png"/><Relationship Id="rId4" Type="http://schemas.openxmlformats.org/officeDocument/2006/relationships/image" Target="../media/image15.png"/><Relationship Id="rId9" Type="http://schemas.openxmlformats.org/officeDocument/2006/relationships/image" Target="../media/image19.svg"/></Relationships>
</file>

<file path=ppt/slides/_rels/slide97.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15.png"/><Relationship Id="rId7" Type="http://schemas.openxmlformats.org/officeDocument/2006/relationships/image" Target="../media/image18.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17.emf"/><Relationship Id="rId5" Type="http://schemas.microsoft.com/office/2007/relationships/hdphoto" Target="../media/hdphoto1.wdp"/><Relationship Id="rId4" Type="http://schemas.openxmlformats.org/officeDocument/2006/relationships/image" Target="../media/image16.png"/><Relationship Id="rId9" Type="http://schemas.openxmlformats.org/officeDocument/2006/relationships/image" Target="../media/image27.png"/></Relationships>
</file>

<file path=ppt/slides/_rels/slide98.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4.png"/><Relationship Id="rId7" Type="http://schemas.openxmlformats.org/officeDocument/2006/relationships/image" Target="../media/image17.emf"/><Relationship Id="rId2" Type="http://schemas.openxmlformats.org/officeDocument/2006/relationships/notesSlide" Target="../notesSlides/notesSlide50.xml"/><Relationship Id="rId1"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16.png"/><Relationship Id="rId10" Type="http://schemas.openxmlformats.org/officeDocument/2006/relationships/image" Target="../media/image27.png"/><Relationship Id="rId4" Type="http://schemas.openxmlformats.org/officeDocument/2006/relationships/image" Target="../media/image15.png"/><Relationship Id="rId9" Type="http://schemas.openxmlformats.org/officeDocument/2006/relationships/image" Target="../media/image19.svg"/></Relationships>
</file>

<file path=ppt/slides/_rels/slide99.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15.png"/><Relationship Id="rId7" Type="http://schemas.openxmlformats.org/officeDocument/2006/relationships/image" Target="../media/image18.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17.emf"/><Relationship Id="rId5" Type="http://schemas.microsoft.com/office/2007/relationships/hdphoto" Target="../media/hdphoto1.wdp"/><Relationship Id="rId4" Type="http://schemas.openxmlformats.org/officeDocument/2006/relationships/image" Target="../media/image16.png"/><Relationship Id="rId9" Type="http://schemas.openxmlformats.org/officeDocument/2006/relationships/image" Target="../media/image27.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6F6F6"/>
        </a:solidFill>
        <a:effectLst/>
      </p:bgPr>
    </p:bg>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55C263C-F171-B251-29F1-7A594E3E408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3" y="0"/>
            <a:ext cx="18287714" cy="10287000"/>
          </a:xfrm>
          <a:prstGeom prst="rect">
            <a:avLst/>
          </a:prstGeom>
        </p:spPr>
      </p:pic>
      <p:grpSp>
        <p:nvGrpSpPr>
          <p:cNvPr id="16" name="Group 16"/>
          <p:cNvGrpSpPr/>
          <p:nvPr/>
        </p:nvGrpSpPr>
        <p:grpSpPr>
          <a:xfrm>
            <a:off x="0" y="506240"/>
            <a:ext cx="3360175" cy="4484859"/>
            <a:chOff x="0" y="0"/>
            <a:chExt cx="3870634" cy="5592629"/>
          </a:xfrm>
        </p:grpSpPr>
        <p:pic>
          <p:nvPicPr>
            <p:cNvPr id="17" name="Picture 17"/>
            <p:cNvPicPr>
              <a:picLocks noChangeAspect="1"/>
            </p:cNvPicPr>
            <p:nvPr/>
          </p:nvPicPr>
          <p:blipFill>
            <a:blip r:embed="rId4">
              <a:extLst>
                <a:ext uri="{28A0092B-C50C-407E-A947-70E740481C1C}">
                  <a14:useLocalDpi xmlns:a14="http://schemas.microsoft.com/office/drawing/2010/main" val="0"/>
                </a:ext>
              </a:extLst>
            </a:blip>
            <a:srcRect l="15187" r="15187"/>
            <a:stretch/>
          </p:blipFill>
          <p:spPr>
            <a:xfrm>
              <a:off x="0" y="0"/>
              <a:ext cx="3870634" cy="5592629"/>
            </a:xfrm>
            <a:prstGeom prst="rect">
              <a:avLst/>
            </a:prstGeom>
          </p:spPr>
        </p:pic>
      </p:grpSp>
      <p:grpSp>
        <p:nvGrpSpPr>
          <p:cNvPr id="4" name="Group 4"/>
          <p:cNvGrpSpPr/>
          <p:nvPr/>
        </p:nvGrpSpPr>
        <p:grpSpPr>
          <a:xfrm>
            <a:off x="3083255" y="2116561"/>
            <a:ext cx="6289345" cy="7294139"/>
            <a:chOff x="-1133261" y="0"/>
            <a:chExt cx="6908800" cy="7640148"/>
          </a:xfrm>
        </p:grpSpPr>
        <p:pic>
          <p:nvPicPr>
            <p:cNvPr id="5" name="Picture 5"/>
            <p:cNvPicPr>
              <a:picLocks noChangeAspect="1"/>
            </p:cNvPicPr>
            <p:nvPr/>
          </p:nvPicPr>
          <p:blipFill rotWithShape="1">
            <a:blip r:embed="rId5">
              <a:extLst>
                <a:ext uri="{28A0092B-C50C-407E-A947-70E740481C1C}">
                  <a14:useLocalDpi xmlns:a14="http://schemas.microsoft.com/office/drawing/2010/main" val="0"/>
                </a:ext>
              </a:extLst>
            </a:blip>
            <a:srcRect l="2587" r="6985"/>
            <a:stretch/>
          </p:blipFill>
          <p:spPr>
            <a:xfrm>
              <a:off x="-1133261" y="0"/>
              <a:ext cx="6908800" cy="7640148"/>
            </a:xfrm>
            <a:prstGeom prst="rect">
              <a:avLst/>
            </a:prstGeom>
          </p:spPr>
        </p:pic>
      </p:grpSp>
      <p:sp>
        <p:nvSpPr>
          <p:cNvPr id="7" name="Freeform 7"/>
          <p:cNvSpPr/>
          <p:nvPr/>
        </p:nvSpPr>
        <p:spPr>
          <a:xfrm rot="-10800000">
            <a:off x="480969" y="4988359"/>
            <a:ext cx="1453796" cy="1453796"/>
          </a:xfrm>
          <a:custGeom>
            <a:avLst/>
            <a:gdLst/>
            <a:ahLst/>
            <a:cxnLst/>
            <a:rect l="l" t="t" r="r" b="b"/>
            <a:pathLst>
              <a:path w="1453796" h="1453796">
                <a:moveTo>
                  <a:pt x="0" y="0"/>
                </a:moveTo>
                <a:lnTo>
                  <a:pt x="1453796" y="0"/>
                </a:lnTo>
                <a:lnTo>
                  <a:pt x="1453796" y="1453796"/>
                </a:lnTo>
                <a:lnTo>
                  <a:pt x="0" y="1453796"/>
                </a:lnTo>
                <a:lnTo>
                  <a:pt x="0" y="0"/>
                </a:lnTo>
                <a:close/>
              </a:path>
            </a:pathLst>
          </a:custGeom>
          <a:blipFill>
            <a:blip r:embed="rId6">
              <a:extLst>
                <a:ext uri="{96DAC541-7B7A-43D3-8B79-37D633B846F1}">
                  <asvg:svgBlip xmlns:asvg="http://schemas.microsoft.com/office/drawing/2016/SVG/main" r:embed="rId7"/>
                </a:ext>
              </a:extLst>
            </a:blip>
            <a:stretch>
              <a:fillRect/>
            </a:stretch>
          </a:blipFill>
          <a:ln cap="sq">
            <a:noFill/>
            <a:prstDash val="solid"/>
            <a:miter/>
          </a:ln>
        </p:spPr>
        <p:txBody>
          <a:bodyPr/>
          <a:lstStyle/>
          <a:p>
            <a:endParaRPr lang="en-US"/>
          </a:p>
        </p:txBody>
      </p:sp>
      <p:grpSp>
        <p:nvGrpSpPr>
          <p:cNvPr id="8" name="Group 8"/>
          <p:cNvGrpSpPr/>
          <p:nvPr/>
        </p:nvGrpSpPr>
        <p:grpSpPr>
          <a:xfrm>
            <a:off x="1930149" y="4988359"/>
            <a:ext cx="1453796" cy="1453796"/>
            <a:chOff x="0" y="0"/>
            <a:chExt cx="812800" cy="812800"/>
          </a:xfrm>
        </p:grpSpPr>
        <p:sp>
          <p:nvSpPr>
            <p:cNvPr id="9" name="Freeform 9"/>
            <p:cNvSpPr/>
            <p:nvPr/>
          </p:nvSpPr>
          <p:spPr>
            <a:xfrm>
              <a:off x="0" y="0"/>
              <a:ext cx="812800" cy="812800"/>
            </a:xfrm>
            <a:custGeom>
              <a:avLst/>
              <a:gdLst/>
              <a:ahLst/>
              <a:cxnLst/>
              <a:rect l="l" t="t" r="r" b="b"/>
              <a:pathLst>
                <a:path w="812800" h="812800">
                  <a:moveTo>
                    <a:pt x="0" y="0"/>
                  </a:moveTo>
                  <a:lnTo>
                    <a:pt x="812800" y="0"/>
                  </a:lnTo>
                  <a:lnTo>
                    <a:pt x="812800" y="812800"/>
                  </a:lnTo>
                  <a:lnTo>
                    <a:pt x="0" y="812800"/>
                  </a:lnTo>
                  <a:close/>
                </a:path>
              </a:pathLst>
            </a:custGeom>
            <a:solidFill>
              <a:srgbClr val="1A4FCF"/>
            </a:solidFill>
          </p:spPr>
          <p:txBody>
            <a:bodyPr/>
            <a:lstStyle/>
            <a:p>
              <a:endParaRPr lang="en-US"/>
            </a:p>
          </p:txBody>
        </p:sp>
        <p:sp>
          <p:nvSpPr>
            <p:cNvPr id="10" name="TextBox 10"/>
            <p:cNvSpPr txBox="1"/>
            <p:nvPr/>
          </p:nvSpPr>
          <p:spPr>
            <a:xfrm>
              <a:off x="0" y="0"/>
              <a:ext cx="812800" cy="812800"/>
            </a:xfrm>
            <a:prstGeom prst="rect">
              <a:avLst/>
            </a:prstGeom>
          </p:spPr>
          <p:txBody>
            <a:bodyPr lIns="50800" tIns="50800" rIns="50800" bIns="50800" rtlCol="0" anchor="ctr"/>
            <a:lstStyle/>
            <a:p>
              <a:pPr algn="ctr">
                <a:lnSpc>
                  <a:spcPts val="2639"/>
                </a:lnSpc>
              </a:pPr>
              <a:endParaRPr/>
            </a:p>
          </p:txBody>
        </p:sp>
      </p:grpSp>
      <p:sp>
        <p:nvSpPr>
          <p:cNvPr id="14" name="TextBox 14"/>
          <p:cNvSpPr txBox="1"/>
          <p:nvPr/>
        </p:nvSpPr>
        <p:spPr>
          <a:xfrm>
            <a:off x="12663840" y="2360790"/>
            <a:ext cx="4993945" cy="2356414"/>
          </a:xfrm>
          <a:prstGeom prst="rect">
            <a:avLst/>
          </a:prstGeom>
        </p:spPr>
        <p:txBody>
          <a:bodyPr wrap="square" lIns="0" tIns="0" rIns="0" bIns="0" rtlCol="0" anchor="t">
            <a:spAutoFit/>
          </a:bodyPr>
          <a:lstStyle/>
          <a:p>
            <a:pPr marL="0" lvl="0" indent="0" algn="r" rtl="1">
              <a:lnSpc>
                <a:spcPts val="16498"/>
              </a:lnSpc>
            </a:pPr>
            <a:r>
              <a:rPr lang="ar-EG" sz="20000" spc="-494" dirty="0">
                <a:solidFill>
                  <a:srgbClr val="2D2D2D"/>
                </a:solidFill>
                <a:latin typeface="Aljazeera" panose="02000000000000000000" pitchFamily="2" charset="-78"/>
                <a:cs typeface="Aljazeera" panose="02000000000000000000" pitchFamily="2" charset="-78"/>
              </a:rPr>
              <a:t>دراسة </a:t>
            </a:r>
            <a:endParaRPr lang="en-US" sz="20000" u="none" strike="noStrike" spc="-494" dirty="0">
              <a:solidFill>
                <a:srgbClr val="2D2D2D"/>
              </a:solidFill>
              <a:latin typeface="Aljazeera" panose="02000000000000000000" pitchFamily="2" charset="-78"/>
              <a:cs typeface="Aljazeera" panose="02000000000000000000" pitchFamily="2" charset="-78"/>
            </a:endParaRPr>
          </a:p>
        </p:txBody>
      </p:sp>
      <p:sp>
        <p:nvSpPr>
          <p:cNvPr id="15" name="TextBox 15"/>
          <p:cNvSpPr txBox="1"/>
          <p:nvPr/>
        </p:nvSpPr>
        <p:spPr>
          <a:xfrm>
            <a:off x="9565945" y="4628145"/>
            <a:ext cx="4002944" cy="2433358"/>
          </a:xfrm>
          <a:prstGeom prst="rect">
            <a:avLst/>
          </a:prstGeom>
        </p:spPr>
        <p:txBody>
          <a:bodyPr wrap="square" lIns="0" tIns="0" rIns="0" bIns="0" rtlCol="0" anchor="t">
            <a:spAutoFit/>
          </a:bodyPr>
          <a:lstStyle>
            <a:defPPr>
              <a:defRPr lang="en-US"/>
            </a:defPPr>
            <a:lvl1pPr lvl="0" indent="0" algn="r" rtl="1">
              <a:lnSpc>
                <a:spcPts val="16498"/>
              </a:lnSpc>
              <a:defRPr sz="20000" spc="-494">
                <a:solidFill>
                  <a:srgbClr val="2D2D2D"/>
                </a:solidFill>
                <a:latin typeface="Aljazeera" panose="02000000000000000000" pitchFamily="2" charset="-78"/>
                <a:cs typeface="Aljazeera" panose="02000000000000000000" pitchFamily="2" charset="-78"/>
              </a:defRPr>
            </a:lvl1pPr>
          </a:lstStyle>
          <a:p>
            <a:r>
              <a:rPr lang="ar-EG" sz="22000" dirty="0">
                <a:solidFill>
                  <a:srgbClr val="FFA5AD"/>
                </a:solidFill>
              </a:rPr>
              <a:t>حالة</a:t>
            </a:r>
            <a:endParaRPr lang="en-US" sz="22000" dirty="0">
              <a:solidFill>
                <a:srgbClr val="FFA5AD"/>
              </a:solidFill>
            </a:endParaRPr>
          </a:p>
        </p:txBody>
      </p:sp>
      <p:sp>
        <p:nvSpPr>
          <p:cNvPr id="18" name="Freeform 18"/>
          <p:cNvSpPr/>
          <p:nvPr/>
        </p:nvSpPr>
        <p:spPr>
          <a:xfrm rot="14355043">
            <a:off x="1093020" y="699899"/>
            <a:ext cx="3722198" cy="1468379"/>
          </a:xfrm>
          <a:custGeom>
            <a:avLst/>
            <a:gdLst/>
            <a:ahLst/>
            <a:cxnLst/>
            <a:rect l="l" t="t" r="r" b="b"/>
            <a:pathLst>
              <a:path w="2725402" h="1362701">
                <a:moveTo>
                  <a:pt x="0" y="0"/>
                </a:moveTo>
                <a:lnTo>
                  <a:pt x="2725403" y="0"/>
                </a:lnTo>
                <a:lnTo>
                  <a:pt x="2725403" y="1362701"/>
                </a:lnTo>
                <a:lnTo>
                  <a:pt x="0" y="1362701"/>
                </a:lnTo>
                <a:lnTo>
                  <a:pt x="0" y="0"/>
                </a:lnTo>
                <a:close/>
              </a:path>
            </a:pathLst>
          </a:custGeom>
          <a:blipFill>
            <a:blip r:embed="rId8">
              <a:extLst>
                <a:ext uri="{96DAC541-7B7A-43D3-8B79-37D633B846F1}">
                  <asvg:svgBlip xmlns:asvg="http://schemas.microsoft.com/office/drawing/2016/SVG/main" r:embed="rId9"/>
                </a:ext>
              </a:extLst>
            </a:blip>
            <a:stretch>
              <a:fillRect/>
            </a:stretch>
          </a:blipFill>
          <a:ln cap="sq">
            <a:noFill/>
            <a:prstDash val="solid"/>
            <a:miter/>
          </a:ln>
        </p:spPr>
        <p:txBody>
          <a:bodyPr/>
          <a:lstStyle/>
          <a:p>
            <a:endParaRPr lang="en-US"/>
          </a:p>
        </p:txBody>
      </p:sp>
      <p:sp>
        <p:nvSpPr>
          <p:cNvPr id="19" name="Freeform 19"/>
          <p:cNvSpPr/>
          <p:nvPr/>
        </p:nvSpPr>
        <p:spPr>
          <a:xfrm rot="5400000">
            <a:off x="1930149" y="6442155"/>
            <a:ext cx="1453796" cy="1435293"/>
          </a:xfrm>
          <a:custGeom>
            <a:avLst/>
            <a:gdLst/>
            <a:ahLst/>
            <a:cxnLst/>
            <a:rect l="l" t="t" r="r" b="b"/>
            <a:pathLst>
              <a:path w="1453796" h="1435293">
                <a:moveTo>
                  <a:pt x="0" y="0"/>
                </a:moveTo>
                <a:lnTo>
                  <a:pt x="1453796" y="0"/>
                </a:lnTo>
                <a:lnTo>
                  <a:pt x="1453796" y="1435292"/>
                </a:lnTo>
                <a:lnTo>
                  <a:pt x="0" y="1435292"/>
                </a:lnTo>
                <a:lnTo>
                  <a:pt x="0" y="0"/>
                </a:lnTo>
                <a:close/>
              </a:path>
            </a:pathLst>
          </a:custGeom>
          <a:blipFill>
            <a:blip r:embed="rId10">
              <a:extLst>
                <a:ext uri="{96DAC541-7B7A-43D3-8B79-37D633B846F1}">
                  <asvg:svgBlip xmlns:asvg="http://schemas.microsoft.com/office/drawing/2016/SVG/main" r:embed="rId11"/>
                </a:ext>
              </a:extLst>
            </a:blip>
            <a:stretch>
              <a:fillRect/>
            </a:stretch>
          </a:blipFill>
          <a:ln cap="sq">
            <a:noFill/>
            <a:prstDash val="solid"/>
            <a:miter/>
          </a:ln>
        </p:spPr>
        <p:txBody>
          <a:bodyPr/>
          <a:lstStyle/>
          <a:p>
            <a:endParaRPr lang="en-US"/>
          </a:p>
        </p:txBody>
      </p:sp>
      <p:sp>
        <p:nvSpPr>
          <p:cNvPr id="11" name="Freeform 11"/>
          <p:cNvSpPr/>
          <p:nvPr/>
        </p:nvSpPr>
        <p:spPr>
          <a:xfrm rot="-10800000">
            <a:off x="3276600" y="3338581"/>
            <a:ext cx="1008399" cy="1362701"/>
          </a:xfrm>
          <a:custGeom>
            <a:avLst/>
            <a:gdLst/>
            <a:ahLst/>
            <a:cxnLst/>
            <a:rect l="l" t="t" r="r" b="b"/>
            <a:pathLst>
              <a:path w="1008399" h="1362701">
                <a:moveTo>
                  <a:pt x="0" y="0"/>
                </a:moveTo>
                <a:lnTo>
                  <a:pt x="1008398" y="0"/>
                </a:lnTo>
                <a:lnTo>
                  <a:pt x="1008398" y="1362701"/>
                </a:lnTo>
                <a:lnTo>
                  <a:pt x="0" y="1362701"/>
                </a:lnTo>
                <a:lnTo>
                  <a:pt x="0" y="0"/>
                </a:lnTo>
                <a:close/>
              </a:path>
            </a:pathLst>
          </a:custGeom>
          <a:blipFill>
            <a:blip r:embed="rId12">
              <a:extLst>
                <a:ext uri="{96DAC541-7B7A-43D3-8B79-37D633B846F1}">
                  <asvg:svgBlip xmlns:asvg="http://schemas.microsoft.com/office/drawing/2016/SVG/main" r:embed="rId13"/>
                </a:ext>
              </a:extLst>
            </a:blip>
            <a:stretch>
              <a:fillRect/>
            </a:stretch>
          </a:blipFill>
          <a:ln cap="sq">
            <a:noFill/>
            <a:prstDash val="solid"/>
            <a:miter/>
          </a:ln>
        </p:spPr>
        <p:txBody>
          <a:bodyPr/>
          <a:lstStyle/>
          <a:p>
            <a:endParaRPr lang="ar-EG"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Triangle 7">
            <a:extLst>
              <a:ext uri="{FF2B5EF4-FFF2-40B4-BE49-F238E27FC236}">
                <a16:creationId xmlns:a16="http://schemas.microsoft.com/office/drawing/2014/main" id="{BDC96880-C9A8-D463-187E-5F44CF00C555}"/>
              </a:ext>
            </a:extLst>
          </p:cNvPr>
          <p:cNvSpPr/>
          <p:nvPr/>
        </p:nvSpPr>
        <p:spPr>
          <a:xfrm>
            <a:off x="0" y="40220"/>
            <a:ext cx="18251363" cy="10325100"/>
          </a:xfrm>
          <a:prstGeom prst="rtTriangle">
            <a:avLst/>
          </a:prstGeom>
          <a:solidFill>
            <a:srgbClr val="FFA5AD">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ar-EG"/>
          </a:p>
        </p:txBody>
      </p:sp>
      <p:pic>
        <p:nvPicPr>
          <p:cNvPr id="10" name="Picture 9">
            <a:extLst>
              <a:ext uri="{FF2B5EF4-FFF2-40B4-BE49-F238E27FC236}">
                <a16:creationId xmlns:a16="http://schemas.microsoft.com/office/drawing/2014/main" id="{2A6B2A93-A58F-9C75-E991-DFB2FFF19EA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136723" y="1133754"/>
            <a:ext cx="3985315" cy="3347377"/>
          </a:xfrm>
          <a:prstGeom prst="rect">
            <a:avLst/>
          </a:prstGeom>
        </p:spPr>
      </p:pic>
      <p:grpSp>
        <p:nvGrpSpPr>
          <p:cNvPr id="2" name="Group 1">
            <a:extLst>
              <a:ext uri="{FF2B5EF4-FFF2-40B4-BE49-F238E27FC236}">
                <a16:creationId xmlns:a16="http://schemas.microsoft.com/office/drawing/2014/main" id="{EA7FD379-A12B-C0F3-294C-AF8BD930CAD6}"/>
              </a:ext>
            </a:extLst>
          </p:cNvPr>
          <p:cNvGrpSpPr/>
          <p:nvPr/>
        </p:nvGrpSpPr>
        <p:grpSpPr>
          <a:xfrm>
            <a:off x="774479" y="1049139"/>
            <a:ext cx="1899445" cy="980225"/>
            <a:chOff x="879794" y="557739"/>
            <a:chExt cx="2171635" cy="876343"/>
          </a:xfrm>
        </p:grpSpPr>
        <p:pic>
          <p:nvPicPr>
            <p:cNvPr id="3" name="Picture 2">
              <a:extLst>
                <a:ext uri="{FF2B5EF4-FFF2-40B4-BE49-F238E27FC236}">
                  <a16:creationId xmlns:a16="http://schemas.microsoft.com/office/drawing/2014/main" id="{06FDF8A8-8115-0A6B-2829-DA2EC6FE1CBB}"/>
                </a:ext>
              </a:extLst>
            </p:cNvPr>
            <p:cNvPicPr>
              <a:picLocks noChangeAspect="1"/>
            </p:cNvPicPr>
            <p:nvPr/>
          </p:nvPicPr>
          <p:blipFill>
            <a:blip r:embed="rId4"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879794" y="557739"/>
              <a:ext cx="2171635" cy="876343"/>
            </a:xfrm>
            <a:prstGeom prst="rect">
              <a:avLst/>
            </a:prstGeom>
          </p:spPr>
        </p:pic>
        <p:sp>
          <p:nvSpPr>
            <p:cNvPr id="4" name="TextBox 28">
              <a:extLst>
                <a:ext uri="{FF2B5EF4-FFF2-40B4-BE49-F238E27FC236}">
                  <a16:creationId xmlns:a16="http://schemas.microsoft.com/office/drawing/2014/main" id="{4E9B5231-2549-7509-307B-8A7BD2A6ABD2}"/>
                </a:ext>
              </a:extLst>
            </p:cNvPr>
            <p:cNvSpPr txBox="1"/>
            <p:nvPr/>
          </p:nvSpPr>
          <p:spPr>
            <a:xfrm rot="20457677">
              <a:off x="961842" y="838252"/>
              <a:ext cx="1806571" cy="368025"/>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2500" b="1"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rPr>
                <a:t>الجلسة الأولى</a:t>
              </a:r>
              <a:endParaRPr lang="en-US" sz="2500"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5" name="Group 4">
            <a:extLst>
              <a:ext uri="{FF2B5EF4-FFF2-40B4-BE49-F238E27FC236}">
                <a16:creationId xmlns:a16="http://schemas.microsoft.com/office/drawing/2014/main" id="{9B30CF6B-06A4-7767-9951-7F92C4EFB13A}"/>
              </a:ext>
            </a:extLst>
          </p:cNvPr>
          <p:cNvGrpSpPr/>
          <p:nvPr/>
        </p:nvGrpSpPr>
        <p:grpSpPr>
          <a:xfrm>
            <a:off x="140419" y="299624"/>
            <a:ext cx="1879169" cy="980224"/>
            <a:chOff x="1282652" y="498315"/>
            <a:chExt cx="1807888" cy="876343"/>
          </a:xfrm>
        </p:grpSpPr>
        <p:pic>
          <p:nvPicPr>
            <p:cNvPr id="6" name="Picture 5">
              <a:extLst>
                <a:ext uri="{FF2B5EF4-FFF2-40B4-BE49-F238E27FC236}">
                  <a16:creationId xmlns:a16="http://schemas.microsoft.com/office/drawing/2014/main" id="{FEBD5877-C1CE-1FA6-5F49-D25B89BE69F2}"/>
                </a:ext>
              </a:extLst>
            </p:cNvPr>
            <p:cNvPicPr>
              <a:picLocks noChangeAspect="1"/>
            </p:cNvPicPr>
            <p:nvPr/>
          </p:nvPicPr>
          <p:blipFill>
            <a:blip r:embed="rId5"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1282652" y="498315"/>
              <a:ext cx="1807888" cy="876343"/>
            </a:xfrm>
            <a:prstGeom prst="rect">
              <a:avLst/>
            </a:prstGeom>
          </p:spPr>
        </p:pic>
        <p:sp>
          <p:nvSpPr>
            <p:cNvPr id="7" name="TextBox 28">
              <a:extLst>
                <a:ext uri="{FF2B5EF4-FFF2-40B4-BE49-F238E27FC236}">
                  <a16:creationId xmlns:a16="http://schemas.microsoft.com/office/drawing/2014/main" id="{FC86DDE1-7B1B-D414-53E9-60A2955210EE}"/>
                </a:ext>
              </a:extLst>
            </p:cNvPr>
            <p:cNvSpPr txBox="1"/>
            <p:nvPr/>
          </p:nvSpPr>
          <p:spPr>
            <a:xfrm rot="20457677">
              <a:off x="1345850" y="709582"/>
              <a:ext cx="1421884" cy="441630"/>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3000" b="1"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rPr>
                <a:t>اليوم الأول</a:t>
              </a:r>
              <a:endParaRPr lang="en-US" sz="3000"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9" name="Group 8">
            <a:extLst>
              <a:ext uri="{FF2B5EF4-FFF2-40B4-BE49-F238E27FC236}">
                <a16:creationId xmlns:a16="http://schemas.microsoft.com/office/drawing/2014/main" id="{4F232B40-6637-2F3C-5186-E94AE85DE2F2}"/>
              </a:ext>
            </a:extLst>
          </p:cNvPr>
          <p:cNvGrpSpPr/>
          <p:nvPr/>
        </p:nvGrpSpPr>
        <p:grpSpPr>
          <a:xfrm>
            <a:off x="13396567" y="151287"/>
            <a:ext cx="4662835" cy="1035541"/>
            <a:chOff x="4935472" y="1769662"/>
            <a:chExt cx="8932928" cy="2733080"/>
          </a:xfrm>
        </p:grpSpPr>
        <p:pic>
          <p:nvPicPr>
            <p:cNvPr id="19" name="Picture 18">
              <a:extLst>
                <a:ext uri="{FF2B5EF4-FFF2-40B4-BE49-F238E27FC236}">
                  <a16:creationId xmlns:a16="http://schemas.microsoft.com/office/drawing/2014/main" id="{DB587E16-79F8-057F-8149-E7592A68F8A7}"/>
                </a:ext>
              </a:extLst>
            </p:cNvPr>
            <p:cNvPicPr>
              <a:picLocks noChangeAspect="1"/>
            </p:cNvPicPr>
            <p:nvPr/>
          </p:nvPicPr>
          <p:blipFill rotWithShape="1">
            <a:blip r:embed="rId6">
              <a:grayscl/>
              <a:extLst>
                <a:ext uri="{BEBA8EAE-BF5A-486C-A8C5-ECC9F3942E4B}">
                  <a14:imgProps xmlns:a14="http://schemas.microsoft.com/office/drawing/2010/main">
                    <a14:imgLayer r:embed="rId7">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630" t="9182" r="839" b="13125"/>
            <a:stretch/>
          </p:blipFill>
          <p:spPr>
            <a:xfrm>
              <a:off x="4935472" y="1798820"/>
              <a:ext cx="8932928" cy="2703922"/>
            </a:xfrm>
            <a:prstGeom prst="rect">
              <a:avLst/>
            </a:prstGeom>
          </p:spPr>
        </p:pic>
        <p:sp>
          <p:nvSpPr>
            <p:cNvPr id="20" name="TextBox 42">
              <a:extLst>
                <a:ext uri="{FF2B5EF4-FFF2-40B4-BE49-F238E27FC236}">
                  <a16:creationId xmlns:a16="http://schemas.microsoft.com/office/drawing/2014/main" id="{A8710DD6-0C55-5F29-4CAF-3B243057A9DD}"/>
                </a:ext>
              </a:extLst>
            </p:cNvPr>
            <p:cNvSpPr txBox="1"/>
            <p:nvPr/>
          </p:nvSpPr>
          <p:spPr>
            <a:xfrm>
              <a:off x="4935472" y="1769662"/>
              <a:ext cx="8662082" cy="1736050"/>
            </a:xfrm>
            <a:prstGeom prst="rect">
              <a:avLst/>
            </a:prstGeom>
          </p:spPr>
          <p:txBody>
            <a:bodyPr wrap="square" lIns="0" tIns="0" rIns="0" bIns="0" rtlCol="0" anchor="t">
              <a:spAutoFit/>
            </a:bodyPr>
            <a:lstStyle/>
            <a:p>
              <a:pPr algn="just" rtl="1">
                <a:lnSpc>
                  <a:spcPct val="150000"/>
                </a:lnSpc>
              </a:pPr>
              <a:r>
                <a:rPr lang="ar-EG" sz="4500" b="1" spc="51" dirty="0">
                  <a:latin typeface="Aljazeera" panose="02000000000000000000" pitchFamily="2" charset="-78"/>
                  <a:cs typeface="Aljazeera" panose="02000000000000000000" pitchFamily="2" charset="-78"/>
                </a:rPr>
                <a:t>مدخل إلى دراسة الحالة</a:t>
              </a:r>
              <a:endParaRPr lang="en-US" sz="4500" b="1" spc="51" dirty="0">
                <a:latin typeface="Aljazeera" panose="02000000000000000000" pitchFamily="2" charset="-78"/>
                <a:cs typeface="Aljazeera" panose="02000000000000000000" pitchFamily="2" charset="-78"/>
              </a:endParaRPr>
            </a:p>
          </p:txBody>
        </p:sp>
      </p:grpSp>
      <p:grpSp>
        <p:nvGrpSpPr>
          <p:cNvPr id="21" name="Group 20">
            <a:extLst>
              <a:ext uri="{FF2B5EF4-FFF2-40B4-BE49-F238E27FC236}">
                <a16:creationId xmlns:a16="http://schemas.microsoft.com/office/drawing/2014/main" id="{5B62A8B4-4138-3877-B476-EFD14E7625E9}"/>
              </a:ext>
            </a:extLst>
          </p:cNvPr>
          <p:cNvGrpSpPr>
            <a:grpSpLocks/>
          </p:cNvGrpSpPr>
          <p:nvPr/>
        </p:nvGrpSpPr>
        <p:grpSpPr>
          <a:xfrm>
            <a:off x="7125058" y="1772713"/>
            <a:ext cx="5335594" cy="1397974"/>
            <a:chOff x="1650043" y="130715"/>
            <a:chExt cx="879822" cy="791746"/>
          </a:xfrm>
        </p:grpSpPr>
        <p:pic>
          <p:nvPicPr>
            <p:cNvPr id="22" name="Picture 21">
              <a:extLst>
                <a:ext uri="{FF2B5EF4-FFF2-40B4-BE49-F238E27FC236}">
                  <a16:creationId xmlns:a16="http://schemas.microsoft.com/office/drawing/2014/main" id="{F7E4C941-92BF-CA20-A31B-F70224216A20}"/>
                </a:ext>
              </a:extLst>
            </p:cNvPr>
            <p:cNvPicPr>
              <a:picLocks noChangeAspect="1"/>
            </p:cNvPicPr>
            <p:nvPr/>
          </p:nvPicPr>
          <p:blipFill>
            <a:blip r:embed="rId8" cstate="print">
              <a:duotone>
                <a:schemeClr val="accent2">
                  <a:shade val="45000"/>
                  <a:satMod val="135000"/>
                </a:schemeClr>
                <a:prstClr val="white"/>
              </a:duotone>
            </a:blip>
            <a:srcRect/>
            <a:stretch>
              <a:fillRect/>
            </a:stretch>
          </p:blipFill>
          <p:spPr bwMode="auto">
            <a:xfrm>
              <a:off x="1650043" y="130715"/>
              <a:ext cx="879822" cy="791746"/>
            </a:xfrm>
            <a:prstGeom prst="rect">
              <a:avLst/>
            </a:prstGeom>
            <a:noFill/>
            <a:ln>
              <a:noFill/>
            </a:ln>
          </p:spPr>
        </p:pic>
        <p:sp>
          <p:nvSpPr>
            <p:cNvPr id="23" name="Rectangle 22">
              <a:extLst>
                <a:ext uri="{FF2B5EF4-FFF2-40B4-BE49-F238E27FC236}">
                  <a16:creationId xmlns:a16="http://schemas.microsoft.com/office/drawing/2014/main" id="{32A5CCB6-8AA8-211D-C4D0-AF6966438DE8}"/>
                </a:ext>
              </a:extLst>
            </p:cNvPr>
            <p:cNvSpPr/>
            <p:nvPr/>
          </p:nvSpPr>
          <p:spPr>
            <a:xfrm>
              <a:off x="1690728" y="157960"/>
              <a:ext cx="710511" cy="62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algn="r" rtl="0">
                <a:lnSpc>
                  <a:spcPct val="107000"/>
                </a:lnSpc>
                <a:spcAft>
                  <a:spcPts val="800"/>
                </a:spcAft>
              </a:pPr>
              <a:r>
                <a:rPr lang="ar-EG"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أهمية دراسة الحالة</a:t>
              </a:r>
              <a:endParaRPr lang="en-US" sz="45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4" name="Group 23">
            <a:extLst>
              <a:ext uri="{FF2B5EF4-FFF2-40B4-BE49-F238E27FC236}">
                <a16:creationId xmlns:a16="http://schemas.microsoft.com/office/drawing/2014/main" id="{1BF27AE6-7215-5DBF-46A4-D5CC7C5D6B56}"/>
              </a:ext>
            </a:extLst>
          </p:cNvPr>
          <p:cNvGrpSpPr/>
          <p:nvPr/>
        </p:nvGrpSpPr>
        <p:grpSpPr>
          <a:xfrm>
            <a:off x="-838200" y="3655742"/>
            <a:ext cx="18516601" cy="6224522"/>
            <a:chOff x="13151893" y="2720128"/>
            <a:chExt cx="5967057" cy="1463139"/>
          </a:xfrm>
        </p:grpSpPr>
        <p:sp>
          <p:nvSpPr>
            <p:cNvPr id="25" name="Freeform 9">
              <a:extLst>
                <a:ext uri="{FF2B5EF4-FFF2-40B4-BE49-F238E27FC236}">
                  <a16:creationId xmlns:a16="http://schemas.microsoft.com/office/drawing/2014/main" id="{95826796-CF80-5A30-53CF-C27B1190AD40}"/>
                </a:ext>
              </a:extLst>
            </p:cNvPr>
            <p:cNvSpPr/>
            <p:nvPr/>
          </p:nvSpPr>
          <p:spPr>
            <a:xfrm flipH="1">
              <a:off x="13151893" y="2720128"/>
              <a:ext cx="5967057" cy="1463139"/>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9">
                <a:duotone>
                  <a:schemeClr val="accent6">
                    <a:shade val="45000"/>
                    <a:satMod val="135000"/>
                  </a:schemeClr>
                  <a:prstClr val="white"/>
                </a:duotone>
                <a:lum/>
                <a:extLst>
                  <a:ext uri="{96DAC541-7B7A-43D3-8B79-37D633B846F1}">
                    <asvg:svgBlip xmlns:asvg="http://schemas.microsoft.com/office/drawing/2016/SVG/main" r:embed="rId10"/>
                  </a:ext>
                </a:extLst>
              </a:blip>
              <a:stretch>
                <a:fillRect/>
              </a:stretch>
            </a:blipFill>
          </p:spPr>
          <p:txBody>
            <a:bodyPr/>
            <a:lstStyle/>
            <a:p>
              <a:endParaRPr lang="ar-EG" sz="1200" dirty="0"/>
            </a:p>
          </p:txBody>
        </p:sp>
        <p:sp>
          <p:nvSpPr>
            <p:cNvPr id="26" name="TextBox 25">
              <a:extLst>
                <a:ext uri="{FF2B5EF4-FFF2-40B4-BE49-F238E27FC236}">
                  <a16:creationId xmlns:a16="http://schemas.microsoft.com/office/drawing/2014/main" id="{99F5437B-F32E-9D47-8281-8ECA6500C813}"/>
                </a:ext>
              </a:extLst>
            </p:cNvPr>
            <p:cNvSpPr txBox="1"/>
            <p:nvPr/>
          </p:nvSpPr>
          <p:spPr>
            <a:xfrm>
              <a:off x="13677903" y="2759486"/>
              <a:ext cx="5293712" cy="1256109"/>
            </a:xfrm>
            <a:prstGeom prst="rect">
              <a:avLst/>
            </a:prstGeom>
            <a:noFill/>
          </p:spPr>
          <p:txBody>
            <a:bodyPr wrap="square" rtlCol="1">
              <a:spAutoFit/>
            </a:bodyPr>
            <a:lstStyle/>
            <a:p>
              <a:pPr algn="just" rtl="1">
                <a:lnSpc>
                  <a:spcPct val="200000"/>
                </a:lnSpc>
              </a:pPr>
              <a:r>
                <a:rPr lang="ar-EG" sz="3500" b="1" dirty="0">
                  <a:latin typeface="Dubai" panose="020B0503030403030204" pitchFamily="34" charset="-78"/>
                  <a:ea typeface="Calibri" panose="020F0502020204030204" pitchFamily="34" charset="0"/>
                  <a:cs typeface="Dubai" panose="020B0503030403030204" pitchFamily="34" charset="-78"/>
                </a:rPr>
                <a:t>الوظيفة الأساسية لدراسة الحالة والأهمية القصوى التي تتحقق منها تتمثل في كونها وسيلة تقويم أساسية يستخدمها الأخصائي النفسي لتلخيص وتكامل المعلومات المتاحة له حول مسترشد به من أجل تحديد ملامح استراتيجياته الإرشادية التي يتبعها في التعامل معهم، ومن أجل تنمية خطواته المستقبلية في سبيل تطوير أسلوبه المهني، ومن أجل تحقيق النمو الشامل لشخصية العميل كهدف عام للعملية الإرشادية ككل .</a:t>
              </a:r>
            </a:p>
          </p:txBody>
        </p:sp>
      </p:grpSp>
    </p:spTree>
    <p:extLst>
      <p:ext uri="{BB962C8B-B14F-4D97-AF65-F5344CB8AC3E}">
        <p14:creationId xmlns:p14="http://schemas.microsoft.com/office/powerpoint/2010/main" val="2844632201"/>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Triangle 7">
            <a:extLst>
              <a:ext uri="{FF2B5EF4-FFF2-40B4-BE49-F238E27FC236}">
                <a16:creationId xmlns:a16="http://schemas.microsoft.com/office/drawing/2014/main" id="{BDC96880-C9A8-D463-187E-5F44CF00C555}"/>
              </a:ext>
            </a:extLst>
          </p:cNvPr>
          <p:cNvSpPr/>
          <p:nvPr/>
        </p:nvSpPr>
        <p:spPr>
          <a:xfrm flipH="1">
            <a:off x="0" y="-30549"/>
            <a:ext cx="18288000" cy="10325100"/>
          </a:xfrm>
          <a:prstGeom prst="rtTriangle">
            <a:avLst/>
          </a:prstGeom>
          <a:solidFill>
            <a:schemeClr val="accent4">
              <a:lumMod val="75000"/>
              <a:alpha val="54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ar-EG" dirty="0"/>
          </a:p>
        </p:txBody>
      </p:sp>
      <p:grpSp>
        <p:nvGrpSpPr>
          <p:cNvPr id="2" name="Group 1">
            <a:extLst>
              <a:ext uri="{FF2B5EF4-FFF2-40B4-BE49-F238E27FC236}">
                <a16:creationId xmlns:a16="http://schemas.microsoft.com/office/drawing/2014/main" id="{EA7FD379-A12B-C0F3-294C-AF8BD930CAD6}"/>
              </a:ext>
            </a:extLst>
          </p:cNvPr>
          <p:cNvGrpSpPr/>
          <p:nvPr/>
        </p:nvGrpSpPr>
        <p:grpSpPr>
          <a:xfrm>
            <a:off x="695755" y="1061232"/>
            <a:ext cx="1980028" cy="980225"/>
            <a:chOff x="789788" y="568550"/>
            <a:chExt cx="2263765" cy="876343"/>
          </a:xfrm>
        </p:grpSpPr>
        <p:pic>
          <p:nvPicPr>
            <p:cNvPr id="3" name="Picture 2">
              <a:extLst>
                <a:ext uri="{FF2B5EF4-FFF2-40B4-BE49-F238E27FC236}">
                  <a16:creationId xmlns:a16="http://schemas.microsoft.com/office/drawing/2014/main" id="{06FDF8A8-8115-0A6B-2829-DA2EC6FE1CBB}"/>
                </a:ext>
              </a:extLst>
            </p:cNvPr>
            <p:cNvPicPr>
              <a:picLocks noChangeAspect="1"/>
            </p:cNvPicPr>
            <p:nvPr/>
          </p:nvPicPr>
          <p:blipFill>
            <a:blip r:embed="rId3"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789788" y="568550"/>
              <a:ext cx="2263765" cy="876343"/>
            </a:xfrm>
            <a:prstGeom prst="rect">
              <a:avLst/>
            </a:prstGeom>
          </p:spPr>
        </p:pic>
        <p:sp>
          <p:nvSpPr>
            <p:cNvPr id="4" name="TextBox 28">
              <a:extLst>
                <a:ext uri="{FF2B5EF4-FFF2-40B4-BE49-F238E27FC236}">
                  <a16:creationId xmlns:a16="http://schemas.microsoft.com/office/drawing/2014/main" id="{4E9B5231-2549-7509-307B-8A7BD2A6ABD2}"/>
                </a:ext>
              </a:extLst>
            </p:cNvPr>
            <p:cNvSpPr txBox="1"/>
            <p:nvPr/>
          </p:nvSpPr>
          <p:spPr>
            <a:xfrm rot="20457677">
              <a:off x="874661" y="849684"/>
              <a:ext cx="1896204" cy="368025"/>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2500" b="1"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rPr>
                <a:t>الجلسة الأولى</a:t>
              </a:r>
              <a:endParaRPr lang="en-US" sz="2500"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5" name="Group 4">
            <a:extLst>
              <a:ext uri="{FF2B5EF4-FFF2-40B4-BE49-F238E27FC236}">
                <a16:creationId xmlns:a16="http://schemas.microsoft.com/office/drawing/2014/main" id="{9B30CF6B-06A4-7767-9951-7F92C4EFB13A}"/>
              </a:ext>
            </a:extLst>
          </p:cNvPr>
          <p:cNvGrpSpPr/>
          <p:nvPr/>
        </p:nvGrpSpPr>
        <p:grpSpPr>
          <a:xfrm>
            <a:off x="140419" y="299624"/>
            <a:ext cx="1879169" cy="980224"/>
            <a:chOff x="1282652" y="498315"/>
            <a:chExt cx="1807888" cy="876343"/>
          </a:xfrm>
        </p:grpSpPr>
        <p:pic>
          <p:nvPicPr>
            <p:cNvPr id="6" name="Picture 5">
              <a:extLst>
                <a:ext uri="{FF2B5EF4-FFF2-40B4-BE49-F238E27FC236}">
                  <a16:creationId xmlns:a16="http://schemas.microsoft.com/office/drawing/2014/main" id="{FEBD5877-C1CE-1FA6-5F49-D25B89BE69F2}"/>
                </a:ext>
              </a:extLst>
            </p:cNvPr>
            <p:cNvPicPr>
              <a:picLocks noChangeAspect="1"/>
            </p:cNvPicPr>
            <p:nvPr/>
          </p:nvPicPr>
          <p:blipFill>
            <a:blip r:embed="rId4"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1282652" y="498315"/>
              <a:ext cx="1807888" cy="876343"/>
            </a:xfrm>
            <a:prstGeom prst="rect">
              <a:avLst/>
            </a:prstGeom>
          </p:spPr>
        </p:pic>
        <p:sp>
          <p:nvSpPr>
            <p:cNvPr id="7" name="TextBox 28">
              <a:extLst>
                <a:ext uri="{FF2B5EF4-FFF2-40B4-BE49-F238E27FC236}">
                  <a16:creationId xmlns:a16="http://schemas.microsoft.com/office/drawing/2014/main" id="{FC86DDE1-7B1B-D414-53E9-60A2955210EE}"/>
                </a:ext>
              </a:extLst>
            </p:cNvPr>
            <p:cNvSpPr txBox="1"/>
            <p:nvPr/>
          </p:nvSpPr>
          <p:spPr>
            <a:xfrm rot="20457677">
              <a:off x="1345850" y="709582"/>
              <a:ext cx="1421884" cy="441630"/>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3000" b="1"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rPr>
                <a:t>اليوم الثاني</a:t>
              </a:r>
              <a:endParaRPr lang="en-US" sz="3000"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9" name="Group 8">
            <a:extLst>
              <a:ext uri="{FF2B5EF4-FFF2-40B4-BE49-F238E27FC236}">
                <a16:creationId xmlns:a16="http://schemas.microsoft.com/office/drawing/2014/main" id="{4F232B40-6637-2F3C-5186-E94AE85DE2F2}"/>
              </a:ext>
            </a:extLst>
          </p:cNvPr>
          <p:cNvGrpSpPr/>
          <p:nvPr/>
        </p:nvGrpSpPr>
        <p:grpSpPr>
          <a:xfrm>
            <a:off x="12103212" y="132020"/>
            <a:ext cx="5976052" cy="1024493"/>
            <a:chOff x="4650339" y="1798820"/>
            <a:chExt cx="9218059" cy="2703922"/>
          </a:xfrm>
        </p:grpSpPr>
        <p:pic>
          <p:nvPicPr>
            <p:cNvPr id="19" name="Picture 18">
              <a:extLst>
                <a:ext uri="{FF2B5EF4-FFF2-40B4-BE49-F238E27FC236}">
                  <a16:creationId xmlns:a16="http://schemas.microsoft.com/office/drawing/2014/main" id="{DB587E16-79F8-057F-8149-E7592A68F8A7}"/>
                </a:ext>
              </a:extLst>
            </p:cNvPr>
            <p:cNvPicPr>
              <a:picLocks noChangeAspect="1"/>
            </p:cNvPicPr>
            <p:nvPr/>
          </p:nvPicPr>
          <p:blipFill rotWithShape="1">
            <a:blip r:embed="rId5">
              <a:grayscl/>
              <a:extLst>
                <a:ext uri="{BEBA8EAE-BF5A-486C-A8C5-ECC9F3942E4B}">
                  <a14:imgProps xmlns:a14="http://schemas.microsoft.com/office/drawing/2010/main">
                    <a14:imgLayer r:embed="rId6">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630" t="9182" r="839" b="13125"/>
            <a:stretch/>
          </p:blipFill>
          <p:spPr>
            <a:xfrm>
              <a:off x="5374985" y="1798820"/>
              <a:ext cx="8493413" cy="2703922"/>
            </a:xfrm>
            <a:prstGeom prst="rect">
              <a:avLst/>
            </a:prstGeom>
          </p:spPr>
        </p:pic>
        <p:sp>
          <p:nvSpPr>
            <p:cNvPr id="20" name="TextBox 42">
              <a:extLst>
                <a:ext uri="{FF2B5EF4-FFF2-40B4-BE49-F238E27FC236}">
                  <a16:creationId xmlns:a16="http://schemas.microsoft.com/office/drawing/2014/main" id="{A8710DD6-0C55-5F29-4CAF-3B243057A9DD}"/>
                </a:ext>
              </a:extLst>
            </p:cNvPr>
            <p:cNvSpPr txBox="1"/>
            <p:nvPr/>
          </p:nvSpPr>
          <p:spPr>
            <a:xfrm>
              <a:off x="4650339" y="1798821"/>
              <a:ext cx="8662082" cy="2513078"/>
            </a:xfrm>
            <a:prstGeom prst="rect">
              <a:avLst/>
            </a:prstGeom>
          </p:spPr>
          <p:txBody>
            <a:bodyPr wrap="square" lIns="0" tIns="0" rIns="0" bIns="0" rtlCol="0" anchor="t">
              <a:spAutoFit/>
            </a:bodyPr>
            <a:lstStyle/>
            <a:p>
              <a:pPr algn="just" rtl="1">
                <a:lnSpc>
                  <a:spcPct val="150000"/>
                </a:lnSpc>
              </a:pPr>
              <a:r>
                <a:rPr lang="ar-EG" sz="4500" b="1" spc="51" dirty="0">
                  <a:latin typeface="Aljazeera" panose="02000000000000000000" pitchFamily="2" charset="-78"/>
                  <a:cs typeface="Aljazeera" panose="02000000000000000000" pitchFamily="2" charset="-78"/>
                </a:rPr>
                <a:t>المرشد عند دراسة الحالة</a:t>
              </a:r>
              <a:endParaRPr lang="en-US" sz="4500" b="1" spc="51" dirty="0">
                <a:latin typeface="Aljazeera" panose="02000000000000000000" pitchFamily="2" charset="-78"/>
                <a:cs typeface="Aljazeera" panose="02000000000000000000" pitchFamily="2" charset="-78"/>
              </a:endParaRPr>
            </a:p>
          </p:txBody>
        </p:sp>
      </p:grpSp>
      <p:grpSp>
        <p:nvGrpSpPr>
          <p:cNvPr id="21" name="Group 20">
            <a:extLst>
              <a:ext uri="{FF2B5EF4-FFF2-40B4-BE49-F238E27FC236}">
                <a16:creationId xmlns:a16="http://schemas.microsoft.com/office/drawing/2014/main" id="{5B62A8B4-4138-3877-B476-EFD14E7625E9}"/>
              </a:ext>
            </a:extLst>
          </p:cNvPr>
          <p:cNvGrpSpPr>
            <a:grpSpLocks/>
          </p:cNvGrpSpPr>
          <p:nvPr/>
        </p:nvGrpSpPr>
        <p:grpSpPr>
          <a:xfrm>
            <a:off x="8512269" y="1181100"/>
            <a:ext cx="3146338" cy="1397974"/>
            <a:chOff x="1922467" y="130715"/>
            <a:chExt cx="561617" cy="791746"/>
          </a:xfrm>
        </p:grpSpPr>
        <p:pic>
          <p:nvPicPr>
            <p:cNvPr id="22" name="Picture 21">
              <a:extLst>
                <a:ext uri="{FF2B5EF4-FFF2-40B4-BE49-F238E27FC236}">
                  <a16:creationId xmlns:a16="http://schemas.microsoft.com/office/drawing/2014/main" id="{F7E4C941-92BF-CA20-A31B-F70224216A20}"/>
                </a:ext>
              </a:extLst>
            </p:cNvPr>
            <p:cNvPicPr>
              <a:picLocks noChangeAspect="1"/>
            </p:cNvPicPr>
            <p:nvPr/>
          </p:nvPicPr>
          <p:blipFill>
            <a:blip r:embed="rId7" cstate="print">
              <a:duotone>
                <a:schemeClr val="accent2">
                  <a:shade val="45000"/>
                  <a:satMod val="135000"/>
                </a:schemeClr>
                <a:prstClr val="white"/>
              </a:duotone>
            </a:blip>
            <a:srcRect/>
            <a:stretch>
              <a:fillRect/>
            </a:stretch>
          </p:blipFill>
          <p:spPr bwMode="auto">
            <a:xfrm>
              <a:off x="1980824" y="130715"/>
              <a:ext cx="503260" cy="791746"/>
            </a:xfrm>
            <a:prstGeom prst="rect">
              <a:avLst/>
            </a:prstGeom>
            <a:noFill/>
            <a:ln>
              <a:noFill/>
            </a:ln>
          </p:spPr>
        </p:pic>
        <p:sp>
          <p:nvSpPr>
            <p:cNvPr id="23" name="Rectangle 22">
              <a:extLst>
                <a:ext uri="{FF2B5EF4-FFF2-40B4-BE49-F238E27FC236}">
                  <a16:creationId xmlns:a16="http://schemas.microsoft.com/office/drawing/2014/main" id="{32A5CCB6-8AA8-211D-C4D0-AF6966438DE8}"/>
                </a:ext>
              </a:extLst>
            </p:cNvPr>
            <p:cNvSpPr/>
            <p:nvPr/>
          </p:nvSpPr>
          <p:spPr>
            <a:xfrm>
              <a:off x="1922467" y="187218"/>
              <a:ext cx="503260" cy="62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algn="r" rtl="0">
                <a:lnSpc>
                  <a:spcPct val="107000"/>
                </a:lnSpc>
                <a:spcAft>
                  <a:spcPts val="800"/>
                </a:spcAft>
              </a:pPr>
              <a:r>
                <a:rPr lang="ar-EG"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العـــلاج</a:t>
              </a:r>
              <a:endParaRPr lang="en-US" sz="45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4" name="Group 23">
            <a:extLst>
              <a:ext uri="{FF2B5EF4-FFF2-40B4-BE49-F238E27FC236}">
                <a16:creationId xmlns:a16="http://schemas.microsoft.com/office/drawing/2014/main" id="{1BF27AE6-7215-5DBF-46A4-D5CC7C5D6B56}"/>
              </a:ext>
            </a:extLst>
          </p:cNvPr>
          <p:cNvGrpSpPr/>
          <p:nvPr/>
        </p:nvGrpSpPr>
        <p:grpSpPr>
          <a:xfrm>
            <a:off x="4343401" y="2613509"/>
            <a:ext cx="13944598" cy="7443533"/>
            <a:chOff x="12871294" y="2531077"/>
            <a:chExt cx="6532614" cy="2572603"/>
          </a:xfrm>
        </p:grpSpPr>
        <p:sp>
          <p:nvSpPr>
            <p:cNvPr id="25" name="Freeform 9">
              <a:extLst>
                <a:ext uri="{FF2B5EF4-FFF2-40B4-BE49-F238E27FC236}">
                  <a16:creationId xmlns:a16="http://schemas.microsoft.com/office/drawing/2014/main" id="{95826796-CF80-5A30-53CF-C27B1190AD40}"/>
                </a:ext>
              </a:extLst>
            </p:cNvPr>
            <p:cNvSpPr/>
            <p:nvPr/>
          </p:nvSpPr>
          <p:spPr>
            <a:xfrm flipH="1">
              <a:off x="12871294" y="2531077"/>
              <a:ext cx="6532614" cy="2572603"/>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8">
                <a:duotone>
                  <a:schemeClr val="accent4">
                    <a:shade val="45000"/>
                    <a:satMod val="135000"/>
                  </a:schemeClr>
                  <a:prstClr val="white"/>
                </a:duotone>
                <a:extLst>
                  <a:ext uri="{96DAC541-7B7A-43D3-8B79-37D633B846F1}">
                    <asvg:svgBlip xmlns:asvg="http://schemas.microsoft.com/office/drawing/2016/SVG/main" r:embed="rId9"/>
                  </a:ext>
                </a:extLst>
              </a:blip>
              <a:stretch>
                <a:fillRect/>
              </a:stretch>
            </a:blipFill>
          </p:spPr>
          <p:txBody>
            <a:bodyPr/>
            <a:lstStyle/>
            <a:p>
              <a:endParaRPr lang="ar-EG" sz="1200" dirty="0"/>
            </a:p>
          </p:txBody>
        </p:sp>
        <p:sp>
          <p:nvSpPr>
            <p:cNvPr id="26" name="TextBox 25">
              <a:extLst>
                <a:ext uri="{FF2B5EF4-FFF2-40B4-BE49-F238E27FC236}">
                  <a16:creationId xmlns:a16="http://schemas.microsoft.com/office/drawing/2014/main" id="{99F5437B-F32E-9D47-8281-8ECA6500C813}"/>
                </a:ext>
              </a:extLst>
            </p:cNvPr>
            <p:cNvSpPr txBox="1"/>
            <p:nvPr/>
          </p:nvSpPr>
          <p:spPr>
            <a:xfrm>
              <a:off x="13531687" y="2596757"/>
              <a:ext cx="5712722" cy="2265734"/>
            </a:xfrm>
            <a:prstGeom prst="rect">
              <a:avLst/>
            </a:prstGeom>
            <a:noFill/>
          </p:spPr>
          <p:txBody>
            <a:bodyPr wrap="square" rtlCol="1">
              <a:spAutoFit/>
            </a:bodyPr>
            <a:lstStyle/>
            <a:p>
              <a:pPr algn="just" rtl="1">
                <a:lnSpc>
                  <a:spcPct val="200000"/>
                </a:lnSpc>
              </a:pPr>
              <a:r>
                <a:rPr lang="ar-EG" sz="3400" b="1" dirty="0">
                  <a:latin typeface="Dubai" panose="020B0503030403030204" pitchFamily="34" charset="-78"/>
                  <a:ea typeface="Calibri" panose="020F0502020204030204" pitchFamily="34" charset="0"/>
                  <a:cs typeface="Dubai" panose="020B0503030403030204" pitchFamily="34" charset="-78"/>
                </a:rPr>
                <a:t>الاستبصار : </a:t>
              </a:r>
            </a:p>
            <a:p>
              <a:pPr algn="just" rtl="1">
                <a:lnSpc>
                  <a:spcPct val="150000"/>
                </a:lnSpc>
              </a:pPr>
              <a:r>
                <a:rPr lang="ar-EG" sz="3200" dirty="0">
                  <a:latin typeface="Dubai" panose="020B0503030403030204" pitchFamily="34" charset="-78"/>
                  <a:ea typeface="Calibri" panose="020F0502020204030204" pitchFamily="34" charset="0"/>
                  <a:cs typeface="Dubai" panose="020B0503030403030204" pitchFamily="34" charset="-78"/>
                </a:rPr>
                <a:t>ويقصد منه معرفة دوافع العميل والعوامل المؤثرة فيه، ويمثل المعالج في عملية الاستبصار المرآة التي يرى فيها العميل نفسه، ويتضمن الاستبصار أيضاً تقبل العميل لذاته، وإعادة تنظيمها ، وفهم الواقع وتقبله والتوافق معه بطريقة بناءة.</a:t>
              </a:r>
            </a:p>
            <a:p>
              <a:pPr algn="just" rtl="1">
                <a:lnSpc>
                  <a:spcPct val="200000"/>
                </a:lnSpc>
              </a:pPr>
              <a:r>
                <a:rPr lang="ar-EG" sz="3400" b="1" dirty="0">
                  <a:latin typeface="Dubai" panose="020B0503030403030204" pitchFamily="34" charset="-78"/>
                  <a:ea typeface="Calibri" panose="020F0502020204030204" pitchFamily="34" charset="0"/>
                  <a:cs typeface="Dubai" panose="020B0503030403030204" pitchFamily="34" charset="-78"/>
                </a:rPr>
                <a:t>التداعي الحر :</a:t>
              </a:r>
            </a:p>
            <a:p>
              <a:pPr algn="just" rtl="1">
                <a:lnSpc>
                  <a:spcPct val="150000"/>
                </a:lnSpc>
              </a:pPr>
              <a:r>
                <a:rPr lang="ar-EG" sz="3200" dirty="0">
                  <a:latin typeface="Dubai" panose="020B0503030403030204" pitchFamily="34" charset="-78"/>
                  <a:ea typeface="Calibri" panose="020F0502020204030204" pitchFamily="34" charset="0"/>
                  <a:cs typeface="Dubai" panose="020B0503030403030204" pitchFamily="34" charset="-78"/>
                </a:rPr>
                <a:t>ويتم بوساطة مساعدة المعالج العميل على الإفصاح عن المخاوف أو الذكريات المؤلمة أو المخجلة بحرية تامة، أي يساعده على استرجاع المكبوتات اللاشعورية وهو في حالة استرخاء</a:t>
              </a:r>
            </a:p>
          </p:txBody>
        </p:sp>
      </p:grpSp>
      <p:grpSp>
        <p:nvGrpSpPr>
          <p:cNvPr id="27" name="Group 4">
            <a:extLst>
              <a:ext uri="{FF2B5EF4-FFF2-40B4-BE49-F238E27FC236}">
                <a16:creationId xmlns:a16="http://schemas.microsoft.com/office/drawing/2014/main" id="{1BB6DE8D-F692-44B0-8C98-3E30ADA82940}"/>
              </a:ext>
            </a:extLst>
          </p:cNvPr>
          <p:cNvGrpSpPr/>
          <p:nvPr/>
        </p:nvGrpSpPr>
        <p:grpSpPr>
          <a:xfrm>
            <a:off x="0" y="2315997"/>
            <a:ext cx="5412615" cy="5366465"/>
            <a:chOff x="-4282541" y="3921401"/>
            <a:chExt cx="7866340" cy="8699050"/>
          </a:xfrm>
        </p:grpSpPr>
        <p:pic>
          <p:nvPicPr>
            <p:cNvPr id="28" name="Picture 5">
              <a:extLst>
                <a:ext uri="{FF2B5EF4-FFF2-40B4-BE49-F238E27FC236}">
                  <a16:creationId xmlns:a16="http://schemas.microsoft.com/office/drawing/2014/main" id="{88864996-467C-43D3-BBC5-508FF2AB271A}"/>
                </a:ext>
              </a:extLst>
            </p:cNvPr>
            <p:cNvPicPr>
              <a:picLocks noChangeAspect="1"/>
            </p:cNvPicPr>
            <p:nvPr/>
          </p:nvPicPr>
          <p:blipFill>
            <a:blip r:embed="rId10">
              <a:extLst>
                <a:ext uri="{28A0092B-C50C-407E-A947-70E740481C1C}">
                  <a14:useLocalDpi xmlns:a14="http://schemas.microsoft.com/office/drawing/2010/main" val="0"/>
                </a:ext>
              </a:extLst>
            </a:blip>
            <a:srcRect l="4005" r="4005"/>
            <a:stretch/>
          </p:blipFill>
          <p:spPr>
            <a:xfrm>
              <a:off x="-4282541" y="3921401"/>
              <a:ext cx="7866340" cy="8699050"/>
            </a:xfrm>
            <a:prstGeom prst="hexagon">
              <a:avLst/>
            </a:prstGeom>
          </p:spPr>
        </p:pic>
      </p:grpSp>
    </p:spTree>
    <p:extLst>
      <p:ext uri="{BB962C8B-B14F-4D97-AF65-F5344CB8AC3E}">
        <p14:creationId xmlns:p14="http://schemas.microsoft.com/office/powerpoint/2010/main" val="984192724"/>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Triangle 7">
            <a:extLst>
              <a:ext uri="{FF2B5EF4-FFF2-40B4-BE49-F238E27FC236}">
                <a16:creationId xmlns:a16="http://schemas.microsoft.com/office/drawing/2014/main" id="{BDC96880-C9A8-D463-187E-5F44CF00C555}"/>
              </a:ext>
            </a:extLst>
          </p:cNvPr>
          <p:cNvSpPr/>
          <p:nvPr/>
        </p:nvSpPr>
        <p:spPr>
          <a:xfrm flipH="1">
            <a:off x="0" y="-30549"/>
            <a:ext cx="18288000" cy="10325100"/>
          </a:xfrm>
          <a:prstGeom prst="rtTriangle">
            <a:avLst/>
          </a:prstGeom>
          <a:solidFill>
            <a:schemeClr val="accent4">
              <a:lumMod val="75000"/>
              <a:alpha val="54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ar-EG" dirty="0"/>
          </a:p>
        </p:txBody>
      </p:sp>
      <p:grpSp>
        <p:nvGrpSpPr>
          <p:cNvPr id="2" name="Group 1">
            <a:extLst>
              <a:ext uri="{FF2B5EF4-FFF2-40B4-BE49-F238E27FC236}">
                <a16:creationId xmlns:a16="http://schemas.microsoft.com/office/drawing/2014/main" id="{EA7FD379-A12B-C0F3-294C-AF8BD930CAD6}"/>
              </a:ext>
            </a:extLst>
          </p:cNvPr>
          <p:cNvGrpSpPr/>
          <p:nvPr/>
        </p:nvGrpSpPr>
        <p:grpSpPr>
          <a:xfrm>
            <a:off x="695755" y="1061232"/>
            <a:ext cx="1980028" cy="980225"/>
            <a:chOff x="789788" y="568550"/>
            <a:chExt cx="2263765" cy="876343"/>
          </a:xfrm>
        </p:grpSpPr>
        <p:pic>
          <p:nvPicPr>
            <p:cNvPr id="3" name="Picture 2">
              <a:extLst>
                <a:ext uri="{FF2B5EF4-FFF2-40B4-BE49-F238E27FC236}">
                  <a16:creationId xmlns:a16="http://schemas.microsoft.com/office/drawing/2014/main" id="{06FDF8A8-8115-0A6B-2829-DA2EC6FE1CBB}"/>
                </a:ext>
              </a:extLst>
            </p:cNvPr>
            <p:cNvPicPr>
              <a:picLocks noChangeAspect="1"/>
            </p:cNvPicPr>
            <p:nvPr/>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789788" y="568550"/>
              <a:ext cx="2263765" cy="876343"/>
            </a:xfrm>
            <a:prstGeom prst="rect">
              <a:avLst/>
            </a:prstGeom>
          </p:spPr>
        </p:pic>
        <p:sp>
          <p:nvSpPr>
            <p:cNvPr id="4" name="TextBox 28">
              <a:extLst>
                <a:ext uri="{FF2B5EF4-FFF2-40B4-BE49-F238E27FC236}">
                  <a16:creationId xmlns:a16="http://schemas.microsoft.com/office/drawing/2014/main" id="{4E9B5231-2549-7509-307B-8A7BD2A6ABD2}"/>
                </a:ext>
              </a:extLst>
            </p:cNvPr>
            <p:cNvSpPr txBox="1"/>
            <p:nvPr/>
          </p:nvSpPr>
          <p:spPr>
            <a:xfrm rot="20457677">
              <a:off x="874661" y="849684"/>
              <a:ext cx="1896204" cy="368025"/>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2500" b="1"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rPr>
                <a:t>الجلسة الأولى</a:t>
              </a:r>
              <a:endParaRPr lang="en-US" sz="2500"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5" name="Group 4">
            <a:extLst>
              <a:ext uri="{FF2B5EF4-FFF2-40B4-BE49-F238E27FC236}">
                <a16:creationId xmlns:a16="http://schemas.microsoft.com/office/drawing/2014/main" id="{9B30CF6B-06A4-7767-9951-7F92C4EFB13A}"/>
              </a:ext>
            </a:extLst>
          </p:cNvPr>
          <p:cNvGrpSpPr/>
          <p:nvPr/>
        </p:nvGrpSpPr>
        <p:grpSpPr>
          <a:xfrm>
            <a:off x="140419" y="299624"/>
            <a:ext cx="1879169" cy="980224"/>
            <a:chOff x="1282652" y="498315"/>
            <a:chExt cx="1807888" cy="876343"/>
          </a:xfrm>
        </p:grpSpPr>
        <p:pic>
          <p:nvPicPr>
            <p:cNvPr id="6" name="Picture 5">
              <a:extLst>
                <a:ext uri="{FF2B5EF4-FFF2-40B4-BE49-F238E27FC236}">
                  <a16:creationId xmlns:a16="http://schemas.microsoft.com/office/drawing/2014/main" id="{FEBD5877-C1CE-1FA6-5F49-D25B89BE69F2}"/>
                </a:ext>
              </a:extLst>
            </p:cNvPr>
            <p:cNvPicPr>
              <a:picLocks noChangeAspect="1"/>
            </p:cNvPicPr>
            <p:nvPr/>
          </p:nvPicPr>
          <p:blipFill>
            <a:blip r:embed="rId3"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1282652" y="498315"/>
              <a:ext cx="1807888" cy="876343"/>
            </a:xfrm>
            <a:prstGeom prst="rect">
              <a:avLst/>
            </a:prstGeom>
          </p:spPr>
        </p:pic>
        <p:sp>
          <p:nvSpPr>
            <p:cNvPr id="7" name="TextBox 28">
              <a:extLst>
                <a:ext uri="{FF2B5EF4-FFF2-40B4-BE49-F238E27FC236}">
                  <a16:creationId xmlns:a16="http://schemas.microsoft.com/office/drawing/2014/main" id="{FC86DDE1-7B1B-D414-53E9-60A2955210EE}"/>
                </a:ext>
              </a:extLst>
            </p:cNvPr>
            <p:cNvSpPr txBox="1"/>
            <p:nvPr/>
          </p:nvSpPr>
          <p:spPr>
            <a:xfrm rot="20457677">
              <a:off x="1345850" y="709582"/>
              <a:ext cx="1421884" cy="441630"/>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3000" b="1"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rPr>
                <a:t>اليوم الثاني</a:t>
              </a:r>
              <a:endParaRPr lang="en-US" sz="3000"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9" name="Group 8">
            <a:extLst>
              <a:ext uri="{FF2B5EF4-FFF2-40B4-BE49-F238E27FC236}">
                <a16:creationId xmlns:a16="http://schemas.microsoft.com/office/drawing/2014/main" id="{4F232B40-6637-2F3C-5186-E94AE85DE2F2}"/>
              </a:ext>
            </a:extLst>
          </p:cNvPr>
          <p:cNvGrpSpPr/>
          <p:nvPr/>
        </p:nvGrpSpPr>
        <p:grpSpPr>
          <a:xfrm>
            <a:off x="12103212" y="132020"/>
            <a:ext cx="5976052" cy="1024493"/>
            <a:chOff x="4650339" y="1798820"/>
            <a:chExt cx="9218059" cy="2703922"/>
          </a:xfrm>
        </p:grpSpPr>
        <p:pic>
          <p:nvPicPr>
            <p:cNvPr id="19" name="Picture 18">
              <a:extLst>
                <a:ext uri="{FF2B5EF4-FFF2-40B4-BE49-F238E27FC236}">
                  <a16:creationId xmlns:a16="http://schemas.microsoft.com/office/drawing/2014/main" id="{DB587E16-79F8-057F-8149-E7592A68F8A7}"/>
                </a:ext>
              </a:extLst>
            </p:cNvPr>
            <p:cNvPicPr>
              <a:picLocks noChangeAspect="1"/>
            </p:cNvPicPr>
            <p:nvPr/>
          </p:nvPicPr>
          <p:blipFill rotWithShape="1">
            <a:blip r:embed="rId4">
              <a:grayscl/>
              <a:extLst>
                <a:ext uri="{BEBA8EAE-BF5A-486C-A8C5-ECC9F3942E4B}">
                  <a14:imgProps xmlns:a14="http://schemas.microsoft.com/office/drawing/2010/main">
                    <a14:imgLayer r:embed="rId5">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630" t="9182" r="839" b="13125"/>
            <a:stretch/>
          </p:blipFill>
          <p:spPr>
            <a:xfrm>
              <a:off x="5374985" y="1798820"/>
              <a:ext cx="8493413" cy="2703922"/>
            </a:xfrm>
            <a:prstGeom prst="rect">
              <a:avLst/>
            </a:prstGeom>
          </p:spPr>
        </p:pic>
        <p:sp>
          <p:nvSpPr>
            <p:cNvPr id="20" name="TextBox 42">
              <a:extLst>
                <a:ext uri="{FF2B5EF4-FFF2-40B4-BE49-F238E27FC236}">
                  <a16:creationId xmlns:a16="http://schemas.microsoft.com/office/drawing/2014/main" id="{A8710DD6-0C55-5F29-4CAF-3B243057A9DD}"/>
                </a:ext>
              </a:extLst>
            </p:cNvPr>
            <p:cNvSpPr txBox="1"/>
            <p:nvPr/>
          </p:nvSpPr>
          <p:spPr>
            <a:xfrm>
              <a:off x="4650339" y="1798821"/>
              <a:ext cx="8662082" cy="2513078"/>
            </a:xfrm>
            <a:prstGeom prst="rect">
              <a:avLst/>
            </a:prstGeom>
          </p:spPr>
          <p:txBody>
            <a:bodyPr wrap="square" lIns="0" tIns="0" rIns="0" bIns="0" rtlCol="0" anchor="t">
              <a:spAutoFit/>
            </a:bodyPr>
            <a:lstStyle/>
            <a:p>
              <a:pPr algn="just" rtl="1">
                <a:lnSpc>
                  <a:spcPct val="150000"/>
                </a:lnSpc>
              </a:pPr>
              <a:r>
                <a:rPr lang="ar-EG" sz="4500" b="1" spc="51" dirty="0">
                  <a:latin typeface="Aljazeera" panose="02000000000000000000" pitchFamily="2" charset="-78"/>
                  <a:cs typeface="Aljazeera" panose="02000000000000000000" pitchFamily="2" charset="-78"/>
                </a:rPr>
                <a:t>المرشد عند دراسة الحالة</a:t>
              </a:r>
              <a:endParaRPr lang="en-US" sz="4500" b="1" spc="51" dirty="0">
                <a:latin typeface="Aljazeera" panose="02000000000000000000" pitchFamily="2" charset="-78"/>
                <a:cs typeface="Aljazeera" panose="02000000000000000000" pitchFamily="2" charset="-78"/>
              </a:endParaRPr>
            </a:p>
          </p:txBody>
        </p:sp>
      </p:grpSp>
      <p:grpSp>
        <p:nvGrpSpPr>
          <p:cNvPr id="21" name="Group 20">
            <a:extLst>
              <a:ext uri="{FF2B5EF4-FFF2-40B4-BE49-F238E27FC236}">
                <a16:creationId xmlns:a16="http://schemas.microsoft.com/office/drawing/2014/main" id="{5B62A8B4-4138-3877-B476-EFD14E7625E9}"/>
              </a:ext>
            </a:extLst>
          </p:cNvPr>
          <p:cNvGrpSpPr>
            <a:grpSpLocks/>
          </p:cNvGrpSpPr>
          <p:nvPr/>
        </p:nvGrpSpPr>
        <p:grpSpPr>
          <a:xfrm>
            <a:off x="8512269" y="1181100"/>
            <a:ext cx="3146338" cy="1397974"/>
            <a:chOff x="1922467" y="130715"/>
            <a:chExt cx="561617" cy="791746"/>
          </a:xfrm>
        </p:grpSpPr>
        <p:pic>
          <p:nvPicPr>
            <p:cNvPr id="22" name="Picture 21">
              <a:extLst>
                <a:ext uri="{FF2B5EF4-FFF2-40B4-BE49-F238E27FC236}">
                  <a16:creationId xmlns:a16="http://schemas.microsoft.com/office/drawing/2014/main" id="{F7E4C941-92BF-CA20-A31B-F70224216A20}"/>
                </a:ext>
              </a:extLst>
            </p:cNvPr>
            <p:cNvPicPr>
              <a:picLocks noChangeAspect="1"/>
            </p:cNvPicPr>
            <p:nvPr/>
          </p:nvPicPr>
          <p:blipFill>
            <a:blip r:embed="rId6" cstate="print">
              <a:duotone>
                <a:schemeClr val="accent2">
                  <a:shade val="45000"/>
                  <a:satMod val="135000"/>
                </a:schemeClr>
                <a:prstClr val="white"/>
              </a:duotone>
            </a:blip>
            <a:srcRect/>
            <a:stretch>
              <a:fillRect/>
            </a:stretch>
          </p:blipFill>
          <p:spPr bwMode="auto">
            <a:xfrm>
              <a:off x="1980824" y="130715"/>
              <a:ext cx="503260" cy="791746"/>
            </a:xfrm>
            <a:prstGeom prst="rect">
              <a:avLst/>
            </a:prstGeom>
            <a:noFill/>
            <a:ln>
              <a:noFill/>
            </a:ln>
          </p:spPr>
        </p:pic>
        <p:sp>
          <p:nvSpPr>
            <p:cNvPr id="23" name="Rectangle 22">
              <a:extLst>
                <a:ext uri="{FF2B5EF4-FFF2-40B4-BE49-F238E27FC236}">
                  <a16:creationId xmlns:a16="http://schemas.microsoft.com/office/drawing/2014/main" id="{32A5CCB6-8AA8-211D-C4D0-AF6966438DE8}"/>
                </a:ext>
              </a:extLst>
            </p:cNvPr>
            <p:cNvSpPr/>
            <p:nvPr/>
          </p:nvSpPr>
          <p:spPr>
            <a:xfrm>
              <a:off x="1922467" y="187218"/>
              <a:ext cx="503260" cy="62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algn="r" rtl="0">
                <a:lnSpc>
                  <a:spcPct val="107000"/>
                </a:lnSpc>
                <a:spcAft>
                  <a:spcPts val="800"/>
                </a:spcAft>
              </a:pPr>
              <a:r>
                <a:rPr lang="ar-EG"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العـــلاج</a:t>
              </a:r>
              <a:endParaRPr lang="en-US" sz="45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4" name="Group 23">
            <a:extLst>
              <a:ext uri="{FF2B5EF4-FFF2-40B4-BE49-F238E27FC236}">
                <a16:creationId xmlns:a16="http://schemas.microsoft.com/office/drawing/2014/main" id="{1BF27AE6-7215-5DBF-46A4-D5CC7C5D6B56}"/>
              </a:ext>
            </a:extLst>
          </p:cNvPr>
          <p:cNvGrpSpPr/>
          <p:nvPr/>
        </p:nvGrpSpPr>
        <p:grpSpPr>
          <a:xfrm>
            <a:off x="4343401" y="2613509"/>
            <a:ext cx="13944598" cy="7443532"/>
            <a:chOff x="12871294" y="2531077"/>
            <a:chExt cx="6532614" cy="2572603"/>
          </a:xfrm>
        </p:grpSpPr>
        <p:sp>
          <p:nvSpPr>
            <p:cNvPr id="25" name="Freeform 9">
              <a:extLst>
                <a:ext uri="{FF2B5EF4-FFF2-40B4-BE49-F238E27FC236}">
                  <a16:creationId xmlns:a16="http://schemas.microsoft.com/office/drawing/2014/main" id="{95826796-CF80-5A30-53CF-C27B1190AD40}"/>
                </a:ext>
              </a:extLst>
            </p:cNvPr>
            <p:cNvSpPr/>
            <p:nvPr/>
          </p:nvSpPr>
          <p:spPr>
            <a:xfrm flipH="1">
              <a:off x="12871294" y="2531077"/>
              <a:ext cx="6532614" cy="2572603"/>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7">
                <a:duotone>
                  <a:schemeClr val="accent4">
                    <a:shade val="45000"/>
                    <a:satMod val="135000"/>
                  </a:schemeClr>
                  <a:prstClr val="white"/>
                </a:duotone>
                <a:extLst>
                  <a:ext uri="{96DAC541-7B7A-43D3-8B79-37D633B846F1}">
                    <asvg:svgBlip xmlns:asvg="http://schemas.microsoft.com/office/drawing/2016/SVG/main" r:embed="rId8"/>
                  </a:ext>
                </a:extLst>
              </a:blip>
              <a:stretch>
                <a:fillRect/>
              </a:stretch>
            </a:blipFill>
          </p:spPr>
          <p:txBody>
            <a:bodyPr/>
            <a:lstStyle/>
            <a:p>
              <a:endParaRPr lang="ar-EG" sz="1200" dirty="0"/>
            </a:p>
          </p:txBody>
        </p:sp>
        <p:sp>
          <p:nvSpPr>
            <p:cNvPr id="26" name="TextBox 25">
              <a:extLst>
                <a:ext uri="{FF2B5EF4-FFF2-40B4-BE49-F238E27FC236}">
                  <a16:creationId xmlns:a16="http://schemas.microsoft.com/office/drawing/2014/main" id="{99F5437B-F32E-9D47-8281-8ECA6500C813}"/>
                </a:ext>
              </a:extLst>
            </p:cNvPr>
            <p:cNvSpPr txBox="1"/>
            <p:nvPr/>
          </p:nvSpPr>
          <p:spPr>
            <a:xfrm>
              <a:off x="13441881" y="2553656"/>
              <a:ext cx="5712722" cy="2265734"/>
            </a:xfrm>
            <a:prstGeom prst="rect">
              <a:avLst/>
            </a:prstGeom>
            <a:noFill/>
          </p:spPr>
          <p:txBody>
            <a:bodyPr wrap="square" rtlCol="1">
              <a:spAutoFit/>
            </a:bodyPr>
            <a:lstStyle/>
            <a:p>
              <a:pPr algn="just" rtl="1">
                <a:lnSpc>
                  <a:spcPct val="200000"/>
                </a:lnSpc>
              </a:pPr>
              <a:r>
                <a:rPr lang="ar-EG" sz="3400" b="1" dirty="0">
                  <a:latin typeface="Dubai" panose="020B0503030403030204" pitchFamily="34" charset="-78"/>
                  <a:ea typeface="Calibri" panose="020F0502020204030204" pitchFamily="34" charset="0"/>
                  <a:cs typeface="Dubai" panose="020B0503030403030204" pitchFamily="34" charset="-78"/>
                </a:rPr>
                <a:t>التفسير : </a:t>
              </a:r>
            </a:p>
            <a:p>
              <a:pPr algn="just" rtl="1">
                <a:lnSpc>
                  <a:spcPct val="150000"/>
                </a:lnSpc>
              </a:pPr>
              <a:r>
                <a:rPr lang="ar-EG" sz="3200" dirty="0">
                  <a:latin typeface="Dubai" panose="020B0503030403030204" pitchFamily="34" charset="-78"/>
                  <a:ea typeface="Calibri" panose="020F0502020204030204" pitchFamily="34" charset="0"/>
                  <a:cs typeface="Dubai" panose="020B0503030403030204" pitchFamily="34" charset="-78"/>
                </a:rPr>
                <a:t>يقصد به إعطاء معنى للبيانات أو المعلومات التي عبر عنها العميل بهدف توضيح الناقص منها، والتفسير على نحو عام يشمل جميع البيانات التي يقدمها العميل للمعالج في أثناء الجلسة العلاجية.</a:t>
              </a:r>
            </a:p>
            <a:p>
              <a:pPr algn="just" rtl="1">
                <a:lnSpc>
                  <a:spcPct val="200000"/>
                </a:lnSpc>
              </a:pPr>
              <a:r>
                <a:rPr lang="ar-EG" sz="3400" b="1" dirty="0">
                  <a:latin typeface="Dubai" panose="020B0503030403030204" pitchFamily="34" charset="-78"/>
                  <a:ea typeface="Calibri" panose="020F0502020204030204" pitchFamily="34" charset="0"/>
                  <a:cs typeface="Dubai" panose="020B0503030403030204" pitchFamily="34" charset="-78"/>
                </a:rPr>
                <a:t>المتابعة :</a:t>
              </a:r>
            </a:p>
            <a:p>
              <a:pPr algn="just" rtl="1">
                <a:lnSpc>
                  <a:spcPct val="150000"/>
                </a:lnSpc>
              </a:pPr>
              <a:r>
                <a:rPr lang="ar-EG" sz="3200" dirty="0">
                  <a:latin typeface="Dubai" panose="020B0503030403030204" pitchFamily="34" charset="-78"/>
                  <a:ea typeface="Calibri" panose="020F0502020204030204" pitchFamily="34" charset="0"/>
                  <a:cs typeface="Dubai" panose="020B0503030403030204" pitchFamily="34" charset="-78"/>
                </a:rPr>
                <a:t>يعني تتبع الحالة متابعة الحالة لمعرفة مدى التحسن من عدمه، فأحياناً يتحسن وضع العميل الخاضع للدراسة لمجرد العناية والرعاية، وهذا ما يطمح له الأخصائي، ولكن أحياناً لا يتحسن وضع العميل لأسباب غير مقدور عليها </a:t>
              </a:r>
            </a:p>
          </p:txBody>
        </p:sp>
      </p:grpSp>
      <p:grpSp>
        <p:nvGrpSpPr>
          <p:cNvPr id="27" name="Group 4">
            <a:extLst>
              <a:ext uri="{FF2B5EF4-FFF2-40B4-BE49-F238E27FC236}">
                <a16:creationId xmlns:a16="http://schemas.microsoft.com/office/drawing/2014/main" id="{1BB6DE8D-F692-44B0-8C98-3E30ADA82940}"/>
              </a:ext>
            </a:extLst>
          </p:cNvPr>
          <p:cNvGrpSpPr/>
          <p:nvPr/>
        </p:nvGrpSpPr>
        <p:grpSpPr>
          <a:xfrm>
            <a:off x="0" y="2315997"/>
            <a:ext cx="5412615" cy="5366465"/>
            <a:chOff x="-4282541" y="3921401"/>
            <a:chExt cx="7866340" cy="8699050"/>
          </a:xfrm>
        </p:grpSpPr>
        <p:pic>
          <p:nvPicPr>
            <p:cNvPr id="28" name="Picture 5">
              <a:extLst>
                <a:ext uri="{FF2B5EF4-FFF2-40B4-BE49-F238E27FC236}">
                  <a16:creationId xmlns:a16="http://schemas.microsoft.com/office/drawing/2014/main" id="{88864996-467C-43D3-BBC5-508FF2AB271A}"/>
                </a:ext>
              </a:extLst>
            </p:cNvPr>
            <p:cNvPicPr>
              <a:picLocks noChangeAspect="1"/>
            </p:cNvPicPr>
            <p:nvPr/>
          </p:nvPicPr>
          <p:blipFill>
            <a:blip r:embed="rId9">
              <a:extLst>
                <a:ext uri="{28A0092B-C50C-407E-A947-70E740481C1C}">
                  <a14:useLocalDpi xmlns:a14="http://schemas.microsoft.com/office/drawing/2010/main" val="0"/>
                </a:ext>
              </a:extLst>
            </a:blip>
            <a:srcRect l="4005" r="4005"/>
            <a:stretch/>
          </p:blipFill>
          <p:spPr>
            <a:xfrm>
              <a:off x="-4282541" y="3921401"/>
              <a:ext cx="7866340" cy="8699050"/>
            </a:xfrm>
            <a:prstGeom prst="hexagon">
              <a:avLst/>
            </a:prstGeom>
          </p:spPr>
        </p:pic>
      </p:grpSp>
    </p:spTree>
    <p:extLst>
      <p:ext uri="{BB962C8B-B14F-4D97-AF65-F5344CB8AC3E}">
        <p14:creationId xmlns:p14="http://schemas.microsoft.com/office/powerpoint/2010/main" val="2077268419"/>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Triangle 7">
            <a:extLst>
              <a:ext uri="{FF2B5EF4-FFF2-40B4-BE49-F238E27FC236}">
                <a16:creationId xmlns:a16="http://schemas.microsoft.com/office/drawing/2014/main" id="{BDC96880-C9A8-D463-187E-5F44CF00C555}"/>
              </a:ext>
            </a:extLst>
          </p:cNvPr>
          <p:cNvSpPr/>
          <p:nvPr/>
        </p:nvSpPr>
        <p:spPr>
          <a:xfrm flipH="1">
            <a:off x="0" y="-30549"/>
            <a:ext cx="18288000" cy="10325100"/>
          </a:xfrm>
          <a:prstGeom prst="rtTriangle">
            <a:avLst/>
          </a:prstGeom>
          <a:solidFill>
            <a:schemeClr val="accent4">
              <a:lumMod val="75000"/>
              <a:alpha val="54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ar-EG" dirty="0"/>
          </a:p>
        </p:txBody>
      </p:sp>
      <p:grpSp>
        <p:nvGrpSpPr>
          <p:cNvPr id="2" name="Group 1">
            <a:extLst>
              <a:ext uri="{FF2B5EF4-FFF2-40B4-BE49-F238E27FC236}">
                <a16:creationId xmlns:a16="http://schemas.microsoft.com/office/drawing/2014/main" id="{EA7FD379-A12B-C0F3-294C-AF8BD930CAD6}"/>
              </a:ext>
            </a:extLst>
          </p:cNvPr>
          <p:cNvGrpSpPr/>
          <p:nvPr/>
        </p:nvGrpSpPr>
        <p:grpSpPr>
          <a:xfrm>
            <a:off x="695755" y="1061232"/>
            <a:ext cx="1980028" cy="980225"/>
            <a:chOff x="789788" y="568550"/>
            <a:chExt cx="2263765" cy="876343"/>
          </a:xfrm>
        </p:grpSpPr>
        <p:pic>
          <p:nvPicPr>
            <p:cNvPr id="3" name="Picture 2">
              <a:extLst>
                <a:ext uri="{FF2B5EF4-FFF2-40B4-BE49-F238E27FC236}">
                  <a16:creationId xmlns:a16="http://schemas.microsoft.com/office/drawing/2014/main" id="{06FDF8A8-8115-0A6B-2829-DA2EC6FE1CBB}"/>
                </a:ext>
              </a:extLst>
            </p:cNvPr>
            <p:cNvPicPr>
              <a:picLocks noChangeAspect="1"/>
            </p:cNvPicPr>
            <p:nvPr/>
          </p:nvPicPr>
          <p:blipFill>
            <a:blip r:embed="rId3"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789788" y="568550"/>
              <a:ext cx="2263765" cy="876343"/>
            </a:xfrm>
            <a:prstGeom prst="rect">
              <a:avLst/>
            </a:prstGeom>
          </p:spPr>
        </p:pic>
        <p:sp>
          <p:nvSpPr>
            <p:cNvPr id="4" name="TextBox 28">
              <a:extLst>
                <a:ext uri="{FF2B5EF4-FFF2-40B4-BE49-F238E27FC236}">
                  <a16:creationId xmlns:a16="http://schemas.microsoft.com/office/drawing/2014/main" id="{4E9B5231-2549-7509-307B-8A7BD2A6ABD2}"/>
                </a:ext>
              </a:extLst>
            </p:cNvPr>
            <p:cNvSpPr txBox="1"/>
            <p:nvPr/>
          </p:nvSpPr>
          <p:spPr>
            <a:xfrm rot="20457677">
              <a:off x="874661" y="849684"/>
              <a:ext cx="1896204" cy="368025"/>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2500" b="1"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rPr>
                <a:t>الجلسة الأولى</a:t>
              </a:r>
              <a:endParaRPr lang="en-US" sz="2500"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5" name="Group 4">
            <a:extLst>
              <a:ext uri="{FF2B5EF4-FFF2-40B4-BE49-F238E27FC236}">
                <a16:creationId xmlns:a16="http://schemas.microsoft.com/office/drawing/2014/main" id="{9B30CF6B-06A4-7767-9951-7F92C4EFB13A}"/>
              </a:ext>
            </a:extLst>
          </p:cNvPr>
          <p:cNvGrpSpPr/>
          <p:nvPr/>
        </p:nvGrpSpPr>
        <p:grpSpPr>
          <a:xfrm>
            <a:off x="140419" y="299624"/>
            <a:ext cx="1879169" cy="980224"/>
            <a:chOff x="1282652" y="498315"/>
            <a:chExt cx="1807888" cy="876343"/>
          </a:xfrm>
        </p:grpSpPr>
        <p:pic>
          <p:nvPicPr>
            <p:cNvPr id="6" name="Picture 5">
              <a:extLst>
                <a:ext uri="{FF2B5EF4-FFF2-40B4-BE49-F238E27FC236}">
                  <a16:creationId xmlns:a16="http://schemas.microsoft.com/office/drawing/2014/main" id="{FEBD5877-C1CE-1FA6-5F49-D25B89BE69F2}"/>
                </a:ext>
              </a:extLst>
            </p:cNvPr>
            <p:cNvPicPr>
              <a:picLocks noChangeAspect="1"/>
            </p:cNvPicPr>
            <p:nvPr/>
          </p:nvPicPr>
          <p:blipFill>
            <a:blip r:embed="rId4"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1282652" y="498315"/>
              <a:ext cx="1807888" cy="876343"/>
            </a:xfrm>
            <a:prstGeom prst="rect">
              <a:avLst/>
            </a:prstGeom>
          </p:spPr>
        </p:pic>
        <p:sp>
          <p:nvSpPr>
            <p:cNvPr id="7" name="TextBox 28">
              <a:extLst>
                <a:ext uri="{FF2B5EF4-FFF2-40B4-BE49-F238E27FC236}">
                  <a16:creationId xmlns:a16="http://schemas.microsoft.com/office/drawing/2014/main" id="{FC86DDE1-7B1B-D414-53E9-60A2955210EE}"/>
                </a:ext>
              </a:extLst>
            </p:cNvPr>
            <p:cNvSpPr txBox="1"/>
            <p:nvPr/>
          </p:nvSpPr>
          <p:spPr>
            <a:xfrm rot="20457677">
              <a:off x="1345850" y="709582"/>
              <a:ext cx="1421884" cy="441630"/>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3000" b="1"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rPr>
                <a:t>اليوم الثاني</a:t>
              </a:r>
              <a:endParaRPr lang="en-US" sz="3000"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9" name="Group 8">
            <a:extLst>
              <a:ext uri="{FF2B5EF4-FFF2-40B4-BE49-F238E27FC236}">
                <a16:creationId xmlns:a16="http://schemas.microsoft.com/office/drawing/2014/main" id="{4F232B40-6637-2F3C-5186-E94AE85DE2F2}"/>
              </a:ext>
            </a:extLst>
          </p:cNvPr>
          <p:cNvGrpSpPr/>
          <p:nvPr/>
        </p:nvGrpSpPr>
        <p:grpSpPr>
          <a:xfrm>
            <a:off x="12103212" y="132020"/>
            <a:ext cx="5976052" cy="1024493"/>
            <a:chOff x="4650339" y="1798820"/>
            <a:chExt cx="9218059" cy="2703922"/>
          </a:xfrm>
        </p:grpSpPr>
        <p:pic>
          <p:nvPicPr>
            <p:cNvPr id="19" name="Picture 18">
              <a:extLst>
                <a:ext uri="{FF2B5EF4-FFF2-40B4-BE49-F238E27FC236}">
                  <a16:creationId xmlns:a16="http://schemas.microsoft.com/office/drawing/2014/main" id="{DB587E16-79F8-057F-8149-E7592A68F8A7}"/>
                </a:ext>
              </a:extLst>
            </p:cNvPr>
            <p:cNvPicPr>
              <a:picLocks noChangeAspect="1"/>
            </p:cNvPicPr>
            <p:nvPr/>
          </p:nvPicPr>
          <p:blipFill rotWithShape="1">
            <a:blip r:embed="rId5">
              <a:grayscl/>
              <a:extLst>
                <a:ext uri="{BEBA8EAE-BF5A-486C-A8C5-ECC9F3942E4B}">
                  <a14:imgProps xmlns:a14="http://schemas.microsoft.com/office/drawing/2010/main">
                    <a14:imgLayer r:embed="rId6">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630" t="9182" r="839" b="13125"/>
            <a:stretch/>
          </p:blipFill>
          <p:spPr>
            <a:xfrm>
              <a:off x="5374985" y="1798820"/>
              <a:ext cx="8493413" cy="2703922"/>
            </a:xfrm>
            <a:prstGeom prst="rect">
              <a:avLst/>
            </a:prstGeom>
          </p:spPr>
        </p:pic>
        <p:sp>
          <p:nvSpPr>
            <p:cNvPr id="20" name="TextBox 42">
              <a:extLst>
                <a:ext uri="{FF2B5EF4-FFF2-40B4-BE49-F238E27FC236}">
                  <a16:creationId xmlns:a16="http://schemas.microsoft.com/office/drawing/2014/main" id="{A8710DD6-0C55-5F29-4CAF-3B243057A9DD}"/>
                </a:ext>
              </a:extLst>
            </p:cNvPr>
            <p:cNvSpPr txBox="1"/>
            <p:nvPr/>
          </p:nvSpPr>
          <p:spPr>
            <a:xfrm>
              <a:off x="4650339" y="1798821"/>
              <a:ext cx="8662082" cy="2513078"/>
            </a:xfrm>
            <a:prstGeom prst="rect">
              <a:avLst/>
            </a:prstGeom>
          </p:spPr>
          <p:txBody>
            <a:bodyPr wrap="square" lIns="0" tIns="0" rIns="0" bIns="0" rtlCol="0" anchor="t">
              <a:spAutoFit/>
            </a:bodyPr>
            <a:lstStyle/>
            <a:p>
              <a:pPr algn="just" rtl="1">
                <a:lnSpc>
                  <a:spcPct val="150000"/>
                </a:lnSpc>
              </a:pPr>
              <a:r>
                <a:rPr lang="ar-EG" sz="4500" b="1" spc="51" dirty="0">
                  <a:latin typeface="Aljazeera" panose="02000000000000000000" pitchFamily="2" charset="-78"/>
                  <a:cs typeface="Aljazeera" panose="02000000000000000000" pitchFamily="2" charset="-78"/>
                </a:rPr>
                <a:t>المرشد عند دراسة الحالة</a:t>
              </a:r>
              <a:endParaRPr lang="en-US" sz="4500" b="1" spc="51" dirty="0">
                <a:latin typeface="Aljazeera" panose="02000000000000000000" pitchFamily="2" charset="-78"/>
                <a:cs typeface="Aljazeera" panose="02000000000000000000" pitchFamily="2" charset="-78"/>
              </a:endParaRPr>
            </a:p>
          </p:txBody>
        </p:sp>
      </p:grpSp>
      <p:grpSp>
        <p:nvGrpSpPr>
          <p:cNvPr id="21" name="Group 20">
            <a:extLst>
              <a:ext uri="{FF2B5EF4-FFF2-40B4-BE49-F238E27FC236}">
                <a16:creationId xmlns:a16="http://schemas.microsoft.com/office/drawing/2014/main" id="{5B62A8B4-4138-3877-B476-EFD14E7625E9}"/>
              </a:ext>
            </a:extLst>
          </p:cNvPr>
          <p:cNvGrpSpPr>
            <a:grpSpLocks/>
          </p:cNvGrpSpPr>
          <p:nvPr/>
        </p:nvGrpSpPr>
        <p:grpSpPr>
          <a:xfrm>
            <a:off x="8512269" y="1181100"/>
            <a:ext cx="3146338" cy="1397974"/>
            <a:chOff x="1922467" y="130715"/>
            <a:chExt cx="561617" cy="791746"/>
          </a:xfrm>
        </p:grpSpPr>
        <p:pic>
          <p:nvPicPr>
            <p:cNvPr id="22" name="Picture 21">
              <a:extLst>
                <a:ext uri="{FF2B5EF4-FFF2-40B4-BE49-F238E27FC236}">
                  <a16:creationId xmlns:a16="http://schemas.microsoft.com/office/drawing/2014/main" id="{F7E4C941-92BF-CA20-A31B-F70224216A20}"/>
                </a:ext>
              </a:extLst>
            </p:cNvPr>
            <p:cNvPicPr>
              <a:picLocks noChangeAspect="1"/>
            </p:cNvPicPr>
            <p:nvPr/>
          </p:nvPicPr>
          <p:blipFill>
            <a:blip r:embed="rId7" cstate="print">
              <a:duotone>
                <a:schemeClr val="accent2">
                  <a:shade val="45000"/>
                  <a:satMod val="135000"/>
                </a:schemeClr>
                <a:prstClr val="white"/>
              </a:duotone>
            </a:blip>
            <a:srcRect/>
            <a:stretch>
              <a:fillRect/>
            </a:stretch>
          </p:blipFill>
          <p:spPr bwMode="auto">
            <a:xfrm>
              <a:off x="1980824" y="130715"/>
              <a:ext cx="503260" cy="791746"/>
            </a:xfrm>
            <a:prstGeom prst="rect">
              <a:avLst/>
            </a:prstGeom>
            <a:noFill/>
            <a:ln>
              <a:noFill/>
            </a:ln>
          </p:spPr>
        </p:pic>
        <p:sp>
          <p:nvSpPr>
            <p:cNvPr id="23" name="Rectangle 22">
              <a:extLst>
                <a:ext uri="{FF2B5EF4-FFF2-40B4-BE49-F238E27FC236}">
                  <a16:creationId xmlns:a16="http://schemas.microsoft.com/office/drawing/2014/main" id="{32A5CCB6-8AA8-211D-C4D0-AF6966438DE8}"/>
                </a:ext>
              </a:extLst>
            </p:cNvPr>
            <p:cNvSpPr/>
            <p:nvPr/>
          </p:nvSpPr>
          <p:spPr>
            <a:xfrm>
              <a:off x="1922467" y="187218"/>
              <a:ext cx="503260" cy="62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algn="r" rtl="0">
                <a:lnSpc>
                  <a:spcPct val="107000"/>
                </a:lnSpc>
                <a:spcAft>
                  <a:spcPts val="800"/>
                </a:spcAft>
              </a:pPr>
              <a:r>
                <a:rPr lang="ar-EG"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العـــلاج</a:t>
              </a:r>
              <a:endParaRPr lang="en-US" sz="45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4" name="Group 23">
            <a:extLst>
              <a:ext uri="{FF2B5EF4-FFF2-40B4-BE49-F238E27FC236}">
                <a16:creationId xmlns:a16="http://schemas.microsoft.com/office/drawing/2014/main" id="{1BF27AE6-7215-5DBF-46A4-D5CC7C5D6B56}"/>
              </a:ext>
            </a:extLst>
          </p:cNvPr>
          <p:cNvGrpSpPr/>
          <p:nvPr/>
        </p:nvGrpSpPr>
        <p:grpSpPr>
          <a:xfrm>
            <a:off x="4343401" y="2613509"/>
            <a:ext cx="13944598" cy="7443533"/>
            <a:chOff x="12871294" y="2531077"/>
            <a:chExt cx="6532614" cy="2572603"/>
          </a:xfrm>
        </p:grpSpPr>
        <p:sp>
          <p:nvSpPr>
            <p:cNvPr id="25" name="Freeform 9">
              <a:extLst>
                <a:ext uri="{FF2B5EF4-FFF2-40B4-BE49-F238E27FC236}">
                  <a16:creationId xmlns:a16="http://schemas.microsoft.com/office/drawing/2014/main" id="{95826796-CF80-5A30-53CF-C27B1190AD40}"/>
                </a:ext>
              </a:extLst>
            </p:cNvPr>
            <p:cNvSpPr/>
            <p:nvPr/>
          </p:nvSpPr>
          <p:spPr>
            <a:xfrm flipH="1">
              <a:off x="12871294" y="2531077"/>
              <a:ext cx="6532614" cy="2572603"/>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8">
                <a:duotone>
                  <a:schemeClr val="accent4">
                    <a:shade val="45000"/>
                    <a:satMod val="135000"/>
                  </a:schemeClr>
                  <a:prstClr val="white"/>
                </a:duotone>
                <a:extLst>
                  <a:ext uri="{96DAC541-7B7A-43D3-8B79-37D633B846F1}">
                    <asvg:svgBlip xmlns:asvg="http://schemas.microsoft.com/office/drawing/2016/SVG/main" r:embed="rId9"/>
                  </a:ext>
                </a:extLst>
              </a:blip>
              <a:stretch>
                <a:fillRect/>
              </a:stretch>
            </a:blipFill>
          </p:spPr>
          <p:txBody>
            <a:bodyPr/>
            <a:lstStyle/>
            <a:p>
              <a:endParaRPr lang="ar-EG" sz="1200" dirty="0"/>
            </a:p>
          </p:txBody>
        </p:sp>
        <p:sp>
          <p:nvSpPr>
            <p:cNvPr id="26" name="TextBox 25">
              <a:extLst>
                <a:ext uri="{FF2B5EF4-FFF2-40B4-BE49-F238E27FC236}">
                  <a16:creationId xmlns:a16="http://schemas.microsoft.com/office/drawing/2014/main" id="{99F5437B-F32E-9D47-8281-8ECA6500C813}"/>
                </a:ext>
              </a:extLst>
            </p:cNvPr>
            <p:cNvSpPr txBox="1"/>
            <p:nvPr/>
          </p:nvSpPr>
          <p:spPr>
            <a:xfrm>
              <a:off x="13441881" y="2553656"/>
              <a:ext cx="5712722" cy="2414655"/>
            </a:xfrm>
            <a:prstGeom prst="rect">
              <a:avLst/>
            </a:prstGeom>
            <a:noFill/>
          </p:spPr>
          <p:txBody>
            <a:bodyPr wrap="square" rtlCol="1">
              <a:spAutoFit/>
            </a:bodyPr>
            <a:lstStyle/>
            <a:p>
              <a:pPr algn="just" rtl="1">
                <a:lnSpc>
                  <a:spcPct val="200000"/>
                </a:lnSpc>
              </a:pPr>
              <a:r>
                <a:rPr lang="ar-EG" sz="3400" b="1" dirty="0">
                  <a:latin typeface="Dubai" panose="020B0503030403030204" pitchFamily="34" charset="-78"/>
                  <a:ea typeface="Calibri" panose="020F0502020204030204" pitchFamily="34" charset="0"/>
                  <a:cs typeface="Dubai" panose="020B0503030403030204" pitchFamily="34" charset="-78"/>
                </a:rPr>
                <a:t>وهناك بعض الأشياء التي يجب تجنبها مثل:</a:t>
              </a:r>
            </a:p>
            <a:p>
              <a:pPr algn="just" rtl="1">
                <a:lnSpc>
                  <a:spcPct val="150000"/>
                </a:lnSpc>
              </a:pPr>
              <a:r>
                <a:rPr lang="ar-EG" sz="3200" dirty="0">
                  <a:latin typeface="Dubai" panose="020B0503030403030204" pitchFamily="34" charset="-78"/>
                  <a:ea typeface="Calibri" panose="020F0502020204030204" pitchFamily="34" charset="0"/>
                  <a:cs typeface="Dubai" panose="020B0503030403030204" pitchFamily="34" charset="-78"/>
                </a:rPr>
                <a:t>- الاختلاط المبكر مع عدد كبير من الناس : </a:t>
              </a:r>
            </a:p>
            <a:p>
              <a:pPr algn="just" rtl="1">
                <a:lnSpc>
                  <a:spcPct val="150000"/>
                </a:lnSpc>
              </a:pPr>
              <a:r>
                <a:rPr lang="ar-EG" sz="3200" dirty="0">
                  <a:latin typeface="Dubai" panose="020B0503030403030204" pitchFamily="34" charset="-78"/>
                  <a:ea typeface="Calibri" panose="020F0502020204030204" pitchFamily="34" charset="0"/>
                  <a:cs typeface="Dubai" panose="020B0503030403030204" pitchFamily="34" charset="-78"/>
                </a:rPr>
                <a:t>- الملاحظة المستمرة </a:t>
              </a:r>
            </a:p>
            <a:p>
              <a:pPr algn="just" rtl="1">
                <a:lnSpc>
                  <a:spcPct val="150000"/>
                </a:lnSpc>
              </a:pPr>
              <a:r>
                <a:rPr lang="ar-EG" sz="3200" dirty="0">
                  <a:latin typeface="Dubai" panose="020B0503030403030204" pitchFamily="34" charset="-78"/>
                  <a:ea typeface="Calibri" panose="020F0502020204030204" pitchFamily="34" charset="0"/>
                  <a:cs typeface="Dubai" panose="020B0503030403030204" pitchFamily="34" charset="-78"/>
                </a:rPr>
                <a:t>- التهديد والنقد </a:t>
              </a:r>
            </a:p>
            <a:p>
              <a:pPr algn="just" rtl="1">
                <a:lnSpc>
                  <a:spcPct val="150000"/>
                </a:lnSpc>
              </a:pPr>
              <a:r>
                <a:rPr lang="ar-EG" sz="3200" dirty="0">
                  <a:latin typeface="Dubai" panose="020B0503030403030204" pitchFamily="34" charset="-78"/>
                  <a:ea typeface="Calibri" panose="020F0502020204030204" pitchFamily="34" charset="0"/>
                  <a:cs typeface="Dubai" panose="020B0503030403030204" pitchFamily="34" charset="-78"/>
                </a:rPr>
                <a:t>- عدم الثقة في استعداده للعودة للبيت </a:t>
              </a:r>
            </a:p>
            <a:p>
              <a:pPr algn="just" rtl="1">
                <a:lnSpc>
                  <a:spcPct val="150000"/>
                </a:lnSpc>
              </a:pPr>
              <a:r>
                <a:rPr lang="ar-EG" sz="3200" dirty="0">
                  <a:latin typeface="Dubai" panose="020B0503030403030204" pitchFamily="34" charset="-78"/>
                  <a:ea typeface="Calibri" panose="020F0502020204030204" pitchFamily="34" charset="0"/>
                  <a:cs typeface="Dubai" panose="020B0503030403030204" pitchFamily="34" charset="-78"/>
                </a:rPr>
                <a:t>- ظهور التوتر والتحسن أثناء فترة النقاهة</a:t>
              </a:r>
            </a:p>
            <a:p>
              <a:pPr algn="just" rtl="1">
                <a:lnSpc>
                  <a:spcPct val="150000"/>
                </a:lnSpc>
              </a:pPr>
              <a:r>
                <a:rPr lang="ar-EG" sz="3200" dirty="0">
                  <a:latin typeface="Dubai" panose="020B0503030403030204" pitchFamily="34" charset="-78"/>
                  <a:ea typeface="Calibri" panose="020F0502020204030204" pitchFamily="34" charset="0"/>
                  <a:cs typeface="Dubai" panose="020B0503030403030204" pitchFamily="34" charset="-78"/>
                </a:rPr>
                <a:t>-  لا تسال العميل أن يتغير</a:t>
              </a:r>
            </a:p>
            <a:p>
              <a:pPr algn="just" rtl="1">
                <a:lnSpc>
                  <a:spcPct val="150000"/>
                </a:lnSpc>
              </a:pPr>
              <a:r>
                <a:rPr lang="ar-EG" sz="3200" dirty="0">
                  <a:latin typeface="Dubai" panose="020B0503030403030204" pitchFamily="34" charset="-78"/>
                  <a:ea typeface="Calibri" panose="020F0502020204030204" pitchFamily="34" charset="0"/>
                  <a:cs typeface="Dubai" panose="020B0503030403030204" pitchFamily="34" charset="-78"/>
                </a:rPr>
                <a:t>- ساعد العميل لكي يعرف ما هو الشيء الحقيقي </a:t>
              </a:r>
            </a:p>
            <a:p>
              <a:pPr algn="just" rtl="1">
                <a:lnSpc>
                  <a:spcPct val="150000"/>
                </a:lnSpc>
              </a:pPr>
              <a:r>
                <a:rPr lang="ar-EG" sz="3200" dirty="0">
                  <a:latin typeface="Dubai" panose="020B0503030403030204" pitchFamily="34" charset="-78"/>
                  <a:ea typeface="Calibri" panose="020F0502020204030204" pitchFamily="34" charset="0"/>
                  <a:cs typeface="Dubai" panose="020B0503030403030204" pitchFamily="34" charset="-78"/>
                </a:rPr>
                <a:t>- عندما تكون غاضبا لا تقل له أنك لست غاضبا</a:t>
              </a:r>
            </a:p>
          </p:txBody>
        </p:sp>
      </p:grpSp>
      <p:grpSp>
        <p:nvGrpSpPr>
          <p:cNvPr id="27" name="Group 4">
            <a:extLst>
              <a:ext uri="{FF2B5EF4-FFF2-40B4-BE49-F238E27FC236}">
                <a16:creationId xmlns:a16="http://schemas.microsoft.com/office/drawing/2014/main" id="{1BB6DE8D-F692-44B0-8C98-3E30ADA82940}"/>
              </a:ext>
            </a:extLst>
          </p:cNvPr>
          <p:cNvGrpSpPr/>
          <p:nvPr/>
        </p:nvGrpSpPr>
        <p:grpSpPr>
          <a:xfrm>
            <a:off x="0" y="2315997"/>
            <a:ext cx="5412615" cy="5366465"/>
            <a:chOff x="-4282541" y="3921401"/>
            <a:chExt cx="7866340" cy="8699050"/>
          </a:xfrm>
        </p:grpSpPr>
        <p:pic>
          <p:nvPicPr>
            <p:cNvPr id="28" name="Picture 5">
              <a:extLst>
                <a:ext uri="{FF2B5EF4-FFF2-40B4-BE49-F238E27FC236}">
                  <a16:creationId xmlns:a16="http://schemas.microsoft.com/office/drawing/2014/main" id="{88864996-467C-43D3-BBC5-508FF2AB271A}"/>
                </a:ext>
              </a:extLst>
            </p:cNvPr>
            <p:cNvPicPr>
              <a:picLocks noChangeAspect="1"/>
            </p:cNvPicPr>
            <p:nvPr/>
          </p:nvPicPr>
          <p:blipFill>
            <a:blip r:embed="rId10">
              <a:extLst>
                <a:ext uri="{28A0092B-C50C-407E-A947-70E740481C1C}">
                  <a14:useLocalDpi xmlns:a14="http://schemas.microsoft.com/office/drawing/2010/main" val="0"/>
                </a:ext>
              </a:extLst>
            </a:blip>
            <a:srcRect l="4005" r="4005"/>
            <a:stretch/>
          </p:blipFill>
          <p:spPr>
            <a:xfrm>
              <a:off x="-4282541" y="3921401"/>
              <a:ext cx="7866340" cy="8699050"/>
            </a:xfrm>
            <a:prstGeom prst="hexagon">
              <a:avLst/>
            </a:prstGeom>
          </p:spPr>
        </p:pic>
      </p:grpSp>
    </p:spTree>
    <p:extLst>
      <p:ext uri="{BB962C8B-B14F-4D97-AF65-F5344CB8AC3E}">
        <p14:creationId xmlns:p14="http://schemas.microsoft.com/office/powerpoint/2010/main" val="3739507493"/>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Triangle 7">
            <a:extLst>
              <a:ext uri="{FF2B5EF4-FFF2-40B4-BE49-F238E27FC236}">
                <a16:creationId xmlns:a16="http://schemas.microsoft.com/office/drawing/2014/main" id="{BDC96880-C9A8-D463-187E-5F44CF00C555}"/>
              </a:ext>
            </a:extLst>
          </p:cNvPr>
          <p:cNvSpPr/>
          <p:nvPr/>
        </p:nvSpPr>
        <p:spPr>
          <a:xfrm flipH="1">
            <a:off x="0" y="-30549"/>
            <a:ext cx="18288000" cy="10325100"/>
          </a:xfrm>
          <a:prstGeom prst="rtTriangle">
            <a:avLst/>
          </a:prstGeom>
          <a:solidFill>
            <a:schemeClr val="accent4">
              <a:lumMod val="75000"/>
              <a:alpha val="54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ar-EG" dirty="0"/>
          </a:p>
        </p:txBody>
      </p:sp>
      <p:grpSp>
        <p:nvGrpSpPr>
          <p:cNvPr id="2" name="Group 1">
            <a:extLst>
              <a:ext uri="{FF2B5EF4-FFF2-40B4-BE49-F238E27FC236}">
                <a16:creationId xmlns:a16="http://schemas.microsoft.com/office/drawing/2014/main" id="{EA7FD379-A12B-C0F3-294C-AF8BD930CAD6}"/>
              </a:ext>
            </a:extLst>
          </p:cNvPr>
          <p:cNvGrpSpPr/>
          <p:nvPr/>
        </p:nvGrpSpPr>
        <p:grpSpPr>
          <a:xfrm>
            <a:off x="695755" y="1061232"/>
            <a:ext cx="1980028" cy="980225"/>
            <a:chOff x="789788" y="568550"/>
            <a:chExt cx="2263765" cy="876343"/>
          </a:xfrm>
        </p:grpSpPr>
        <p:pic>
          <p:nvPicPr>
            <p:cNvPr id="3" name="Picture 2">
              <a:extLst>
                <a:ext uri="{FF2B5EF4-FFF2-40B4-BE49-F238E27FC236}">
                  <a16:creationId xmlns:a16="http://schemas.microsoft.com/office/drawing/2014/main" id="{06FDF8A8-8115-0A6B-2829-DA2EC6FE1CBB}"/>
                </a:ext>
              </a:extLst>
            </p:cNvPr>
            <p:cNvPicPr>
              <a:picLocks noChangeAspect="1"/>
            </p:cNvPicPr>
            <p:nvPr/>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789788" y="568550"/>
              <a:ext cx="2263765" cy="876343"/>
            </a:xfrm>
            <a:prstGeom prst="rect">
              <a:avLst/>
            </a:prstGeom>
          </p:spPr>
        </p:pic>
        <p:sp>
          <p:nvSpPr>
            <p:cNvPr id="4" name="TextBox 28">
              <a:extLst>
                <a:ext uri="{FF2B5EF4-FFF2-40B4-BE49-F238E27FC236}">
                  <a16:creationId xmlns:a16="http://schemas.microsoft.com/office/drawing/2014/main" id="{4E9B5231-2549-7509-307B-8A7BD2A6ABD2}"/>
                </a:ext>
              </a:extLst>
            </p:cNvPr>
            <p:cNvSpPr txBox="1"/>
            <p:nvPr/>
          </p:nvSpPr>
          <p:spPr>
            <a:xfrm rot="20457677">
              <a:off x="874661" y="849684"/>
              <a:ext cx="1896204" cy="368025"/>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2500" b="1"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rPr>
                <a:t>الجلسة الأولى</a:t>
              </a:r>
              <a:endParaRPr lang="en-US" sz="2500"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5" name="Group 4">
            <a:extLst>
              <a:ext uri="{FF2B5EF4-FFF2-40B4-BE49-F238E27FC236}">
                <a16:creationId xmlns:a16="http://schemas.microsoft.com/office/drawing/2014/main" id="{9B30CF6B-06A4-7767-9951-7F92C4EFB13A}"/>
              </a:ext>
            </a:extLst>
          </p:cNvPr>
          <p:cNvGrpSpPr/>
          <p:nvPr/>
        </p:nvGrpSpPr>
        <p:grpSpPr>
          <a:xfrm>
            <a:off x="140419" y="299624"/>
            <a:ext cx="1879169" cy="980224"/>
            <a:chOff x="1282652" y="498315"/>
            <a:chExt cx="1807888" cy="876343"/>
          </a:xfrm>
        </p:grpSpPr>
        <p:pic>
          <p:nvPicPr>
            <p:cNvPr id="6" name="Picture 5">
              <a:extLst>
                <a:ext uri="{FF2B5EF4-FFF2-40B4-BE49-F238E27FC236}">
                  <a16:creationId xmlns:a16="http://schemas.microsoft.com/office/drawing/2014/main" id="{FEBD5877-C1CE-1FA6-5F49-D25B89BE69F2}"/>
                </a:ext>
              </a:extLst>
            </p:cNvPr>
            <p:cNvPicPr>
              <a:picLocks noChangeAspect="1"/>
            </p:cNvPicPr>
            <p:nvPr/>
          </p:nvPicPr>
          <p:blipFill>
            <a:blip r:embed="rId3"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1282652" y="498315"/>
              <a:ext cx="1807888" cy="876343"/>
            </a:xfrm>
            <a:prstGeom prst="rect">
              <a:avLst/>
            </a:prstGeom>
          </p:spPr>
        </p:pic>
        <p:sp>
          <p:nvSpPr>
            <p:cNvPr id="7" name="TextBox 28">
              <a:extLst>
                <a:ext uri="{FF2B5EF4-FFF2-40B4-BE49-F238E27FC236}">
                  <a16:creationId xmlns:a16="http://schemas.microsoft.com/office/drawing/2014/main" id="{FC86DDE1-7B1B-D414-53E9-60A2955210EE}"/>
                </a:ext>
              </a:extLst>
            </p:cNvPr>
            <p:cNvSpPr txBox="1"/>
            <p:nvPr/>
          </p:nvSpPr>
          <p:spPr>
            <a:xfrm rot="20457677">
              <a:off x="1345850" y="709582"/>
              <a:ext cx="1421884" cy="441630"/>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3000" b="1"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rPr>
                <a:t>اليوم الثاني</a:t>
              </a:r>
              <a:endParaRPr lang="en-US" sz="3000"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9" name="Group 8">
            <a:extLst>
              <a:ext uri="{FF2B5EF4-FFF2-40B4-BE49-F238E27FC236}">
                <a16:creationId xmlns:a16="http://schemas.microsoft.com/office/drawing/2014/main" id="{4F232B40-6637-2F3C-5186-E94AE85DE2F2}"/>
              </a:ext>
            </a:extLst>
          </p:cNvPr>
          <p:cNvGrpSpPr/>
          <p:nvPr/>
        </p:nvGrpSpPr>
        <p:grpSpPr>
          <a:xfrm>
            <a:off x="12103212" y="132020"/>
            <a:ext cx="5976052" cy="1024493"/>
            <a:chOff x="4650339" y="1798820"/>
            <a:chExt cx="9218059" cy="2703922"/>
          </a:xfrm>
        </p:grpSpPr>
        <p:pic>
          <p:nvPicPr>
            <p:cNvPr id="19" name="Picture 18">
              <a:extLst>
                <a:ext uri="{FF2B5EF4-FFF2-40B4-BE49-F238E27FC236}">
                  <a16:creationId xmlns:a16="http://schemas.microsoft.com/office/drawing/2014/main" id="{DB587E16-79F8-057F-8149-E7592A68F8A7}"/>
                </a:ext>
              </a:extLst>
            </p:cNvPr>
            <p:cNvPicPr>
              <a:picLocks noChangeAspect="1"/>
            </p:cNvPicPr>
            <p:nvPr/>
          </p:nvPicPr>
          <p:blipFill rotWithShape="1">
            <a:blip r:embed="rId4">
              <a:grayscl/>
              <a:extLst>
                <a:ext uri="{BEBA8EAE-BF5A-486C-A8C5-ECC9F3942E4B}">
                  <a14:imgProps xmlns:a14="http://schemas.microsoft.com/office/drawing/2010/main">
                    <a14:imgLayer r:embed="rId5">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630" t="9182" r="839" b="13125"/>
            <a:stretch/>
          </p:blipFill>
          <p:spPr>
            <a:xfrm>
              <a:off x="5374985" y="1798820"/>
              <a:ext cx="8493413" cy="2703922"/>
            </a:xfrm>
            <a:prstGeom prst="rect">
              <a:avLst/>
            </a:prstGeom>
          </p:spPr>
        </p:pic>
        <p:sp>
          <p:nvSpPr>
            <p:cNvPr id="20" name="TextBox 42">
              <a:extLst>
                <a:ext uri="{FF2B5EF4-FFF2-40B4-BE49-F238E27FC236}">
                  <a16:creationId xmlns:a16="http://schemas.microsoft.com/office/drawing/2014/main" id="{A8710DD6-0C55-5F29-4CAF-3B243057A9DD}"/>
                </a:ext>
              </a:extLst>
            </p:cNvPr>
            <p:cNvSpPr txBox="1"/>
            <p:nvPr/>
          </p:nvSpPr>
          <p:spPr>
            <a:xfrm>
              <a:off x="4650339" y="1798821"/>
              <a:ext cx="8662082" cy="2513078"/>
            </a:xfrm>
            <a:prstGeom prst="rect">
              <a:avLst/>
            </a:prstGeom>
          </p:spPr>
          <p:txBody>
            <a:bodyPr wrap="square" lIns="0" tIns="0" rIns="0" bIns="0" rtlCol="0" anchor="t">
              <a:spAutoFit/>
            </a:bodyPr>
            <a:lstStyle/>
            <a:p>
              <a:pPr algn="just" rtl="1">
                <a:lnSpc>
                  <a:spcPct val="150000"/>
                </a:lnSpc>
              </a:pPr>
              <a:r>
                <a:rPr lang="ar-EG" sz="4500" b="1" spc="51" dirty="0">
                  <a:latin typeface="Aljazeera" panose="02000000000000000000" pitchFamily="2" charset="-78"/>
                  <a:cs typeface="Aljazeera" panose="02000000000000000000" pitchFamily="2" charset="-78"/>
                </a:rPr>
                <a:t>المرشد عند دراسة الحالة</a:t>
              </a:r>
              <a:endParaRPr lang="en-US" sz="4500" b="1" spc="51" dirty="0">
                <a:latin typeface="Aljazeera" panose="02000000000000000000" pitchFamily="2" charset="-78"/>
                <a:cs typeface="Aljazeera" panose="02000000000000000000" pitchFamily="2" charset="-78"/>
              </a:endParaRPr>
            </a:p>
          </p:txBody>
        </p:sp>
      </p:grpSp>
      <p:grpSp>
        <p:nvGrpSpPr>
          <p:cNvPr id="21" name="Group 20">
            <a:extLst>
              <a:ext uri="{FF2B5EF4-FFF2-40B4-BE49-F238E27FC236}">
                <a16:creationId xmlns:a16="http://schemas.microsoft.com/office/drawing/2014/main" id="{5B62A8B4-4138-3877-B476-EFD14E7625E9}"/>
              </a:ext>
            </a:extLst>
          </p:cNvPr>
          <p:cNvGrpSpPr>
            <a:grpSpLocks/>
          </p:cNvGrpSpPr>
          <p:nvPr/>
        </p:nvGrpSpPr>
        <p:grpSpPr>
          <a:xfrm>
            <a:off x="8512269" y="1181100"/>
            <a:ext cx="3146338" cy="1397974"/>
            <a:chOff x="1922467" y="130715"/>
            <a:chExt cx="561617" cy="791746"/>
          </a:xfrm>
        </p:grpSpPr>
        <p:pic>
          <p:nvPicPr>
            <p:cNvPr id="22" name="Picture 21">
              <a:extLst>
                <a:ext uri="{FF2B5EF4-FFF2-40B4-BE49-F238E27FC236}">
                  <a16:creationId xmlns:a16="http://schemas.microsoft.com/office/drawing/2014/main" id="{F7E4C941-92BF-CA20-A31B-F70224216A20}"/>
                </a:ext>
              </a:extLst>
            </p:cNvPr>
            <p:cNvPicPr>
              <a:picLocks noChangeAspect="1"/>
            </p:cNvPicPr>
            <p:nvPr/>
          </p:nvPicPr>
          <p:blipFill>
            <a:blip r:embed="rId6" cstate="print">
              <a:duotone>
                <a:schemeClr val="accent2">
                  <a:shade val="45000"/>
                  <a:satMod val="135000"/>
                </a:schemeClr>
                <a:prstClr val="white"/>
              </a:duotone>
            </a:blip>
            <a:srcRect/>
            <a:stretch>
              <a:fillRect/>
            </a:stretch>
          </p:blipFill>
          <p:spPr bwMode="auto">
            <a:xfrm>
              <a:off x="1980824" y="130715"/>
              <a:ext cx="503260" cy="791746"/>
            </a:xfrm>
            <a:prstGeom prst="rect">
              <a:avLst/>
            </a:prstGeom>
            <a:noFill/>
            <a:ln>
              <a:noFill/>
            </a:ln>
          </p:spPr>
        </p:pic>
        <p:sp>
          <p:nvSpPr>
            <p:cNvPr id="23" name="Rectangle 22">
              <a:extLst>
                <a:ext uri="{FF2B5EF4-FFF2-40B4-BE49-F238E27FC236}">
                  <a16:creationId xmlns:a16="http://schemas.microsoft.com/office/drawing/2014/main" id="{32A5CCB6-8AA8-211D-C4D0-AF6966438DE8}"/>
                </a:ext>
              </a:extLst>
            </p:cNvPr>
            <p:cNvSpPr/>
            <p:nvPr/>
          </p:nvSpPr>
          <p:spPr>
            <a:xfrm>
              <a:off x="1922467" y="187218"/>
              <a:ext cx="503260" cy="62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algn="r" rtl="0">
                <a:lnSpc>
                  <a:spcPct val="107000"/>
                </a:lnSpc>
                <a:spcAft>
                  <a:spcPts val="800"/>
                </a:spcAft>
              </a:pPr>
              <a:r>
                <a:rPr lang="ar-EG"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العـــلاج</a:t>
              </a:r>
              <a:endParaRPr lang="en-US" sz="45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4" name="Group 23">
            <a:extLst>
              <a:ext uri="{FF2B5EF4-FFF2-40B4-BE49-F238E27FC236}">
                <a16:creationId xmlns:a16="http://schemas.microsoft.com/office/drawing/2014/main" id="{1BF27AE6-7215-5DBF-46A4-D5CC7C5D6B56}"/>
              </a:ext>
            </a:extLst>
          </p:cNvPr>
          <p:cNvGrpSpPr/>
          <p:nvPr/>
        </p:nvGrpSpPr>
        <p:grpSpPr>
          <a:xfrm>
            <a:off x="4343401" y="2613509"/>
            <a:ext cx="13944598" cy="7443533"/>
            <a:chOff x="12871294" y="2531077"/>
            <a:chExt cx="6532614" cy="2572603"/>
          </a:xfrm>
        </p:grpSpPr>
        <p:sp>
          <p:nvSpPr>
            <p:cNvPr id="25" name="Freeform 9">
              <a:extLst>
                <a:ext uri="{FF2B5EF4-FFF2-40B4-BE49-F238E27FC236}">
                  <a16:creationId xmlns:a16="http://schemas.microsoft.com/office/drawing/2014/main" id="{95826796-CF80-5A30-53CF-C27B1190AD40}"/>
                </a:ext>
              </a:extLst>
            </p:cNvPr>
            <p:cNvSpPr/>
            <p:nvPr/>
          </p:nvSpPr>
          <p:spPr>
            <a:xfrm flipH="1">
              <a:off x="12871294" y="2531077"/>
              <a:ext cx="6532614" cy="2572603"/>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7">
                <a:duotone>
                  <a:schemeClr val="accent4">
                    <a:shade val="45000"/>
                    <a:satMod val="135000"/>
                  </a:schemeClr>
                  <a:prstClr val="white"/>
                </a:duotone>
                <a:extLst>
                  <a:ext uri="{96DAC541-7B7A-43D3-8B79-37D633B846F1}">
                    <asvg:svgBlip xmlns:asvg="http://schemas.microsoft.com/office/drawing/2016/SVG/main" r:embed="rId8"/>
                  </a:ext>
                </a:extLst>
              </a:blip>
              <a:stretch>
                <a:fillRect/>
              </a:stretch>
            </a:blipFill>
          </p:spPr>
          <p:txBody>
            <a:bodyPr/>
            <a:lstStyle/>
            <a:p>
              <a:endParaRPr lang="ar-EG" sz="1200" dirty="0"/>
            </a:p>
          </p:txBody>
        </p:sp>
        <p:sp>
          <p:nvSpPr>
            <p:cNvPr id="26" name="TextBox 25">
              <a:extLst>
                <a:ext uri="{FF2B5EF4-FFF2-40B4-BE49-F238E27FC236}">
                  <a16:creationId xmlns:a16="http://schemas.microsoft.com/office/drawing/2014/main" id="{99F5437B-F32E-9D47-8281-8ECA6500C813}"/>
                </a:ext>
              </a:extLst>
            </p:cNvPr>
            <p:cNvSpPr txBox="1"/>
            <p:nvPr/>
          </p:nvSpPr>
          <p:spPr>
            <a:xfrm>
              <a:off x="13424546" y="2597301"/>
              <a:ext cx="5712722" cy="2305623"/>
            </a:xfrm>
            <a:prstGeom prst="rect">
              <a:avLst/>
            </a:prstGeom>
            <a:noFill/>
          </p:spPr>
          <p:txBody>
            <a:bodyPr wrap="square" rtlCol="1">
              <a:spAutoFit/>
            </a:bodyPr>
            <a:lstStyle/>
            <a:p>
              <a:pPr algn="just" rtl="1">
                <a:lnSpc>
                  <a:spcPct val="150000"/>
                </a:lnSpc>
              </a:pPr>
              <a:r>
                <a:rPr lang="ar-EG" sz="3600" dirty="0">
                  <a:latin typeface="Dubai" panose="020B0503030403030204" pitchFamily="34" charset="-78"/>
                  <a:ea typeface="Calibri" panose="020F0502020204030204" pitchFamily="34" charset="0"/>
                  <a:cs typeface="Dubai" panose="020B0503030403030204" pitchFamily="34" charset="-78"/>
                </a:rPr>
                <a:t>- تجنب خداعة حتى في المواضيع البسيطة </a:t>
              </a:r>
            </a:p>
            <a:p>
              <a:pPr algn="just" rtl="1">
                <a:lnSpc>
                  <a:spcPct val="150000"/>
                </a:lnSpc>
              </a:pPr>
              <a:r>
                <a:rPr lang="ar-EG" sz="3600" dirty="0">
                  <a:latin typeface="Dubai" panose="020B0503030403030204" pitchFamily="34" charset="-78"/>
                  <a:ea typeface="Calibri" panose="020F0502020204030204" pitchFamily="34" charset="0"/>
                  <a:cs typeface="Dubai" panose="020B0503030403030204" pitchFamily="34" charset="-78"/>
                </a:rPr>
                <a:t>- لا تجعله وحيداً لكي تخرجه من عالمه الداخلي</a:t>
              </a:r>
            </a:p>
            <a:p>
              <a:pPr algn="just" rtl="1">
                <a:lnSpc>
                  <a:spcPct val="150000"/>
                </a:lnSpc>
              </a:pPr>
              <a:r>
                <a:rPr lang="ar-EG" sz="3600" dirty="0">
                  <a:latin typeface="Dubai" panose="020B0503030403030204" pitchFamily="34" charset="-78"/>
                  <a:ea typeface="Calibri" panose="020F0502020204030204" pitchFamily="34" charset="0"/>
                  <a:cs typeface="Dubai" panose="020B0503030403030204" pitchFamily="34" charset="-78"/>
                </a:rPr>
                <a:t>-  أعط حوافز في جرعات صغيرة</a:t>
              </a:r>
            </a:p>
            <a:p>
              <a:pPr algn="just" rtl="1">
                <a:lnSpc>
                  <a:spcPct val="150000"/>
                </a:lnSpc>
              </a:pPr>
              <a:r>
                <a:rPr lang="ar-EG" sz="3600" dirty="0">
                  <a:latin typeface="Dubai" panose="020B0503030403030204" pitchFamily="34" charset="-78"/>
                  <a:ea typeface="Calibri" panose="020F0502020204030204" pitchFamily="34" charset="0"/>
                  <a:cs typeface="Dubai" panose="020B0503030403030204" pitchFamily="34" charset="-78"/>
                </a:rPr>
                <a:t>- المحافظة على احترام الذات مع العميل</a:t>
              </a:r>
            </a:p>
            <a:p>
              <a:pPr algn="just" rtl="1">
                <a:lnSpc>
                  <a:spcPct val="150000"/>
                </a:lnSpc>
              </a:pPr>
              <a:r>
                <a:rPr lang="ar-EG" sz="3600" dirty="0">
                  <a:latin typeface="Dubai" panose="020B0503030403030204" pitchFamily="34" charset="-78"/>
                  <a:ea typeface="Calibri" panose="020F0502020204030204" pitchFamily="34" charset="0"/>
                  <a:cs typeface="Dubai" panose="020B0503030403030204" pitchFamily="34" charset="-78"/>
                </a:rPr>
                <a:t>يجب أن تشجع العميل لكي يساعد نفسه قدر المستطاع . </a:t>
              </a:r>
            </a:p>
            <a:p>
              <a:pPr algn="just" rtl="1">
                <a:lnSpc>
                  <a:spcPct val="150000"/>
                </a:lnSpc>
              </a:pPr>
              <a:r>
                <a:rPr lang="ar-EG" sz="3600" dirty="0">
                  <a:latin typeface="Dubai" panose="020B0503030403030204" pitchFamily="34" charset="-78"/>
                  <a:ea typeface="Calibri" panose="020F0502020204030204" pitchFamily="34" charset="0"/>
                  <a:cs typeface="Dubai" panose="020B0503030403030204" pitchFamily="34" charset="-78"/>
                </a:rPr>
                <a:t>- لا تدلل العميل وفي الوقت نفسه لا تدفعه الى مواقف أو أماكن من المؤكد أن يفشل فيها - أعطه الاحترام بأن تصمم على أن يحترمك شخصيا. </a:t>
              </a:r>
            </a:p>
            <a:p>
              <a:pPr algn="just" rtl="1">
                <a:lnSpc>
                  <a:spcPct val="150000"/>
                </a:lnSpc>
              </a:pPr>
              <a:r>
                <a:rPr lang="ar-EG" sz="3600" dirty="0">
                  <a:latin typeface="Dubai" panose="020B0503030403030204" pitchFamily="34" charset="-78"/>
                  <a:ea typeface="Calibri" panose="020F0502020204030204" pitchFamily="34" charset="0"/>
                  <a:cs typeface="Dubai" panose="020B0503030403030204" pitchFamily="34" charset="-78"/>
                </a:rPr>
                <a:t>- قف بثبات في تعاملك معه</a:t>
              </a:r>
            </a:p>
          </p:txBody>
        </p:sp>
      </p:grpSp>
      <p:grpSp>
        <p:nvGrpSpPr>
          <p:cNvPr id="27" name="Group 4">
            <a:extLst>
              <a:ext uri="{FF2B5EF4-FFF2-40B4-BE49-F238E27FC236}">
                <a16:creationId xmlns:a16="http://schemas.microsoft.com/office/drawing/2014/main" id="{1BB6DE8D-F692-44B0-8C98-3E30ADA82940}"/>
              </a:ext>
            </a:extLst>
          </p:cNvPr>
          <p:cNvGrpSpPr/>
          <p:nvPr/>
        </p:nvGrpSpPr>
        <p:grpSpPr>
          <a:xfrm>
            <a:off x="0" y="2315997"/>
            <a:ext cx="5412615" cy="5366465"/>
            <a:chOff x="-4282541" y="3921401"/>
            <a:chExt cx="7866340" cy="8699050"/>
          </a:xfrm>
        </p:grpSpPr>
        <p:pic>
          <p:nvPicPr>
            <p:cNvPr id="28" name="Picture 5">
              <a:extLst>
                <a:ext uri="{FF2B5EF4-FFF2-40B4-BE49-F238E27FC236}">
                  <a16:creationId xmlns:a16="http://schemas.microsoft.com/office/drawing/2014/main" id="{88864996-467C-43D3-BBC5-508FF2AB271A}"/>
                </a:ext>
              </a:extLst>
            </p:cNvPr>
            <p:cNvPicPr>
              <a:picLocks noChangeAspect="1"/>
            </p:cNvPicPr>
            <p:nvPr/>
          </p:nvPicPr>
          <p:blipFill>
            <a:blip r:embed="rId9">
              <a:extLst>
                <a:ext uri="{28A0092B-C50C-407E-A947-70E740481C1C}">
                  <a14:useLocalDpi xmlns:a14="http://schemas.microsoft.com/office/drawing/2010/main" val="0"/>
                </a:ext>
              </a:extLst>
            </a:blip>
            <a:srcRect l="4005" r="4005"/>
            <a:stretch/>
          </p:blipFill>
          <p:spPr>
            <a:xfrm>
              <a:off x="-4282541" y="3921401"/>
              <a:ext cx="7866340" cy="8699050"/>
            </a:xfrm>
            <a:prstGeom prst="hexagon">
              <a:avLst/>
            </a:prstGeom>
          </p:spPr>
        </p:pic>
      </p:grpSp>
    </p:spTree>
    <p:extLst>
      <p:ext uri="{BB962C8B-B14F-4D97-AF65-F5344CB8AC3E}">
        <p14:creationId xmlns:p14="http://schemas.microsoft.com/office/powerpoint/2010/main" val="3058759001"/>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Triangle 7">
            <a:extLst>
              <a:ext uri="{FF2B5EF4-FFF2-40B4-BE49-F238E27FC236}">
                <a16:creationId xmlns:a16="http://schemas.microsoft.com/office/drawing/2014/main" id="{BDC96880-C9A8-D463-187E-5F44CF00C555}"/>
              </a:ext>
            </a:extLst>
          </p:cNvPr>
          <p:cNvSpPr/>
          <p:nvPr/>
        </p:nvSpPr>
        <p:spPr>
          <a:xfrm flipH="1">
            <a:off x="0" y="-30549"/>
            <a:ext cx="18288000" cy="10325100"/>
          </a:xfrm>
          <a:prstGeom prst="rtTriangle">
            <a:avLst/>
          </a:prstGeom>
          <a:solidFill>
            <a:schemeClr val="accent4">
              <a:lumMod val="75000"/>
              <a:alpha val="54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ar-EG" dirty="0"/>
          </a:p>
        </p:txBody>
      </p:sp>
      <p:grpSp>
        <p:nvGrpSpPr>
          <p:cNvPr id="2" name="Group 1">
            <a:extLst>
              <a:ext uri="{FF2B5EF4-FFF2-40B4-BE49-F238E27FC236}">
                <a16:creationId xmlns:a16="http://schemas.microsoft.com/office/drawing/2014/main" id="{EA7FD379-A12B-C0F3-294C-AF8BD930CAD6}"/>
              </a:ext>
            </a:extLst>
          </p:cNvPr>
          <p:cNvGrpSpPr/>
          <p:nvPr/>
        </p:nvGrpSpPr>
        <p:grpSpPr>
          <a:xfrm>
            <a:off x="695755" y="1061232"/>
            <a:ext cx="1980028" cy="980225"/>
            <a:chOff x="789788" y="568550"/>
            <a:chExt cx="2263765" cy="876343"/>
          </a:xfrm>
        </p:grpSpPr>
        <p:pic>
          <p:nvPicPr>
            <p:cNvPr id="3" name="Picture 2">
              <a:extLst>
                <a:ext uri="{FF2B5EF4-FFF2-40B4-BE49-F238E27FC236}">
                  <a16:creationId xmlns:a16="http://schemas.microsoft.com/office/drawing/2014/main" id="{06FDF8A8-8115-0A6B-2829-DA2EC6FE1CBB}"/>
                </a:ext>
              </a:extLst>
            </p:cNvPr>
            <p:cNvPicPr>
              <a:picLocks noChangeAspect="1"/>
            </p:cNvPicPr>
            <p:nvPr/>
          </p:nvPicPr>
          <p:blipFill>
            <a:blip r:embed="rId3"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789788" y="568550"/>
              <a:ext cx="2263765" cy="876343"/>
            </a:xfrm>
            <a:prstGeom prst="rect">
              <a:avLst/>
            </a:prstGeom>
          </p:spPr>
        </p:pic>
        <p:sp>
          <p:nvSpPr>
            <p:cNvPr id="4" name="TextBox 28">
              <a:extLst>
                <a:ext uri="{FF2B5EF4-FFF2-40B4-BE49-F238E27FC236}">
                  <a16:creationId xmlns:a16="http://schemas.microsoft.com/office/drawing/2014/main" id="{4E9B5231-2549-7509-307B-8A7BD2A6ABD2}"/>
                </a:ext>
              </a:extLst>
            </p:cNvPr>
            <p:cNvSpPr txBox="1"/>
            <p:nvPr/>
          </p:nvSpPr>
          <p:spPr>
            <a:xfrm rot="20457677">
              <a:off x="874661" y="849684"/>
              <a:ext cx="1896204" cy="368025"/>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2500" b="1"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rPr>
                <a:t>الجلسة الأولى</a:t>
              </a:r>
              <a:endParaRPr lang="en-US" sz="2500"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5" name="Group 4">
            <a:extLst>
              <a:ext uri="{FF2B5EF4-FFF2-40B4-BE49-F238E27FC236}">
                <a16:creationId xmlns:a16="http://schemas.microsoft.com/office/drawing/2014/main" id="{9B30CF6B-06A4-7767-9951-7F92C4EFB13A}"/>
              </a:ext>
            </a:extLst>
          </p:cNvPr>
          <p:cNvGrpSpPr/>
          <p:nvPr/>
        </p:nvGrpSpPr>
        <p:grpSpPr>
          <a:xfrm>
            <a:off x="140419" y="299624"/>
            <a:ext cx="1879169" cy="980224"/>
            <a:chOff x="1282652" y="498315"/>
            <a:chExt cx="1807888" cy="876343"/>
          </a:xfrm>
        </p:grpSpPr>
        <p:pic>
          <p:nvPicPr>
            <p:cNvPr id="6" name="Picture 5">
              <a:extLst>
                <a:ext uri="{FF2B5EF4-FFF2-40B4-BE49-F238E27FC236}">
                  <a16:creationId xmlns:a16="http://schemas.microsoft.com/office/drawing/2014/main" id="{FEBD5877-C1CE-1FA6-5F49-D25B89BE69F2}"/>
                </a:ext>
              </a:extLst>
            </p:cNvPr>
            <p:cNvPicPr>
              <a:picLocks noChangeAspect="1"/>
            </p:cNvPicPr>
            <p:nvPr/>
          </p:nvPicPr>
          <p:blipFill>
            <a:blip r:embed="rId4"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1282652" y="498315"/>
              <a:ext cx="1807888" cy="876343"/>
            </a:xfrm>
            <a:prstGeom prst="rect">
              <a:avLst/>
            </a:prstGeom>
          </p:spPr>
        </p:pic>
        <p:sp>
          <p:nvSpPr>
            <p:cNvPr id="7" name="TextBox 28">
              <a:extLst>
                <a:ext uri="{FF2B5EF4-FFF2-40B4-BE49-F238E27FC236}">
                  <a16:creationId xmlns:a16="http://schemas.microsoft.com/office/drawing/2014/main" id="{FC86DDE1-7B1B-D414-53E9-60A2955210EE}"/>
                </a:ext>
              </a:extLst>
            </p:cNvPr>
            <p:cNvSpPr txBox="1"/>
            <p:nvPr/>
          </p:nvSpPr>
          <p:spPr>
            <a:xfrm rot="20457677">
              <a:off x="1345850" y="709582"/>
              <a:ext cx="1421884" cy="441630"/>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3000" b="1"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rPr>
                <a:t>اليوم الثاني</a:t>
              </a:r>
              <a:endParaRPr lang="en-US" sz="3000"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9" name="Group 8">
            <a:extLst>
              <a:ext uri="{FF2B5EF4-FFF2-40B4-BE49-F238E27FC236}">
                <a16:creationId xmlns:a16="http://schemas.microsoft.com/office/drawing/2014/main" id="{4F232B40-6637-2F3C-5186-E94AE85DE2F2}"/>
              </a:ext>
            </a:extLst>
          </p:cNvPr>
          <p:cNvGrpSpPr/>
          <p:nvPr/>
        </p:nvGrpSpPr>
        <p:grpSpPr>
          <a:xfrm>
            <a:off x="12103212" y="132020"/>
            <a:ext cx="5976052" cy="1024493"/>
            <a:chOff x="4650339" y="1798820"/>
            <a:chExt cx="9218059" cy="2703922"/>
          </a:xfrm>
        </p:grpSpPr>
        <p:pic>
          <p:nvPicPr>
            <p:cNvPr id="19" name="Picture 18">
              <a:extLst>
                <a:ext uri="{FF2B5EF4-FFF2-40B4-BE49-F238E27FC236}">
                  <a16:creationId xmlns:a16="http://schemas.microsoft.com/office/drawing/2014/main" id="{DB587E16-79F8-057F-8149-E7592A68F8A7}"/>
                </a:ext>
              </a:extLst>
            </p:cNvPr>
            <p:cNvPicPr>
              <a:picLocks noChangeAspect="1"/>
            </p:cNvPicPr>
            <p:nvPr/>
          </p:nvPicPr>
          <p:blipFill rotWithShape="1">
            <a:blip r:embed="rId5">
              <a:grayscl/>
              <a:extLst>
                <a:ext uri="{BEBA8EAE-BF5A-486C-A8C5-ECC9F3942E4B}">
                  <a14:imgProps xmlns:a14="http://schemas.microsoft.com/office/drawing/2010/main">
                    <a14:imgLayer r:embed="rId6">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630" t="9182" r="839" b="13125"/>
            <a:stretch/>
          </p:blipFill>
          <p:spPr>
            <a:xfrm>
              <a:off x="5374985" y="1798820"/>
              <a:ext cx="8493413" cy="2703922"/>
            </a:xfrm>
            <a:prstGeom prst="rect">
              <a:avLst/>
            </a:prstGeom>
          </p:spPr>
        </p:pic>
        <p:sp>
          <p:nvSpPr>
            <p:cNvPr id="20" name="TextBox 42">
              <a:extLst>
                <a:ext uri="{FF2B5EF4-FFF2-40B4-BE49-F238E27FC236}">
                  <a16:creationId xmlns:a16="http://schemas.microsoft.com/office/drawing/2014/main" id="{A8710DD6-0C55-5F29-4CAF-3B243057A9DD}"/>
                </a:ext>
              </a:extLst>
            </p:cNvPr>
            <p:cNvSpPr txBox="1"/>
            <p:nvPr/>
          </p:nvSpPr>
          <p:spPr>
            <a:xfrm>
              <a:off x="4650339" y="1798821"/>
              <a:ext cx="8662082" cy="2513078"/>
            </a:xfrm>
            <a:prstGeom prst="rect">
              <a:avLst/>
            </a:prstGeom>
          </p:spPr>
          <p:txBody>
            <a:bodyPr wrap="square" lIns="0" tIns="0" rIns="0" bIns="0" rtlCol="0" anchor="t">
              <a:spAutoFit/>
            </a:bodyPr>
            <a:lstStyle/>
            <a:p>
              <a:pPr algn="just" rtl="1">
                <a:lnSpc>
                  <a:spcPct val="150000"/>
                </a:lnSpc>
              </a:pPr>
              <a:r>
                <a:rPr lang="ar-EG" sz="4500" b="1" spc="51" dirty="0">
                  <a:latin typeface="Aljazeera" panose="02000000000000000000" pitchFamily="2" charset="-78"/>
                  <a:cs typeface="Aljazeera" panose="02000000000000000000" pitchFamily="2" charset="-78"/>
                </a:rPr>
                <a:t>المرشد عند دراسة الحالة</a:t>
              </a:r>
              <a:endParaRPr lang="en-US" sz="4500" b="1" spc="51" dirty="0">
                <a:latin typeface="Aljazeera" panose="02000000000000000000" pitchFamily="2" charset="-78"/>
                <a:cs typeface="Aljazeera" panose="02000000000000000000" pitchFamily="2" charset="-78"/>
              </a:endParaRPr>
            </a:p>
          </p:txBody>
        </p:sp>
      </p:grpSp>
      <p:grpSp>
        <p:nvGrpSpPr>
          <p:cNvPr id="21" name="Group 20">
            <a:extLst>
              <a:ext uri="{FF2B5EF4-FFF2-40B4-BE49-F238E27FC236}">
                <a16:creationId xmlns:a16="http://schemas.microsoft.com/office/drawing/2014/main" id="{5B62A8B4-4138-3877-B476-EFD14E7625E9}"/>
              </a:ext>
            </a:extLst>
          </p:cNvPr>
          <p:cNvGrpSpPr>
            <a:grpSpLocks/>
          </p:cNvGrpSpPr>
          <p:nvPr/>
        </p:nvGrpSpPr>
        <p:grpSpPr>
          <a:xfrm>
            <a:off x="8512269" y="1181100"/>
            <a:ext cx="3146338" cy="1397974"/>
            <a:chOff x="1922467" y="130715"/>
            <a:chExt cx="561617" cy="791746"/>
          </a:xfrm>
        </p:grpSpPr>
        <p:pic>
          <p:nvPicPr>
            <p:cNvPr id="22" name="Picture 21">
              <a:extLst>
                <a:ext uri="{FF2B5EF4-FFF2-40B4-BE49-F238E27FC236}">
                  <a16:creationId xmlns:a16="http://schemas.microsoft.com/office/drawing/2014/main" id="{F7E4C941-92BF-CA20-A31B-F70224216A20}"/>
                </a:ext>
              </a:extLst>
            </p:cNvPr>
            <p:cNvPicPr>
              <a:picLocks noChangeAspect="1"/>
            </p:cNvPicPr>
            <p:nvPr/>
          </p:nvPicPr>
          <p:blipFill>
            <a:blip r:embed="rId7" cstate="print">
              <a:duotone>
                <a:schemeClr val="accent2">
                  <a:shade val="45000"/>
                  <a:satMod val="135000"/>
                </a:schemeClr>
                <a:prstClr val="white"/>
              </a:duotone>
            </a:blip>
            <a:srcRect/>
            <a:stretch>
              <a:fillRect/>
            </a:stretch>
          </p:blipFill>
          <p:spPr bwMode="auto">
            <a:xfrm>
              <a:off x="1980824" y="130715"/>
              <a:ext cx="503260" cy="791746"/>
            </a:xfrm>
            <a:prstGeom prst="rect">
              <a:avLst/>
            </a:prstGeom>
            <a:noFill/>
            <a:ln>
              <a:noFill/>
            </a:ln>
          </p:spPr>
        </p:pic>
        <p:sp>
          <p:nvSpPr>
            <p:cNvPr id="23" name="Rectangle 22">
              <a:extLst>
                <a:ext uri="{FF2B5EF4-FFF2-40B4-BE49-F238E27FC236}">
                  <a16:creationId xmlns:a16="http://schemas.microsoft.com/office/drawing/2014/main" id="{32A5CCB6-8AA8-211D-C4D0-AF6966438DE8}"/>
                </a:ext>
              </a:extLst>
            </p:cNvPr>
            <p:cNvSpPr/>
            <p:nvPr/>
          </p:nvSpPr>
          <p:spPr>
            <a:xfrm>
              <a:off x="1922467" y="187218"/>
              <a:ext cx="503260" cy="62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algn="r" rtl="0">
                <a:lnSpc>
                  <a:spcPct val="107000"/>
                </a:lnSpc>
                <a:spcAft>
                  <a:spcPts val="800"/>
                </a:spcAft>
              </a:pPr>
              <a:r>
                <a:rPr lang="ar-EG"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العـــلاج</a:t>
              </a:r>
              <a:endParaRPr lang="en-US" sz="45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4" name="Group 23">
            <a:extLst>
              <a:ext uri="{FF2B5EF4-FFF2-40B4-BE49-F238E27FC236}">
                <a16:creationId xmlns:a16="http://schemas.microsoft.com/office/drawing/2014/main" id="{1BF27AE6-7215-5DBF-46A4-D5CC7C5D6B56}"/>
              </a:ext>
            </a:extLst>
          </p:cNvPr>
          <p:cNvGrpSpPr/>
          <p:nvPr/>
        </p:nvGrpSpPr>
        <p:grpSpPr>
          <a:xfrm>
            <a:off x="4343401" y="2613509"/>
            <a:ext cx="13944598" cy="7443533"/>
            <a:chOff x="12871294" y="2531077"/>
            <a:chExt cx="6532614" cy="2572603"/>
          </a:xfrm>
        </p:grpSpPr>
        <p:sp>
          <p:nvSpPr>
            <p:cNvPr id="25" name="Freeform 9">
              <a:extLst>
                <a:ext uri="{FF2B5EF4-FFF2-40B4-BE49-F238E27FC236}">
                  <a16:creationId xmlns:a16="http://schemas.microsoft.com/office/drawing/2014/main" id="{95826796-CF80-5A30-53CF-C27B1190AD40}"/>
                </a:ext>
              </a:extLst>
            </p:cNvPr>
            <p:cNvSpPr/>
            <p:nvPr/>
          </p:nvSpPr>
          <p:spPr>
            <a:xfrm flipH="1">
              <a:off x="12871294" y="2531077"/>
              <a:ext cx="6532614" cy="2572603"/>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8">
                <a:duotone>
                  <a:schemeClr val="accent4">
                    <a:shade val="45000"/>
                    <a:satMod val="135000"/>
                  </a:schemeClr>
                  <a:prstClr val="white"/>
                </a:duotone>
                <a:extLst>
                  <a:ext uri="{96DAC541-7B7A-43D3-8B79-37D633B846F1}">
                    <asvg:svgBlip xmlns:asvg="http://schemas.microsoft.com/office/drawing/2016/SVG/main" r:embed="rId9"/>
                  </a:ext>
                </a:extLst>
              </a:blip>
              <a:stretch>
                <a:fillRect/>
              </a:stretch>
            </a:blipFill>
          </p:spPr>
          <p:txBody>
            <a:bodyPr/>
            <a:lstStyle/>
            <a:p>
              <a:endParaRPr lang="ar-EG" sz="1200" dirty="0"/>
            </a:p>
          </p:txBody>
        </p:sp>
        <p:sp>
          <p:nvSpPr>
            <p:cNvPr id="26" name="TextBox 25">
              <a:extLst>
                <a:ext uri="{FF2B5EF4-FFF2-40B4-BE49-F238E27FC236}">
                  <a16:creationId xmlns:a16="http://schemas.microsoft.com/office/drawing/2014/main" id="{99F5437B-F32E-9D47-8281-8ECA6500C813}"/>
                </a:ext>
              </a:extLst>
            </p:cNvPr>
            <p:cNvSpPr txBox="1"/>
            <p:nvPr/>
          </p:nvSpPr>
          <p:spPr>
            <a:xfrm>
              <a:off x="13424546" y="2597301"/>
              <a:ext cx="5712722" cy="2018417"/>
            </a:xfrm>
            <a:prstGeom prst="rect">
              <a:avLst/>
            </a:prstGeom>
            <a:noFill/>
          </p:spPr>
          <p:txBody>
            <a:bodyPr wrap="square" rtlCol="1">
              <a:spAutoFit/>
            </a:bodyPr>
            <a:lstStyle/>
            <a:p>
              <a:pPr algn="just" rtl="1">
                <a:lnSpc>
                  <a:spcPct val="150000"/>
                </a:lnSpc>
              </a:pPr>
              <a:r>
                <a:rPr lang="ar-EG" sz="3600" b="1" u="sng" dirty="0">
                  <a:latin typeface="Dubai" panose="020B0503030403030204" pitchFamily="34" charset="-78"/>
                  <a:ea typeface="Calibri" panose="020F0502020204030204" pitchFamily="34" charset="0"/>
                  <a:cs typeface="Dubai" panose="020B0503030403030204" pitchFamily="34" charset="-78"/>
                </a:rPr>
                <a:t>ملخص ما ورد عن الحالة :</a:t>
              </a:r>
            </a:p>
            <a:p>
              <a:pPr algn="just" rtl="1">
                <a:lnSpc>
                  <a:spcPct val="150000"/>
                </a:lnSpc>
              </a:pPr>
              <a:r>
                <a:rPr lang="ar-EG" sz="3600" dirty="0">
                  <a:latin typeface="Dubai" panose="020B0503030403030204" pitchFamily="34" charset="-78"/>
                  <a:ea typeface="Calibri" panose="020F0502020204030204" pitchFamily="34" charset="0"/>
                  <a:cs typeface="Dubai" panose="020B0503030403030204" pitchFamily="34" charset="-78"/>
                </a:rPr>
                <a:t>يمكننا هنا استعراض شامل ومختصر عن الحالة والتعامل معها من خلال </a:t>
              </a:r>
              <a:r>
                <a:rPr lang="ar-EG" sz="3600" u="sng" dirty="0">
                  <a:latin typeface="Dubai" panose="020B0503030403030204" pitchFamily="34" charset="-78"/>
                  <a:ea typeface="Calibri" panose="020F0502020204030204" pitchFamily="34" charset="0"/>
                  <a:cs typeface="Dubai" panose="020B0503030403030204" pitchFamily="34" charset="-78"/>
                </a:rPr>
                <a:t>البنود التالية </a:t>
              </a:r>
              <a:r>
                <a:rPr lang="ar-EG" sz="3600" dirty="0">
                  <a:latin typeface="Dubai" panose="020B0503030403030204" pitchFamily="34" charset="-78"/>
                  <a:ea typeface="Calibri" panose="020F0502020204030204" pitchFamily="34" charset="0"/>
                  <a:cs typeface="Dubai" panose="020B0503030403030204" pitchFamily="34" charset="-78"/>
                </a:rPr>
                <a:t>:</a:t>
              </a:r>
            </a:p>
            <a:p>
              <a:pPr algn="just" rtl="1">
                <a:lnSpc>
                  <a:spcPct val="150000"/>
                </a:lnSpc>
              </a:pPr>
              <a:r>
                <a:rPr lang="ar-EG" sz="3600" dirty="0">
                  <a:latin typeface="Dubai" panose="020B0503030403030204" pitchFamily="34" charset="-78"/>
                  <a:ea typeface="Calibri" panose="020F0502020204030204" pitchFamily="34" charset="0"/>
                  <a:cs typeface="Dubai" panose="020B0503030403030204" pitchFamily="34" charset="-78"/>
                </a:rPr>
                <a:t>1- مرحلة جمع المعلومات .</a:t>
              </a:r>
            </a:p>
            <a:p>
              <a:pPr algn="just" rtl="1">
                <a:lnSpc>
                  <a:spcPct val="150000"/>
                </a:lnSpc>
              </a:pPr>
              <a:r>
                <a:rPr lang="ar-EG" sz="3600" dirty="0">
                  <a:latin typeface="Dubai" panose="020B0503030403030204" pitchFamily="34" charset="-78"/>
                  <a:ea typeface="Calibri" panose="020F0502020204030204" pitchFamily="34" charset="0"/>
                  <a:cs typeface="Dubai" panose="020B0503030403030204" pitchFamily="34" charset="-78"/>
                </a:rPr>
                <a:t>2- مرحلة التشخيص .</a:t>
              </a:r>
            </a:p>
            <a:p>
              <a:pPr algn="just" rtl="1">
                <a:lnSpc>
                  <a:spcPct val="150000"/>
                </a:lnSpc>
              </a:pPr>
              <a:r>
                <a:rPr lang="ar-EG" sz="3600" dirty="0">
                  <a:latin typeface="Dubai" panose="020B0503030403030204" pitchFamily="34" charset="-78"/>
                  <a:ea typeface="Calibri" panose="020F0502020204030204" pitchFamily="34" charset="0"/>
                  <a:cs typeface="Dubai" panose="020B0503030403030204" pitchFamily="34" charset="-78"/>
                </a:rPr>
                <a:t>3- مرحلة العلاج .</a:t>
              </a:r>
            </a:p>
            <a:p>
              <a:pPr algn="just" rtl="1">
                <a:lnSpc>
                  <a:spcPct val="150000"/>
                </a:lnSpc>
              </a:pPr>
              <a:r>
                <a:rPr lang="ar-EG" sz="3600" dirty="0">
                  <a:latin typeface="Dubai" panose="020B0503030403030204" pitchFamily="34" charset="-78"/>
                  <a:ea typeface="Calibri" panose="020F0502020204030204" pitchFamily="34" charset="0"/>
                  <a:cs typeface="Dubai" panose="020B0503030403030204" pitchFamily="34" charset="-78"/>
                </a:rPr>
                <a:t>4- مرحلة متابعة الحالة (صيانة السلوك المكتسب).</a:t>
              </a:r>
            </a:p>
          </p:txBody>
        </p:sp>
      </p:grpSp>
      <p:grpSp>
        <p:nvGrpSpPr>
          <p:cNvPr id="27" name="Group 4">
            <a:extLst>
              <a:ext uri="{FF2B5EF4-FFF2-40B4-BE49-F238E27FC236}">
                <a16:creationId xmlns:a16="http://schemas.microsoft.com/office/drawing/2014/main" id="{1BB6DE8D-F692-44B0-8C98-3E30ADA82940}"/>
              </a:ext>
            </a:extLst>
          </p:cNvPr>
          <p:cNvGrpSpPr/>
          <p:nvPr/>
        </p:nvGrpSpPr>
        <p:grpSpPr>
          <a:xfrm>
            <a:off x="0" y="2315997"/>
            <a:ext cx="5412615" cy="5366465"/>
            <a:chOff x="-4282541" y="3921401"/>
            <a:chExt cx="7866340" cy="8699050"/>
          </a:xfrm>
        </p:grpSpPr>
        <p:pic>
          <p:nvPicPr>
            <p:cNvPr id="28" name="Picture 5">
              <a:extLst>
                <a:ext uri="{FF2B5EF4-FFF2-40B4-BE49-F238E27FC236}">
                  <a16:creationId xmlns:a16="http://schemas.microsoft.com/office/drawing/2014/main" id="{88864996-467C-43D3-BBC5-508FF2AB271A}"/>
                </a:ext>
              </a:extLst>
            </p:cNvPr>
            <p:cNvPicPr>
              <a:picLocks noChangeAspect="1"/>
            </p:cNvPicPr>
            <p:nvPr/>
          </p:nvPicPr>
          <p:blipFill>
            <a:blip r:embed="rId10">
              <a:extLst>
                <a:ext uri="{28A0092B-C50C-407E-A947-70E740481C1C}">
                  <a14:useLocalDpi xmlns:a14="http://schemas.microsoft.com/office/drawing/2010/main" val="0"/>
                </a:ext>
              </a:extLst>
            </a:blip>
            <a:srcRect l="4005" r="4005"/>
            <a:stretch/>
          </p:blipFill>
          <p:spPr>
            <a:xfrm>
              <a:off x="-4282541" y="3921401"/>
              <a:ext cx="7866340" cy="8699050"/>
            </a:xfrm>
            <a:prstGeom prst="hexagon">
              <a:avLst/>
            </a:prstGeom>
          </p:spPr>
        </p:pic>
      </p:grpSp>
    </p:spTree>
    <p:extLst>
      <p:ext uri="{BB962C8B-B14F-4D97-AF65-F5344CB8AC3E}">
        <p14:creationId xmlns:p14="http://schemas.microsoft.com/office/powerpoint/2010/main" val="666272532"/>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Triangle 7">
            <a:extLst>
              <a:ext uri="{FF2B5EF4-FFF2-40B4-BE49-F238E27FC236}">
                <a16:creationId xmlns:a16="http://schemas.microsoft.com/office/drawing/2014/main" id="{BDC96880-C9A8-D463-187E-5F44CF00C555}"/>
              </a:ext>
            </a:extLst>
          </p:cNvPr>
          <p:cNvSpPr/>
          <p:nvPr/>
        </p:nvSpPr>
        <p:spPr>
          <a:xfrm flipH="1">
            <a:off x="0" y="-30549"/>
            <a:ext cx="18288000" cy="10325100"/>
          </a:xfrm>
          <a:prstGeom prst="rtTriangle">
            <a:avLst/>
          </a:prstGeom>
          <a:solidFill>
            <a:schemeClr val="accent4">
              <a:lumMod val="75000"/>
              <a:alpha val="54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ar-EG" dirty="0"/>
          </a:p>
        </p:txBody>
      </p:sp>
      <p:grpSp>
        <p:nvGrpSpPr>
          <p:cNvPr id="2" name="Group 1">
            <a:extLst>
              <a:ext uri="{FF2B5EF4-FFF2-40B4-BE49-F238E27FC236}">
                <a16:creationId xmlns:a16="http://schemas.microsoft.com/office/drawing/2014/main" id="{EA7FD379-A12B-C0F3-294C-AF8BD930CAD6}"/>
              </a:ext>
            </a:extLst>
          </p:cNvPr>
          <p:cNvGrpSpPr/>
          <p:nvPr/>
        </p:nvGrpSpPr>
        <p:grpSpPr>
          <a:xfrm>
            <a:off x="695755" y="1061232"/>
            <a:ext cx="1980028" cy="980225"/>
            <a:chOff x="789788" y="568550"/>
            <a:chExt cx="2263765" cy="876343"/>
          </a:xfrm>
        </p:grpSpPr>
        <p:pic>
          <p:nvPicPr>
            <p:cNvPr id="3" name="Picture 2">
              <a:extLst>
                <a:ext uri="{FF2B5EF4-FFF2-40B4-BE49-F238E27FC236}">
                  <a16:creationId xmlns:a16="http://schemas.microsoft.com/office/drawing/2014/main" id="{06FDF8A8-8115-0A6B-2829-DA2EC6FE1CBB}"/>
                </a:ext>
              </a:extLst>
            </p:cNvPr>
            <p:cNvPicPr>
              <a:picLocks noChangeAspect="1"/>
            </p:cNvPicPr>
            <p:nvPr/>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789788" y="568550"/>
              <a:ext cx="2263765" cy="876343"/>
            </a:xfrm>
            <a:prstGeom prst="rect">
              <a:avLst/>
            </a:prstGeom>
          </p:spPr>
        </p:pic>
        <p:sp>
          <p:nvSpPr>
            <p:cNvPr id="4" name="TextBox 28">
              <a:extLst>
                <a:ext uri="{FF2B5EF4-FFF2-40B4-BE49-F238E27FC236}">
                  <a16:creationId xmlns:a16="http://schemas.microsoft.com/office/drawing/2014/main" id="{4E9B5231-2549-7509-307B-8A7BD2A6ABD2}"/>
                </a:ext>
              </a:extLst>
            </p:cNvPr>
            <p:cNvSpPr txBox="1"/>
            <p:nvPr/>
          </p:nvSpPr>
          <p:spPr>
            <a:xfrm rot="20457677">
              <a:off x="874661" y="849684"/>
              <a:ext cx="1896204" cy="368025"/>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2500" b="1"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rPr>
                <a:t>الجلسة الأولى</a:t>
              </a:r>
              <a:endParaRPr lang="en-US" sz="2500"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5" name="Group 4">
            <a:extLst>
              <a:ext uri="{FF2B5EF4-FFF2-40B4-BE49-F238E27FC236}">
                <a16:creationId xmlns:a16="http://schemas.microsoft.com/office/drawing/2014/main" id="{9B30CF6B-06A4-7767-9951-7F92C4EFB13A}"/>
              </a:ext>
            </a:extLst>
          </p:cNvPr>
          <p:cNvGrpSpPr/>
          <p:nvPr/>
        </p:nvGrpSpPr>
        <p:grpSpPr>
          <a:xfrm>
            <a:off x="140419" y="299624"/>
            <a:ext cx="1879169" cy="980224"/>
            <a:chOff x="1282652" y="498315"/>
            <a:chExt cx="1807888" cy="876343"/>
          </a:xfrm>
        </p:grpSpPr>
        <p:pic>
          <p:nvPicPr>
            <p:cNvPr id="6" name="Picture 5">
              <a:extLst>
                <a:ext uri="{FF2B5EF4-FFF2-40B4-BE49-F238E27FC236}">
                  <a16:creationId xmlns:a16="http://schemas.microsoft.com/office/drawing/2014/main" id="{FEBD5877-C1CE-1FA6-5F49-D25B89BE69F2}"/>
                </a:ext>
              </a:extLst>
            </p:cNvPr>
            <p:cNvPicPr>
              <a:picLocks noChangeAspect="1"/>
            </p:cNvPicPr>
            <p:nvPr/>
          </p:nvPicPr>
          <p:blipFill>
            <a:blip r:embed="rId3"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1282652" y="498315"/>
              <a:ext cx="1807888" cy="876343"/>
            </a:xfrm>
            <a:prstGeom prst="rect">
              <a:avLst/>
            </a:prstGeom>
          </p:spPr>
        </p:pic>
        <p:sp>
          <p:nvSpPr>
            <p:cNvPr id="7" name="TextBox 28">
              <a:extLst>
                <a:ext uri="{FF2B5EF4-FFF2-40B4-BE49-F238E27FC236}">
                  <a16:creationId xmlns:a16="http://schemas.microsoft.com/office/drawing/2014/main" id="{FC86DDE1-7B1B-D414-53E9-60A2955210EE}"/>
                </a:ext>
              </a:extLst>
            </p:cNvPr>
            <p:cNvSpPr txBox="1"/>
            <p:nvPr/>
          </p:nvSpPr>
          <p:spPr>
            <a:xfrm rot="20457677">
              <a:off x="1345850" y="709582"/>
              <a:ext cx="1421884" cy="441630"/>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3000" b="1"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rPr>
                <a:t>اليوم الثاني</a:t>
              </a:r>
              <a:endParaRPr lang="en-US" sz="3000"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9" name="Group 8">
            <a:extLst>
              <a:ext uri="{FF2B5EF4-FFF2-40B4-BE49-F238E27FC236}">
                <a16:creationId xmlns:a16="http://schemas.microsoft.com/office/drawing/2014/main" id="{4F232B40-6637-2F3C-5186-E94AE85DE2F2}"/>
              </a:ext>
            </a:extLst>
          </p:cNvPr>
          <p:cNvGrpSpPr/>
          <p:nvPr/>
        </p:nvGrpSpPr>
        <p:grpSpPr>
          <a:xfrm>
            <a:off x="12103212" y="132020"/>
            <a:ext cx="5976052" cy="1024493"/>
            <a:chOff x="4650339" y="1798820"/>
            <a:chExt cx="9218059" cy="2703922"/>
          </a:xfrm>
        </p:grpSpPr>
        <p:pic>
          <p:nvPicPr>
            <p:cNvPr id="19" name="Picture 18">
              <a:extLst>
                <a:ext uri="{FF2B5EF4-FFF2-40B4-BE49-F238E27FC236}">
                  <a16:creationId xmlns:a16="http://schemas.microsoft.com/office/drawing/2014/main" id="{DB587E16-79F8-057F-8149-E7592A68F8A7}"/>
                </a:ext>
              </a:extLst>
            </p:cNvPr>
            <p:cNvPicPr>
              <a:picLocks noChangeAspect="1"/>
            </p:cNvPicPr>
            <p:nvPr/>
          </p:nvPicPr>
          <p:blipFill rotWithShape="1">
            <a:blip r:embed="rId4">
              <a:grayscl/>
              <a:extLst>
                <a:ext uri="{BEBA8EAE-BF5A-486C-A8C5-ECC9F3942E4B}">
                  <a14:imgProps xmlns:a14="http://schemas.microsoft.com/office/drawing/2010/main">
                    <a14:imgLayer r:embed="rId5">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630" t="9182" r="839" b="13125"/>
            <a:stretch/>
          </p:blipFill>
          <p:spPr>
            <a:xfrm>
              <a:off x="5374985" y="1798820"/>
              <a:ext cx="8493413" cy="2703922"/>
            </a:xfrm>
            <a:prstGeom prst="rect">
              <a:avLst/>
            </a:prstGeom>
          </p:spPr>
        </p:pic>
        <p:sp>
          <p:nvSpPr>
            <p:cNvPr id="20" name="TextBox 42">
              <a:extLst>
                <a:ext uri="{FF2B5EF4-FFF2-40B4-BE49-F238E27FC236}">
                  <a16:creationId xmlns:a16="http://schemas.microsoft.com/office/drawing/2014/main" id="{A8710DD6-0C55-5F29-4CAF-3B243057A9DD}"/>
                </a:ext>
              </a:extLst>
            </p:cNvPr>
            <p:cNvSpPr txBox="1"/>
            <p:nvPr/>
          </p:nvSpPr>
          <p:spPr>
            <a:xfrm>
              <a:off x="4650339" y="1798821"/>
              <a:ext cx="8662082" cy="2513078"/>
            </a:xfrm>
            <a:prstGeom prst="rect">
              <a:avLst/>
            </a:prstGeom>
          </p:spPr>
          <p:txBody>
            <a:bodyPr wrap="square" lIns="0" tIns="0" rIns="0" bIns="0" rtlCol="0" anchor="t">
              <a:spAutoFit/>
            </a:bodyPr>
            <a:lstStyle/>
            <a:p>
              <a:pPr algn="just" rtl="1">
                <a:lnSpc>
                  <a:spcPct val="150000"/>
                </a:lnSpc>
              </a:pPr>
              <a:r>
                <a:rPr lang="ar-EG" sz="4500" b="1" spc="51" dirty="0">
                  <a:latin typeface="Aljazeera" panose="02000000000000000000" pitchFamily="2" charset="-78"/>
                  <a:cs typeface="Aljazeera" panose="02000000000000000000" pitchFamily="2" charset="-78"/>
                </a:rPr>
                <a:t>المرشد عند دراسة الحالة</a:t>
              </a:r>
              <a:endParaRPr lang="en-US" sz="4500" b="1" spc="51" dirty="0">
                <a:latin typeface="Aljazeera" panose="02000000000000000000" pitchFamily="2" charset="-78"/>
                <a:cs typeface="Aljazeera" panose="02000000000000000000" pitchFamily="2" charset="-78"/>
              </a:endParaRPr>
            </a:p>
          </p:txBody>
        </p:sp>
      </p:grpSp>
      <p:grpSp>
        <p:nvGrpSpPr>
          <p:cNvPr id="21" name="Group 20">
            <a:extLst>
              <a:ext uri="{FF2B5EF4-FFF2-40B4-BE49-F238E27FC236}">
                <a16:creationId xmlns:a16="http://schemas.microsoft.com/office/drawing/2014/main" id="{5B62A8B4-4138-3877-B476-EFD14E7625E9}"/>
              </a:ext>
            </a:extLst>
          </p:cNvPr>
          <p:cNvGrpSpPr>
            <a:grpSpLocks/>
          </p:cNvGrpSpPr>
          <p:nvPr/>
        </p:nvGrpSpPr>
        <p:grpSpPr>
          <a:xfrm>
            <a:off x="8512269" y="1181100"/>
            <a:ext cx="3146338" cy="1397974"/>
            <a:chOff x="1922467" y="130715"/>
            <a:chExt cx="561617" cy="791746"/>
          </a:xfrm>
        </p:grpSpPr>
        <p:pic>
          <p:nvPicPr>
            <p:cNvPr id="22" name="Picture 21">
              <a:extLst>
                <a:ext uri="{FF2B5EF4-FFF2-40B4-BE49-F238E27FC236}">
                  <a16:creationId xmlns:a16="http://schemas.microsoft.com/office/drawing/2014/main" id="{F7E4C941-92BF-CA20-A31B-F70224216A20}"/>
                </a:ext>
              </a:extLst>
            </p:cNvPr>
            <p:cNvPicPr>
              <a:picLocks noChangeAspect="1"/>
            </p:cNvPicPr>
            <p:nvPr/>
          </p:nvPicPr>
          <p:blipFill>
            <a:blip r:embed="rId6" cstate="print">
              <a:duotone>
                <a:schemeClr val="accent2">
                  <a:shade val="45000"/>
                  <a:satMod val="135000"/>
                </a:schemeClr>
                <a:prstClr val="white"/>
              </a:duotone>
            </a:blip>
            <a:srcRect/>
            <a:stretch>
              <a:fillRect/>
            </a:stretch>
          </p:blipFill>
          <p:spPr bwMode="auto">
            <a:xfrm>
              <a:off x="1980824" y="130715"/>
              <a:ext cx="503260" cy="791746"/>
            </a:xfrm>
            <a:prstGeom prst="rect">
              <a:avLst/>
            </a:prstGeom>
            <a:noFill/>
            <a:ln>
              <a:noFill/>
            </a:ln>
          </p:spPr>
        </p:pic>
        <p:sp>
          <p:nvSpPr>
            <p:cNvPr id="23" name="Rectangle 22">
              <a:extLst>
                <a:ext uri="{FF2B5EF4-FFF2-40B4-BE49-F238E27FC236}">
                  <a16:creationId xmlns:a16="http://schemas.microsoft.com/office/drawing/2014/main" id="{32A5CCB6-8AA8-211D-C4D0-AF6966438DE8}"/>
                </a:ext>
              </a:extLst>
            </p:cNvPr>
            <p:cNvSpPr/>
            <p:nvPr/>
          </p:nvSpPr>
          <p:spPr>
            <a:xfrm>
              <a:off x="1922467" y="187218"/>
              <a:ext cx="503260" cy="62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algn="r" rtl="0">
                <a:lnSpc>
                  <a:spcPct val="107000"/>
                </a:lnSpc>
                <a:spcAft>
                  <a:spcPts val="800"/>
                </a:spcAft>
              </a:pPr>
              <a:r>
                <a:rPr lang="ar-EG"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العـــلاج</a:t>
              </a:r>
              <a:endParaRPr lang="en-US" sz="45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4" name="Group 23">
            <a:extLst>
              <a:ext uri="{FF2B5EF4-FFF2-40B4-BE49-F238E27FC236}">
                <a16:creationId xmlns:a16="http://schemas.microsoft.com/office/drawing/2014/main" id="{1BF27AE6-7215-5DBF-46A4-D5CC7C5D6B56}"/>
              </a:ext>
            </a:extLst>
          </p:cNvPr>
          <p:cNvGrpSpPr/>
          <p:nvPr/>
        </p:nvGrpSpPr>
        <p:grpSpPr>
          <a:xfrm>
            <a:off x="4343402" y="2487229"/>
            <a:ext cx="13944598" cy="8218870"/>
            <a:chOff x="12871294" y="2531077"/>
            <a:chExt cx="6532614" cy="2840572"/>
          </a:xfrm>
        </p:grpSpPr>
        <p:sp>
          <p:nvSpPr>
            <p:cNvPr id="25" name="Freeform 9">
              <a:extLst>
                <a:ext uri="{FF2B5EF4-FFF2-40B4-BE49-F238E27FC236}">
                  <a16:creationId xmlns:a16="http://schemas.microsoft.com/office/drawing/2014/main" id="{95826796-CF80-5A30-53CF-C27B1190AD40}"/>
                </a:ext>
              </a:extLst>
            </p:cNvPr>
            <p:cNvSpPr/>
            <p:nvPr/>
          </p:nvSpPr>
          <p:spPr>
            <a:xfrm flipH="1">
              <a:off x="12871294" y="2531077"/>
              <a:ext cx="6532614" cy="2840572"/>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7">
                <a:duotone>
                  <a:schemeClr val="accent4">
                    <a:shade val="45000"/>
                    <a:satMod val="135000"/>
                  </a:schemeClr>
                  <a:prstClr val="white"/>
                </a:duotone>
                <a:extLst>
                  <a:ext uri="{96DAC541-7B7A-43D3-8B79-37D633B846F1}">
                    <asvg:svgBlip xmlns:asvg="http://schemas.microsoft.com/office/drawing/2016/SVG/main" r:embed="rId8"/>
                  </a:ext>
                </a:extLst>
              </a:blip>
              <a:stretch>
                <a:fillRect/>
              </a:stretch>
            </a:blipFill>
          </p:spPr>
          <p:txBody>
            <a:bodyPr/>
            <a:lstStyle/>
            <a:p>
              <a:endParaRPr lang="ar-EG" sz="1200" dirty="0"/>
            </a:p>
          </p:txBody>
        </p:sp>
        <p:sp>
          <p:nvSpPr>
            <p:cNvPr id="26" name="TextBox 25">
              <a:extLst>
                <a:ext uri="{FF2B5EF4-FFF2-40B4-BE49-F238E27FC236}">
                  <a16:creationId xmlns:a16="http://schemas.microsoft.com/office/drawing/2014/main" id="{99F5437B-F32E-9D47-8281-8ECA6500C813}"/>
                </a:ext>
              </a:extLst>
            </p:cNvPr>
            <p:cNvSpPr txBox="1"/>
            <p:nvPr/>
          </p:nvSpPr>
          <p:spPr>
            <a:xfrm>
              <a:off x="13440771" y="2588345"/>
              <a:ext cx="5712722" cy="2592829"/>
            </a:xfrm>
            <a:prstGeom prst="rect">
              <a:avLst/>
            </a:prstGeom>
            <a:noFill/>
          </p:spPr>
          <p:txBody>
            <a:bodyPr wrap="square" rtlCol="1">
              <a:spAutoFit/>
            </a:bodyPr>
            <a:lstStyle/>
            <a:p>
              <a:pPr algn="just" rtl="1">
                <a:lnSpc>
                  <a:spcPct val="150000"/>
                </a:lnSpc>
              </a:pPr>
              <a:r>
                <a:rPr lang="ar-EG" sz="3600" b="1" u="sng" dirty="0">
                  <a:latin typeface="Dubai" panose="020B0503030403030204" pitchFamily="34" charset="-78"/>
                  <a:ea typeface="Calibri" panose="020F0502020204030204" pitchFamily="34" charset="0"/>
                  <a:cs typeface="Dubai" panose="020B0503030403030204" pitchFamily="34" charset="-78"/>
                </a:rPr>
                <a:t>مصدر الحالة :</a:t>
              </a:r>
            </a:p>
            <a:p>
              <a:pPr algn="just" rtl="1">
                <a:lnSpc>
                  <a:spcPct val="150000"/>
                </a:lnSpc>
              </a:pPr>
              <a:r>
                <a:rPr lang="ar-EG" sz="3600" dirty="0">
                  <a:latin typeface="Dubai" panose="020B0503030403030204" pitchFamily="34" charset="-78"/>
                  <a:ea typeface="Calibri" panose="020F0502020204030204" pitchFamily="34" charset="0"/>
                  <a:cs typeface="Dubai" panose="020B0503030403030204" pitchFamily="34" charset="-78"/>
                </a:rPr>
                <a:t>أي كيف وصل العميل إلى الأخصائي ؟</a:t>
              </a:r>
            </a:p>
            <a:p>
              <a:pPr algn="just" rtl="1">
                <a:lnSpc>
                  <a:spcPct val="150000"/>
                </a:lnSpc>
              </a:pPr>
              <a:r>
                <a:rPr lang="ar-EG" sz="3600" b="1" u="sng" dirty="0">
                  <a:latin typeface="Dubai" panose="020B0503030403030204" pitchFamily="34" charset="-78"/>
                  <a:ea typeface="Calibri" panose="020F0502020204030204" pitchFamily="34" charset="0"/>
                  <a:cs typeface="Dubai" panose="020B0503030403030204" pitchFamily="34" charset="-78"/>
                </a:rPr>
                <a:t>سبب الإحالة :</a:t>
              </a:r>
            </a:p>
            <a:p>
              <a:pPr algn="just" rtl="1">
                <a:lnSpc>
                  <a:spcPct val="150000"/>
                </a:lnSpc>
              </a:pPr>
              <a:r>
                <a:rPr lang="ar-EG" sz="3600" dirty="0">
                  <a:latin typeface="Dubai" panose="020B0503030403030204" pitchFamily="34" charset="-78"/>
                  <a:ea typeface="Calibri" panose="020F0502020204030204" pitchFamily="34" charset="0"/>
                  <a:cs typeface="Dubai" panose="020B0503030403030204" pitchFamily="34" charset="-78"/>
                </a:rPr>
                <a:t>المشكلات في حقيقتها متداخلة ومتشابكة ومتبادلة في التأثر فمنها ما هو رئيس ومنها ما هو ثانوي أو مصاحب </a:t>
              </a:r>
            </a:p>
            <a:p>
              <a:pPr algn="just" rtl="1">
                <a:lnSpc>
                  <a:spcPct val="150000"/>
                </a:lnSpc>
              </a:pPr>
              <a:r>
                <a:rPr lang="ar-EG" sz="3600" b="1" u="sng" dirty="0">
                  <a:latin typeface="Dubai" panose="020B0503030403030204" pitchFamily="34" charset="-78"/>
                  <a:ea typeface="Calibri" panose="020F0502020204030204" pitchFamily="34" charset="0"/>
                  <a:cs typeface="Dubai" panose="020B0503030403030204" pitchFamily="34" charset="-78"/>
                </a:rPr>
                <a:t>التشخيص الذاتي :</a:t>
              </a:r>
            </a:p>
            <a:p>
              <a:pPr algn="just" rtl="1">
                <a:lnSpc>
                  <a:spcPct val="150000"/>
                </a:lnSpc>
              </a:pPr>
              <a:r>
                <a:rPr lang="ar-EG" sz="3600" dirty="0">
                  <a:latin typeface="Dubai" panose="020B0503030403030204" pitchFamily="34" charset="-78"/>
                  <a:ea typeface="Calibri" panose="020F0502020204030204" pitchFamily="34" charset="0"/>
                  <a:cs typeface="Dubai" panose="020B0503030403030204" pitchFamily="34" charset="-78"/>
                </a:rPr>
                <a:t>أي الحالة أو الشكوى وأسبابها ودوافعها التي وردت على لسان العميل .</a:t>
              </a:r>
            </a:p>
            <a:p>
              <a:pPr algn="just" rtl="1">
                <a:lnSpc>
                  <a:spcPct val="150000"/>
                </a:lnSpc>
              </a:pPr>
              <a:r>
                <a:rPr lang="ar-EG" sz="3600" b="1" u="sng" dirty="0">
                  <a:latin typeface="Dubai" panose="020B0503030403030204" pitchFamily="34" charset="-78"/>
                  <a:ea typeface="Calibri" panose="020F0502020204030204" pitchFamily="34" charset="0"/>
                  <a:cs typeface="Dubai" panose="020B0503030403030204" pitchFamily="34" charset="-78"/>
                </a:rPr>
                <a:t>وصف المشكلة :</a:t>
              </a:r>
            </a:p>
            <a:p>
              <a:pPr algn="just" rtl="1">
                <a:lnSpc>
                  <a:spcPct val="150000"/>
                </a:lnSpc>
              </a:pPr>
              <a:r>
                <a:rPr lang="ar-EG" sz="3600" dirty="0">
                  <a:latin typeface="Dubai" panose="020B0503030403030204" pitchFamily="34" charset="-78"/>
                  <a:ea typeface="Calibri" panose="020F0502020204030204" pitchFamily="34" charset="0"/>
                  <a:cs typeface="Dubai" panose="020B0503030403030204" pitchFamily="34" charset="-78"/>
                </a:rPr>
                <a:t>وصف المظاهر السلوكية عن طريق الملاحظات العملية والمقابلات.</a:t>
              </a:r>
            </a:p>
          </p:txBody>
        </p:sp>
      </p:grpSp>
      <p:grpSp>
        <p:nvGrpSpPr>
          <p:cNvPr id="27" name="Group 4">
            <a:extLst>
              <a:ext uri="{FF2B5EF4-FFF2-40B4-BE49-F238E27FC236}">
                <a16:creationId xmlns:a16="http://schemas.microsoft.com/office/drawing/2014/main" id="{1BB6DE8D-F692-44B0-8C98-3E30ADA82940}"/>
              </a:ext>
            </a:extLst>
          </p:cNvPr>
          <p:cNvGrpSpPr/>
          <p:nvPr/>
        </p:nvGrpSpPr>
        <p:grpSpPr>
          <a:xfrm>
            <a:off x="0" y="2315997"/>
            <a:ext cx="5412615" cy="5366465"/>
            <a:chOff x="-4282541" y="3921401"/>
            <a:chExt cx="7866340" cy="8699050"/>
          </a:xfrm>
        </p:grpSpPr>
        <p:pic>
          <p:nvPicPr>
            <p:cNvPr id="28" name="Picture 5">
              <a:extLst>
                <a:ext uri="{FF2B5EF4-FFF2-40B4-BE49-F238E27FC236}">
                  <a16:creationId xmlns:a16="http://schemas.microsoft.com/office/drawing/2014/main" id="{88864996-467C-43D3-BBC5-508FF2AB271A}"/>
                </a:ext>
              </a:extLst>
            </p:cNvPr>
            <p:cNvPicPr>
              <a:picLocks noChangeAspect="1"/>
            </p:cNvPicPr>
            <p:nvPr/>
          </p:nvPicPr>
          <p:blipFill>
            <a:blip r:embed="rId9">
              <a:extLst>
                <a:ext uri="{28A0092B-C50C-407E-A947-70E740481C1C}">
                  <a14:useLocalDpi xmlns:a14="http://schemas.microsoft.com/office/drawing/2010/main" val="0"/>
                </a:ext>
              </a:extLst>
            </a:blip>
            <a:srcRect l="4005" r="4005"/>
            <a:stretch/>
          </p:blipFill>
          <p:spPr>
            <a:xfrm>
              <a:off x="-4282541" y="3921401"/>
              <a:ext cx="7866340" cy="8699050"/>
            </a:xfrm>
            <a:prstGeom prst="hexagon">
              <a:avLst/>
            </a:prstGeom>
          </p:spPr>
        </p:pic>
      </p:grpSp>
    </p:spTree>
    <p:extLst>
      <p:ext uri="{BB962C8B-B14F-4D97-AF65-F5344CB8AC3E}">
        <p14:creationId xmlns:p14="http://schemas.microsoft.com/office/powerpoint/2010/main" val="3868266431"/>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Triangle 7">
            <a:extLst>
              <a:ext uri="{FF2B5EF4-FFF2-40B4-BE49-F238E27FC236}">
                <a16:creationId xmlns:a16="http://schemas.microsoft.com/office/drawing/2014/main" id="{BDC96880-C9A8-D463-187E-5F44CF00C555}"/>
              </a:ext>
            </a:extLst>
          </p:cNvPr>
          <p:cNvSpPr/>
          <p:nvPr/>
        </p:nvSpPr>
        <p:spPr>
          <a:xfrm flipH="1">
            <a:off x="0" y="-30549"/>
            <a:ext cx="18288000" cy="10325100"/>
          </a:xfrm>
          <a:prstGeom prst="rtTriangle">
            <a:avLst/>
          </a:prstGeom>
          <a:solidFill>
            <a:schemeClr val="accent4">
              <a:lumMod val="75000"/>
              <a:alpha val="54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ar-EG" dirty="0"/>
          </a:p>
        </p:txBody>
      </p:sp>
      <p:grpSp>
        <p:nvGrpSpPr>
          <p:cNvPr id="2" name="Group 1">
            <a:extLst>
              <a:ext uri="{FF2B5EF4-FFF2-40B4-BE49-F238E27FC236}">
                <a16:creationId xmlns:a16="http://schemas.microsoft.com/office/drawing/2014/main" id="{EA7FD379-A12B-C0F3-294C-AF8BD930CAD6}"/>
              </a:ext>
            </a:extLst>
          </p:cNvPr>
          <p:cNvGrpSpPr/>
          <p:nvPr/>
        </p:nvGrpSpPr>
        <p:grpSpPr>
          <a:xfrm>
            <a:off x="695755" y="1061232"/>
            <a:ext cx="1980028" cy="980225"/>
            <a:chOff x="789788" y="568550"/>
            <a:chExt cx="2263765" cy="876343"/>
          </a:xfrm>
        </p:grpSpPr>
        <p:pic>
          <p:nvPicPr>
            <p:cNvPr id="3" name="Picture 2">
              <a:extLst>
                <a:ext uri="{FF2B5EF4-FFF2-40B4-BE49-F238E27FC236}">
                  <a16:creationId xmlns:a16="http://schemas.microsoft.com/office/drawing/2014/main" id="{06FDF8A8-8115-0A6B-2829-DA2EC6FE1CBB}"/>
                </a:ext>
              </a:extLst>
            </p:cNvPr>
            <p:cNvPicPr>
              <a:picLocks noChangeAspect="1"/>
            </p:cNvPicPr>
            <p:nvPr/>
          </p:nvPicPr>
          <p:blipFill>
            <a:blip r:embed="rId3"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789788" y="568550"/>
              <a:ext cx="2263765" cy="876343"/>
            </a:xfrm>
            <a:prstGeom prst="rect">
              <a:avLst/>
            </a:prstGeom>
          </p:spPr>
        </p:pic>
        <p:sp>
          <p:nvSpPr>
            <p:cNvPr id="4" name="TextBox 28">
              <a:extLst>
                <a:ext uri="{FF2B5EF4-FFF2-40B4-BE49-F238E27FC236}">
                  <a16:creationId xmlns:a16="http://schemas.microsoft.com/office/drawing/2014/main" id="{4E9B5231-2549-7509-307B-8A7BD2A6ABD2}"/>
                </a:ext>
              </a:extLst>
            </p:cNvPr>
            <p:cNvSpPr txBox="1"/>
            <p:nvPr/>
          </p:nvSpPr>
          <p:spPr>
            <a:xfrm rot="20457677">
              <a:off x="874661" y="849684"/>
              <a:ext cx="1896204" cy="368025"/>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2500" b="1"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rPr>
                <a:t>الجلسة الأولى</a:t>
              </a:r>
              <a:endParaRPr lang="en-US" sz="2500"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5" name="Group 4">
            <a:extLst>
              <a:ext uri="{FF2B5EF4-FFF2-40B4-BE49-F238E27FC236}">
                <a16:creationId xmlns:a16="http://schemas.microsoft.com/office/drawing/2014/main" id="{9B30CF6B-06A4-7767-9951-7F92C4EFB13A}"/>
              </a:ext>
            </a:extLst>
          </p:cNvPr>
          <p:cNvGrpSpPr/>
          <p:nvPr/>
        </p:nvGrpSpPr>
        <p:grpSpPr>
          <a:xfrm>
            <a:off x="140419" y="299624"/>
            <a:ext cx="1879169" cy="980224"/>
            <a:chOff x="1282652" y="498315"/>
            <a:chExt cx="1807888" cy="876343"/>
          </a:xfrm>
        </p:grpSpPr>
        <p:pic>
          <p:nvPicPr>
            <p:cNvPr id="6" name="Picture 5">
              <a:extLst>
                <a:ext uri="{FF2B5EF4-FFF2-40B4-BE49-F238E27FC236}">
                  <a16:creationId xmlns:a16="http://schemas.microsoft.com/office/drawing/2014/main" id="{FEBD5877-C1CE-1FA6-5F49-D25B89BE69F2}"/>
                </a:ext>
              </a:extLst>
            </p:cNvPr>
            <p:cNvPicPr>
              <a:picLocks noChangeAspect="1"/>
            </p:cNvPicPr>
            <p:nvPr/>
          </p:nvPicPr>
          <p:blipFill>
            <a:blip r:embed="rId4"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1282652" y="498315"/>
              <a:ext cx="1807888" cy="876343"/>
            </a:xfrm>
            <a:prstGeom prst="rect">
              <a:avLst/>
            </a:prstGeom>
          </p:spPr>
        </p:pic>
        <p:sp>
          <p:nvSpPr>
            <p:cNvPr id="7" name="TextBox 28">
              <a:extLst>
                <a:ext uri="{FF2B5EF4-FFF2-40B4-BE49-F238E27FC236}">
                  <a16:creationId xmlns:a16="http://schemas.microsoft.com/office/drawing/2014/main" id="{FC86DDE1-7B1B-D414-53E9-60A2955210EE}"/>
                </a:ext>
              </a:extLst>
            </p:cNvPr>
            <p:cNvSpPr txBox="1"/>
            <p:nvPr/>
          </p:nvSpPr>
          <p:spPr>
            <a:xfrm rot="20457677">
              <a:off x="1345850" y="709582"/>
              <a:ext cx="1421884" cy="441630"/>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3000" b="1"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rPr>
                <a:t>اليوم الثاني</a:t>
              </a:r>
              <a:endParaRPr lang="en-US" sz="3000"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9" name="Group 8">
            <a:extLst>
              <a:ext uri="{FF2B5EF4-FFF2-40B4-BE49-F238E27FC236}">
                <a16:creationId xmlns:a16="http://schemas.microsoft.com/office/drawing/2014/main" id="{4F232B40-6637-2F3C-5186-E94AE85DE2F2}"/>
              </a:ext>
            </a:extLst>
          </p:cNvPr>
          <p:cNvGrpSpPr/>
          <p:nvPr/>
        </p:nvGrpSpPr>
        <p:grpSpPr>
          <a:xfrm>
            <a:off x="12103212" y="132020"/>
            <a:ext cx="5976052" cy="1024493"/>
            <a:chOff x="4650339" y="1798820"/>
            <a:chExt cx="9218059" cy="2703922"/>
          </a:xfrm>
        </p:grpSpPr>
        <p:pic>
          <p:nvPicPr>
            <p:cNvPr id="19" name="Picture 18">
              <a:extLst>
                <a:ext uri="{FF2B5EF4-FFF2-40B4-BE49-F238E27FC236}">
                  <a16:creationId xmlns:a16="http://schemas.microsoft.com/office/drawing/2014/main" id="{DB587E16-79F8-057F-8149-E7592A68F8A7}"/>
                </a:ext>
              </a:extLst>
            </p:cNvPr>
            <p:cNvPicPr>
              <a:picLocks noChangeAspect="1"/>
            </p:cNvPicPr>
            <p:nvPr/>
          </p:nvPicPr>
          <p:blipFill rotWithShape="1">
            <a:blip r:embed="rId5">
              <a:grayscl/>
              <a:extLst>
                <a:ext uri="{BEBA8EAE-BF5A-486C-A8C5-ECC9F3942E4B}">
                  <a14:imgProps xmlns:a14="http://schemas.microsoft.com/office/drawing/2010/main">
                    <a14:imgLayer r:embed="rId6">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630" t="9182" r="839" b="13125"/>
            <a:stretch/>
          </p:blipFill>
          <p:spPr>
            <a:xfrm>
              <a:off x="5374985" y="1798820"/>
              <a:ext cx="8493413" cy="2703922"/>
            </a:xfrm>
            <a:prstGeom prst="rect">
              <a:avLst/>
            </a:prstGeom>
          </p:spPr>
        </p:pic>
        <p:sp>
          <p:nvSpPr>
            <p:cNvPr id="20" name="TextBox 42">
              <a:extLst>
                <a:ext uri="{FF2B5EF4-FFF2-40B4-BE49-F238E27FC236}">
                  <a16:creationId xmlns:a16="http://schemas.microsoft.com/office/drawing/2014/main" id="{A8710DD6-0C55-5F29-4CAF-3B243057A9DD}"/>
                </a:ext>
              </a:extLst>
            </p:cNvPr>
            <p:cNvSpPr txBox="1"/>
            <p:nvPr/>
          </p:nvSpPr>
          <p:spPr>
            <a:xfrm>
              <a:off x="4650339" y="1798821"/>
              <a:ext cx="8662082" cy="2513078"/>
            </a:xfrm>
            <a:prstGeom prst="rect">
              <a:avLst/>
            </a:prstGeom>
          </p:spPr>
          <p:txBody>
            <a:bodyPr wrap="square" lIns="0" tIns="0" rIns="0" bIns="0" rtlCol="0" anchor="t">
              <a:spAutoFit/>
            </a:bodyPr>
            <a:lstStyle/>
            <a:p>
              <a:pPr algn="just" rtl="1">
                <a:lnSpc>
                  <a:spcPct val="150000"/>
                </a:lnSpc>
              </a:pPr>
              <a:r>
                <a:rPr lang="ar-EG" sz="4500" b="1" spc="51" dirty="0">
                  <a:latin typeface="Aljazeera" panose="02000000000000000000" pitchFamily="2" charset="-78"/>
                  <a:cs typeface="Aljazeera" panose="02000000000000000000" pitchFamily="2" charset="-78"/>
                </a:rPr>
                <a:t>المرشد عند دراسة الحالة</a:t>
              </a:r>
              <a:endParaRPr lang="en-US" sz="4500" b="1" spc="51" dirty="0">
                <a:latin typeface="Aljazeera" panose="02000000000000000000" pitchFamily="2" charset="-78"/>
                <a:cs typeface="Aljazeera" panose="02000000000000000000" pitchFamily="2" charset="-78"/>
              </a:endParaRPr>
            </a:p>
          </p:txBody>
        </p:sp>
      </p:grpSp>
      <p:grpSp>
        <p:nvGrpSpPr>
          <p:cNvPr id="21" name="Group 20">
            <a:extLst>
              <a:ext uri="{FF2B5EF4-FFF2-40B4-BE49-F238E27FC236}">
                <a16:creationId xmlns:a16="http://schemas.microsoft.com/office/drawing/2014/main" id="{5B62A8B4-4138-3877-B476-EFD14E7625E9}"/>
              </a:ext>
            </a:extLst>
          </p:cNvPr>
          <p:cNvGrpSpPr>
            <a:grpSpLocks/>
          </p:cNvGrpSpPr>
          <p:nvPr/>
        </p:nvGrpSpPr>
        <p:grpSpPr>
          <a:xfrm>
            <a:off x="6351179" y="1068255"/>
            <a:ext cx="6123811" cy="1397974"/>
            <a:chOff x="1390992" y="130715"/>
            <a:chExt cx="1093092" cy="791746"/>
          </a:xfrm>
        </p:grpSpPr>
        <p:pic>
          <p:nvPicPr>
            <p:cNvPr id="22" name="Picture 21">
              <a:extLst>
                <a:ext uri="{FF2B5EF4-FFF2-40B4-BE49-F238E27FC236}">
                  <a16:creationId xmlns:a16="http://schemas.microsoft.com/office/drawing/2014/main" id="{F7E4C941-92BF-CA20-A31B-F70224216A20}"/>
                </a:ext>
              </a:extLst>
            </p:cNvPr>
            <p:cNvPicPr>
              <a:picLocks noChangeAspect="1"/>
            </p:cNvPicPr>
            <p:nvPr/>
          </p:nvPicPr>
          <p:blipFill>
            <a:blip r:embed="rId7" cstate="print">
              <a:duotone>
                <a:schemeClr val="accent2">
                  <a:shade val="45000"/>
                  <a:satMod val="135000"/>
                </a:schemeClr>
                <a:prstClr val="white"/>
              </a:duotone>
            </a:blip>
            <a:srcRect/>
            <a:stretch>
              <a:fillRect/>
            </a:stretch>
          </p:blipFill>
          <p:spPr bwMode="auto">
            <a:xfrm>
              <a:off x="1445640" y="130715"/>
              <a:ext cx="1038444" cy="791746"/>
            </a:xfrm>
            <a:prstGeom prst="rect">
              <a:avLst/>
            </a:prstGeom>
            <a:noFill/>
            <a:ln>
              <a:noFill/>
            </a:ln>
          </p:spPr>
        </p:pic>
        <p:sp>
          <p:nvSpPr>
            <p:cNvPr id="23" name="Rectangle 22">
              <a:extLst>
                <a:ext uri="{FF2B5EF4-FFF2-40B4-BE49-F238E27FC236}">
                  <a16:creationId xmlns:a16="http://schemas.microsoft.com/office/drawing/2014/main" id="{32A5CCB6-8AA8-211D-C4D0-AF6966438DE8}"/>
                </a:ext>
              </a:extLst>
            </p:cNvPr>
            <p:cNvSpPr/>
            <p:nvPr/>
          </p:nvSpPr>
          <p:spPr>
            <a:xfrm>
              <a:off x="1390992" y="180277"/>
              <a:ext cx="997581" cy="62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algn="r" rtl="0">
                <a:lnSpc>
                  <a:spcPct val="107000"/>
                </a:lnSpc>
                <a:spcAft>
                  <a:spcPts val="800"/>
                </a:spcAft>
              </a:pPr>
              <a:r>
                <a:rPr lang="ar-EG"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الأفكار التشخيصية الأولية</a:t>
              </a:r>
              <a:endParaRPr lang="en-US" sz="45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4" name="Group 23">
            <a:extLst>
              <a:ext uri="{FF2B5EF4-FFF2-40B4-BE49-F238E27FC236}">
                <a16:creationId xmlns:a16="http://schemas.microsoft.com/office/drawing/2014/main" id="{1BF27AE6-7215-5DBF-46A4-D5CC7C5D6B56}"/>
              </a:ext>
            </a:extLst>
          </p:cNvPr>
          <p:cNvGrpSpPr/>
          <p:nvPr/>
        </p:nvGrpSpPr>
        <p:grpSpPr>
          <a:xfrm>
            <a:off x="4343402" y="2487228"/>
            <a:ext cx="13944598" cy="6731516"/>
            <a:chOff x="12871294" y="2531077"/>
            <a:chExt cx="6532614" cy="2326519"/>
          </a:xfrm>
        </p:grpSpPr>
        <p:sp>
          <p:nvSpPr>
            <p:cNvPr id="25" name="Freeform 9">
              <a:extLst>
                <a:ext uri="{FF2B5EF4-FFF2-40B4-BE49-F238E27FC236}">
                  <a16:creationId xmlns:a16="http://schemas.microsoft.com/office/drawing/2014/main" id="{95826796-CF80-5A30-53CF-C27B1190AD40}"/>
                </a:ext>
              </a:extLst>
            </p:cNvPr>
            <p:cNvSpPr/>
            <p:nvPr/>
          </p:nvSpPr>
          <p:spPr>
            <a:xfrm flipH="1">
              <a:off x="12871294" y="2531077"/>
              <a:ext cx="6532614" cy="2326519"/>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8">
                <a:duotone>
                  <a:schemeClr val="accent4">
                    <a:shade val="45000"/>
                    <a:satMod val="135000"/>
                  </a:schemeClr>
                  <a:prstClr val="white"/>
                </a:duotone>
                <a:extLst>
                  <a:ext uri="{96DAC541-7B7A-43D3-8B79-37D633B846F1}">
                    <asvg:svgBlip xmlns:asvg="http://schemas.microsoft.com/office/drawing/2016/SVG/main" r:embed="rId9"/>
                  </a:ext>
                </a:extLst>
              </a:blip>
              <a:stretch>
                <a:fillRect/>
              </a:stretch>
            </a:blipFill>
          </p:spPr>
          <p:txBody>
            <a:bodyPr/>
            <a:lstStyle/>
            <a:p>
              <a:endParaRPr lang="ar-EG" sz="1200" dirty="0"/>
            </a:p>
          </p:txBody>
        </p:sp>
        <p:sp>
          <p:nvSpPr>
            <p:cNvPr id="26" name="TextBox 25">
              <a:extLst>
                <a:ext uri="{FF2B5EF4-FFF2-40B4-BE49-F238E27FC236}">
                  <a16:creationId xmlns:a16="http://schemas.microsoft.com/office/drawing/2014/main" id="{99F5437B-F32E-9D47-8281-8ECA6500C813}"/>
                </a:ext>
              </a:extLst>
            </p:cNvPr>
            <p:cNvSpPr txBox="1"/>
            <p:nvPr/>
          </p:nvSpPr>
          <p:spPr>
            <a:xfrm>
              <a:off x="13646415" y="2659049"/>
              <a:ext cx="5425464" cy="1898749"/>
            </a:xfrm>
            <a:prstGeom prst="rect">
              <a:avLst/>
            </a:prstGeom>
            <a:noFill/>
          </p:spPr>
          <p:txBody>
            <a:bodyPr wrap="square" rtlCol="1">
              <a:spAutoFit/>
            </a:bodyPr>
            <a:lstStyle/>
            <a:p>
              <a:pPr algn="just" rtl="1">
                <a:lnSpc>
                  <a:spcPct val="200000"/>
                </a:lnSpc>
              </a:pPr>
              <a:r>
                <a:rPr lang="ar-EG" sz="3600" b="1" dirty="0">
                  <a:latin typeface="Dubai" panose="020B0503030403030204" pitchFamily="34" charset="-78"/>
                  <a:ea typeface="Calibri" panose="020F0502020204030204" pitchFamily="34" charset="0"/>
                  <a:cs typeface="Dubai" panose="020B0503030403030204" pitchFamily="34" charset="-78"/>
                </a:rPr>
                <a:t>الانطباعات والتوقعات الأولية لدى الأخصائي لما يعانيه العميل والتي قد يكون استنتجه من خلال المعلومات الأولية التي جمعها قبل تحليلها وربطها لاستنتاج أثر تفاعلها ويؤكد هو صحة الانطباع جزئياً أو كلياً من عدمه عندما يقف على تفاعلها وأثرها في إحداث المشكلة في مرحلة التشخيص الدقيق</a:t>
              </a:r>
              <a:endParaRPr lang="ar-EG" sz="3600" dirty="0">
                <a:latin typeface="Dubai" panose="020B0503030403030204" pitchFamily="34" charset="-78"/>
                <a:ea typeface="Calibri" panose="020F0502020204030204" pitchFamily="34" charset="0"/>
                <a:cs typeface="Dubai" panose="020B0503030403030204" pitchFamily="34" charset="-78"/>
              </a:endParaRPr>
            </a:p>
          </p:txBody>
        </p:sp>
      </p:grpSp>
      <p:grpSp>
        <p:nvGrpSpPr>
          <p:cNvPr id="27" name="Group 4">
            <a:extLst>
              <a:ext uri="{FF2B5EF4-FFF2-40B4-BE49-F238E27FC236}">
                <a16:creationId xmlns:a16="http://schemas.microsoft.com/office/drawing/2014/main" id="{1BB6DE8D-F692-44B0-8C98-3E30ADA82940}"/>
              </a:ext>
            </a:extLst>
          </p:cNvPr>
          <p:cNvGrpSpPr/>
          <p:nvPr/>
        </p:nvGrpSpPr>
        <p:grpSpPr>
          <a:xfrm>
            <a:off x="0" y="2315997"/>
            <a:ext cx="5412615" cy="5366465"/>
            <a:chOff x="-4282541" y="3921401"/>
            <a:chExt cx="7866340" cy="8699050"/>
          </a:xfrm>
        </p:grpSpPr>
        <p:pic>
          <p:nvPicPr>
            <p:cNvPr id="28" name="Picture 5">
              <a:extLst>
                <a:ext uri="{FF2B5EF4-FFF2-40B4-BE49-F238E27FC236}">
                  <a16:creationId xmlns:a16="http://schemas.microsoft.com/office/drawing/2014/main" id="{88864996-467C-43D3-BBC5-508FF2AB271A}"/>
                </a:ext>
              </a:extLst>
            </p:cNvPr>
            <p:cNvPicPr>
              <a:picLocks noChangeAspect="1"/>
            </p:cNvPicPr>
            <p:nvPr/>
          </p:nvPicPr>
          <p:blipFill>
            <a:blip r:embed="rId10">
              <a:extLst>
                <a:ext uri="{28A0092B-C50C-407E-A947-70E740481C1C}">
                  <a14:useLocalDpi xmlns:a14="http://schemas.microsoft.com/office/drawing/2010/main" val="0"/>
                </a:ext>
              </a:extLst>
            </a:blip>
            <a:srcRect l="4005" r="4005"/>
            <a:stretch/>
          </p:blipFill>
          <p:spPr>
            <a:xfrm>
              <a:off x="-4282541" y="3921401"/>
              <a:ext cx="7866340" cy="8699050"/>
            </a:xfrm>
            <a:prstGeom prst="hexagon">
              <a:avLst/>
            </a:prstGeom>
          </p:spPr>
        </p:pic>
      </p:grpSp>
    </p:spTree>
    <p:extLst>
      <p:ext uri="{BB962C8B-B14F-4D97-AF65-F5344CB8AC3E}">
        <p14:creationId xmlns:p14="http://schemas.microsoft.com/office/powerpoint/2010/main" val="1645694998"/>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Triangle 7">
            <a:extLst>
              <a:ext uri="{FF2B5EF4-FFF2-40B4-BE49-F238E27FC236}">
                <a16:creationId xmlns:a16="http://schemas.microsoft.com/office/drawing/2014/main" id="{BDC96880-C9A8-D463-187E-5F44CF00C555}"/>
              </a:ext>
            </a:extLst>
          </p:cNvPr>
          <p:cNvSpPr/>
          <p:nvPr/>
        </p:nvSpPr>
        <p:spPr>
          <a:xfrm flipH="1">
            <a:off x="0" y="-30549"/>
            <a:ext cx="18288000" cy="10325100"/>
          </a:xfrm>
          <a:prstGeom prst="rtTriangle">
            <a:avLst/>
          </a:prstGeom>
          <a:solidFill>
            <a:schemeClr val="accent4">
              <a:lumMod val="75000"/>
              <a:alpha val="54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ar-EG" dirty="0"/>
          </a:p>
        </p:txBody>
      </p:sp>
      <p:grpSp>
        <p:nvGrpSpPr>
          <p:cNvPr id="2" name="Group 1">
            <a:extLst>
              <a:ext uri="{FF2B5EF4-FFF2-40B4-BE49-F238E27FC236}">
                <a16:creationId xmlns:a16="http://schemas.microsoft.com/office/drawing/2014/main" id="{EA7FD379-A12B-C0F3-294C-AF8BD930CAD6}"/>
              </a:ext>
            </a:extLst>
          </p:cNvPr>
          <p:cNvGrpSpPr/>
          <p:nvPr/>
        </p:nvGrpSpPr>
        <p:grpSpPr>
          <a:xfrm>
            <a:off x="695755" y="1061232"/>
            <a:ext cx="1980028" cy="980225"/>
            <a:chOff x="789788" y="568550"/>
            <a:chExt cx="2263765" cy="876343"/>
          </a:xfrm>
        </p:grpSpPr>
        <p:pic>
          <p:nvPicPr>
            <p:cNvPr id="3" name="Picture 2">
              <a:extLst>
                <a:ext uri="{FF2B5EF4-FFF2-40B4-BE49-F238E27FC236}">
                  <a16:creationId xmlns:a16="http://schemas.microsoft.com/office/drawing/2014/main" id="{06FDF8A8-8115-0A6B-2829-DA2EC6FE1CBB}"/>
                </a:ext>
              </a:extLst>
            </p:cNvPr>
            <p:cNvPicPr>
              <a:picLocks noChangeAspect="1"/>
            </p:cNvPicPr>
            <p:nvPr/>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789788" y="568550"/>
              <a:ext cx="2263765" cy="876343"/>
            </a:xfrm>
            <a:prstGeom prst="rect">
              <a:avLst/>
            </a:prstGeom>
          </p:spPr>
        </p:pic>
        <p:sp>
          <p:nvSpPr>
            <p:cNvPr id="4" name="TextBox 28">
              <a:extLst>
                <a:ext uri="{FF2B5EF4-FFF2-40B4-BE49-F238E27FC236}">
                  <a16:creationId xmlns:a16="http://schemas.microsoft.com/office/drawing/2014/main" id="{4E9B5231-2549-7509-307B-8A7BD2A6ABD2}"/>
                </a:ext>
              </a:extLst>
            </p:cNvPr>
            <p:cNvSpPr txBox="1"/>
            <p:nvPr/>
          </p:nvSpPr>
          <p:spPr>
            <a:xfrm rot="20457677">
              <a:off x="874661" y="849684"/>
              <a:ext cx="1896204" cy="368025"/>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2500" b="1"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rPr>
                <a:t>الجلسة الأولى</a:t>
              </a:r>
              <a:endParaRPr lang="en-US" sz="2500"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5" name="Group 4">
            <a:extLst>
              <a:ext uri="{FF2B5EF4-FFF2-40B4-BE49-F238E27FC236}">
                <a16:creationId xmlns:a16="http://schemas.microsoft.com/office/drawing/2014/main" id="{9B30CF6B-06A4-7767-9951-7F92C4EFB13A}"/>
              </a:ext>
            </a:extLst>
          </p:cNvPr>
          <p:cNvGrpSpPr/>
          <p:nvPr/>
        </p:nvGrpSpPr>
        <p:grpSpPr>
          <a:xfrm>
            <a:off x="140419" y="299624"/>
            <a:ext cx="1879169" cy="980224"/>
            <a:chOff x="1282652" y="498315"/>
            <a:chExt cx="1807888" cy="876343"/>
          </a:xfrm>
        </p:grpSpPr>
        <p:pic>
          <p:nvPicPr>
            <p:cNvPr id="6" name="Picture 5">
              <a:extLst>
                <a:ext uri="{FF2B5EF4-FFF2-40B4-BE49-F238E27FC236}">
                  <a16:creationId xmlns:a16="http://schemas.microsoft.com/office/drawing/2014/main" id="{FEBD5877-C1CE-1FA6-5F49-D25B89BE69F2}"/>
                </a:ext>
              </a:extLst>
            </p:cNvPr>
            <p:cNvPicPr>
              <a:picLocks noChangeAspect="1"/>
            </p:cNvPicPr>
            <p:nvPr/>
          </p:nvPicPr>
          <p:blipFill>
            <a:blip r:embed="rId3"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1282652" y="498315"/>
              <a:ext cx="1807888" cy="876343"/>
            </a:xfrm>
            <a:prstGeom prst="rect">
              <a:avLst/>
            </a:prstGeom>
          </p:spPr>
        </p:pic>
        <p:sp>
          <p:nvSpPr>
            <p:cNvPr id="7" name="TextBox 28">
              <a:extLst>
                <a:ext uri="{FF2B5EF4-FFF2-40B4-BE49-F238E27FC236}">
                  <a16:creationId xmlns:a16="http://schemas.microsoft.com/office/drawing/2014/main" id="{FC86DDE1-7B1B-D414-53E9-60A2955210EE}"/>
                </a:ext>
              </a:extLst>
            </p:cNvPr>
            <p:cNvSpPr txBox="1"/>
            <p:nvPr/>
          </p:nvSpPr>
          <p:spPr>
            <a:xfrm rot="20457677">
              <a:off x="1345850" y="709582"/>
              <a:ext cx="1421884" cy="441630"/>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3000" b="1"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rPr>
                <a:t>اليوم الثاني</a:t>
              </a:r>
              <a:endParaRPr lang="en-US" sz="3000"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9" name="Group 8">
            <a:extLst>
              <a:ext uri="{FF2B5EF4-FFF2-40B4-BE49-F238E27FC236}">
                <a16:creationId xmlns:a16="http://schemas.microsoft.com/office/drawing/2014/main" id="{4F232B40-6637-2F3C-5186-E94AE85DE2F2}"/>
              </a:ext>
            </a:extLst>
          </p:cNvPr>
          <p:cNvGrpSpPr/>
          <p:nvPr/>
        </p:nvGrpSpPr>
        <p:grpSpPr>
          <a:xfrm>
            <a:off x="12103212" y="132020"/>
            <a:ext cx="5976052" cy="1024493"/>
            <a:chOff x="4650339" y="1798820"/>
            <a:chExt cx="9218059" cy="2703922"/>
          </a:xfrm>
        </p:grpSpPr>
        <p:pic>
          <p:nvPicPr>
            <p:cNvPr id="19" name="Picture 18">
              <a:extLst>
                <a:ext uri="{FF2B5EF4-FFF2-40B4-BE49-F238E27FC236}">
                  <a16:creationId xmlns:a16="http://schemas.microsoft.com/office/drawing/2014/main" id="{DB587E16-79F8-057F-8149-E7592A68F8A7}"/>
                </a:ext>
              </a:extLst>
            </p:cNvPr>
            <p:cNvPicPr>
              <a:picLocks noChangeAspect="1"/>
            </p:cNvPicPr>
            <p:nvPr/>
          </p:nvPicPr>
          <p:blipFill rotWithShape="1">
            <a:blip r:embed="rId4">
              <a:grayscl/>
              <a:extLst>
                <a:ext uri="{BEBA8EAE-BF5A-486C-A8C5-ECC9F3942E4B}">
                  <a14:imgProps xmlns:a14="http://schemas.microsoft.com/office/drawing/2010/main">
                    <a14:imgLayer r:embed="rId5">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630" t="9182" r="839" b="13125"/>
            <a:stretch/>
          </p:blipFill>
          <p:spPr>
            <a:xfrm>
              <a:off x="5374985" y="1798820"/>
              <a:ext cx="8493413" cy="2703922"/>
            </a:xfrm>
            <a:prstGeom prst="rect">
              <a:avLst/>
            </a:prstGeom>
          </p:spPr>
        </p:pic>
        <p:sp>
          <p:nvSpPr>
            <p:cNvPr id="20" name="TextBox 42">
              <a:extLst>
                <a:ext uri="{FF2B5EF4-FFF2-40B4-BE49-F238E27FC236}">
                  <a16:creationId xmlns:a16="http://schemas.microsoft.com/office/drawing/2014/main" id="{A8710DD6-0C55-5F29-4CAF-3B243057A9DD}"/>
                </a:ext>
              </a:extLst>
            </p:cNvPr>
            <p:cNvSpPr txBox="1"/>
            <p:nvPr/>
          </p:nvSpPr>
          <p:spPr>
            <a:xfrm>
              <a:off x="4650339" y="1798821"/>
              <a:ext cx="8662082" cy="2513078"/>
            </a:xfrm>
            <a:prstGeom prst="rect">
              <a:avLst/>
            </a:prstGeom>
          </p:spPr>
          <p:txBody>
            <a:bodyPr wrap="square" lIns="0" tIns="0" rIns="0" bIns="0" rtlCol="0" anchor="t">
              <a:spAutoFit/>
            </a:bodyPr>
            <a:lstStyle/>
            <a:p>
              <a:pPr algn="just" rtl="1">
                <a:lnSpc>
                  <a:spcPct val="150000"/>
                </a:lnSpc>
              </a:pPr>
              <a:r>
                <a:rPr lang="ar-EG" sz="4500" b="1" spc="51" dirty="0">
                  <a:latin typeface="Aljazeera" panose="02000000000000000000" pitchFamily="2" charset="-78"/>
                  <a:cs typeface="Aljazeera" panose="02000000000000000000" pitchFamily="2" charset="-78"/>
                </a:rPr>
                <a:t>المرشد عند دراسة الحالة</a:t>
              </a:r>
              <a:endParaRPr lang="en-US" sz="4500" b="1" spc="51" dirty="0">
                <a:latin typeface="Aljazeera" panose="02000000000000000000" pitchFamily="2" charset="-78"/>
                <a:cs typeface="Aljazeera" panose="02000000000000000000" pitchFamily="2" charset="-78"/>
              </a:endParaRPr>
            </a:p>
          </p:txBody>
        </p:sp>
      </p:grpSp>
      <p:grpSp>
        <p:nvGrpSpPr>
          <p:cNvPr id="21" name="Group 20">
            <a:extLst>
              <a:ext uri="{FF2B5EF4-FFF2-40B4-BE49-F238E27FC236}">
                <a16:creationId xmlns:a16="http://schemas.microsoft.com/office/drawing/2014/main" id="{5B62A8B4-4138-3877-B476-EFD14E7625E9}"/>
              </a:ext>
            </a:extLst>
          </p:cNvPr>
          <p:cNvGrpSpPr>
            <a:grpSpLocks/>
          </p:cNvGrpSpPr>
          <p:nvPr/>
        </p:nvGrpSpPr>
        <p:grpSpPr>
          <a:xfrm>
            <a:off x="8001000" y="1068255"/>
            <a:ext cx="4473992" cy="1397974"/>
            <a:chOff x="1445640" y="130715"/>
            <a:chExt cx="1038444" cy="791746"/>
          </a:xfrm>
        </p:grpSpPr>
        <p:pic>
          <p:nvPicPr>
            <p:cNvPr id="22" name="Picture 21">
              <a:extLst>
                <a:ext uri="{FF2B5EF4-FFF2-40B4-BE49-F238E27FC236}">
                  <a16:creationId xmlns:a16="http://schemas.microsoft.com/office/drawing/2014/main" id="{F7E4C941-92BF-CA20-A31B-F70224216A20}"/>
                </a:ext>
              </a:extLst>
            </p:cNvPr>
            <p:cNvPicPr>
              <a:picLocks noChangeAspect="1"/>
            </p:cNvPicPr>
            <p:nvPr/>
          </p:nvPicPr>
          <p:blipFill>
            <a:blip r:embed="rId6" cstate="print">
              <a:duotone>
                <a:schemeClr val="accent2">
                  <a:shade val="45000"/>
                  <a:satMod val="135000"/>
                </a:schemeClr>
                <a:prstClr val="white"/>
              </a:duotone>
            </a:blip>
            <a:srcRect/>
            <a:stretch>
              <a:fillRect/>
            </a:stretch>
          </p:blipFill>
          <p:spPr bwMode="auto">
            <a:xfrm>
              <a:off x="1445640" y="130715"/>
              <a:ext cx="1038444" cy="791746"/>
            </a:xfrm>
            <a:prstGeom prst="rect">
              <a:avLst/>
            </a:prstGeom>
            <a:noFill/>
            <a:ln>
              <a:noFill/>
            </a:ln>
          </p:spPr>
        </p:pic>
        <p:sp>
          <p:nvSpPr>
            <p:cNvPr id="23" name="Rectangle 22">
              <a:extLst>
                <a:ext uri="{FF2B5EF4-FFF2-40B4-BE49-F238E27FC236}">
                  <a16:creationId xmlns:a16="http://schemas.microsoft.com/office/drawing/2014/main" id="{32A5CCB6-8AA8-211D-C4D0-AF6966438DE8}"/>
                </a:ext>
              </a:extLst>
            </p:cNvPr>
            <p:cNvSpPr/>
            <p:nvPr/>
          </p:nvSpPr>
          <p:spPr>
            <a:xfrm>
              <a:off x="1447248" y="202778"/>
              <a:ext cx="917065" cy="62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algn="r" rtl="0">
                <a:lnSpc>
                  <a:spcPct val="107000"/>
                </a:lnSpc>
                <a:spcAft>
                  <a:spcPts val="800"/>
                </a:spcAft>
              </a:pPr>
              <a:r>
                <a:rPr lang="ar-EG"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العبارة التشخيصية </a:t>
              </a:r>
              <a:endParaRPr lang="en-US" sz="45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4" name="Group 23">
            <a:extLst>
              <a:ext uri="{FF2B5EF4-FFF2-40B4-BE49-F238E27FC236}">
                <a16:creationId xmlns:a16="http://schemas.microsoft.com/office/drawing/2014/main" id="{1BF27AE6-7215-5DBF-46A4-D5CC7C5D6B56}"/>
              </a:ext>
            </a:extLst>
          </p:cNvPr>
          <p:cNvGrpSpPr/>
          <p:nvPr/>
        </p:nvGrpSpPr>
        <p:grpSpPr>
          <a:xfrm>
            <a:off x="4343402" y="2487228"/>
            <a:ext cx="13944598" cy="6731515"/>
            <a:chOff x="12871294" y="2531077"/>
            <a:chExt cx="6532614" cy="2326519"/>
          </a:xfrm>
        </p:grpSpPr>
        <p:sp>
          <p:nvSpPr>
            <p:cNvPr id="25" name="Freeform 9">
              <a:extLst>
                <a:ext uri="{FF2B5EF4-FFF2-40B4-BE49-F238E27FC236}">
                  <a16:creationId xmlns:a16="http://schemas.microsoft.com/office/drawing/2014/main" id="{95826796-CF80-5A30-53CF-C27B1190AD40}"/>
                </a:ext>
              </a:extLst>
            </p:cNvPr>
            <p:cNvSpPr/>
            <p:nvPr/>
          </p:nvSpPr>
          <p:spPr>
            <a:xfrm flipH="1">
              <a:off x="12871294" y="2531077"/>
              <a:ext cx="6532614" cy="2326519"/>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7">
                <a:duotone>
                  <a:schemeClr val="accent4">
                    <a:shade val="45000"/>
                    <a:satMod val="135000"/>
                  </a:schemeClr>
                  <a:prstClr val="white"/>
                </a:duotone>
                <a:extLst>
                  <a:ext uri="{96DAC541-7B7A-43D3-8B79-37D633B846F1}">
                    <asvg:svgBlip xmlns:asvg="http://schemas.microsoft.com/office/drawing/2016/SVG/main" r:embed="rId8"/>
                  </a:ext>
                </a:extLst>
              </a:blip>
              <a:stretch>
                <a:fillRect/>
              </a:stretch>
            </a:blipFill>
          </p:spPr>
          <p:txBody>
            <a:bodyPr/>
            <a:lstStyle/>
            <a:p>
              <a:endParaRPr lang="ar-EG" sz="1200" dirty="0"/>
            </a:p>
          </p:txBody>
        </p:sp>
        <p:sp>
          <p:nvSpPr>
            <p:cNvPr id="26" name="TextBox 25">
              <a:extLst>
                <a:ext uri="{FF2B5EF4-FFF2-40B4-BE49-F238E27FC236}">
                  <a16:creationId xmlns:a16="http://schemas.microsoft.com/office/drawing/2014/main" id="{99F5437B-F32E-9D47-8281-8ECA6500C813}"/>
                </a:ext>
              </a:extLst>
            </p:cNvPr>
            <p:cNvSpPr txBox="1"/>
            <p:nvPr/>
          </p:nvSpPr>
          <p:spPr>
            <a:xfrm>
              <a:off x="13507839" y="2711721"/>
              <a:ext cx="5629428" cy="1776421"/>
            </a:xfrm>
            <a:prstGeom prst="rect">
              <a:avLst/>
            </a:prstGeom>
            <a:noFill/>
          </p:spPr>
          <p:txBody>
            <a:bodyPr wrap="square" rtlCol="1">
              <a:spAutoFit/>
            </a:bodyPr>
            <a:lstStyle/>
            <a:p>
              <a:pPr algn="just" rtl="1">
                <a:lnSpc>
                  <a:spcPct val="200000"/>
                </a:lnSpc>
              </a:pPr>
              <a:r>
                <a:rPr lang="ar-EG" sz="3600" b="1" dirty="0">
                  <a:latin typeface="Dubai" panose="020B0503030403030204" pitchFamily="34" charset="-78"/>
                  <a:ea typeface="Calibri" panose="020F0502020204030204" pitchFamily="34" charset="0"/>
                  <a:cs typeface="Dubai" panose="020B0503030403030204" pitchFamily="34" charset="-78"/>
                </a:rPr>
                <a:t>هو الفهم المتكامل للمشكلة بجوانبها وأسبابها في ضوء العوامل الفردية والبيئية للعميل وعناصرها ثلاثة :- </a:t>
              </a:r>
            </a:p>
            <a:p>
              <a:pPr marL="742950" indent="-742950" algn="just" rtl="1">
                <a:lnSpc>
                  <a:spcPct val="200000"/>
                </a:lnSpc>
                <a:buAutoNum type="arabicPeriod"/>
              </a:pPr>
              <a:r>
                <a:rPr lang="ar-EG" sz="3200" b="1" u="sng" dirty="0">
                  <a:latin typeface="Dubai" panose="020B0503030403030204" pitchFamily="34" charset="-78"/>
                  <a:ea typeface="Calibri" panose="020F0502020204030204" pitchFamily="34" charset="0"/>
                  <a:cs typeface="Dubai" panose="020B0503030403030204" pitchFamily="34" charset="-78"/>
                </a:rPr>
                <a:t>المقدمة</a:t>
              </a:r>
              <a:r>
                <a:rPr lang="ar-EG" sz="3200" dirty="0">
                  <a:latin typeface="Dubai" panose="020B0503030403030204" pitchFamily="34" charset="-78"/>
                  <a:ea typeface="Calibri" panose="020F0502020204030204" pitchFamily="34" charset="0"/>
                  <a:cs typeface="Dubai" panose="020B0503030403030204" pitchFamily="34" charset="-78"/>
                </a:rPr>
                <a:t> : وتشمل على التعريف بالعميل</a:t>
              </a:r>
            </a:p>
            <a:p>
              <a:pPr marL="742950" indent="-742950" algn="just" rtl="1">
                <a:lnSpc>
                  <a:spcPct val="200000"/>
                </a:lnSpc>
                <a:buAutoNum type="arabicPeriod"/>
              </a:pPr>
              <a:r>
                <a:rPr lang="ar-EG" sz="3200" b="1" u="sng" dirty="0">
                  <a:latin typeface="Dubai" panose="020B0503030403030204" pitchFamily="34" charset="-78"/>
                  <a:ea typeface="Calibri" panose="020F0502020204030204" pitchFamily="34" charset="0"/>
                  <a:cs typeface="Dubai" panose="020B0503030403030204" pitchFamily="34" charset="-78"/>
                </a:rPr>
                <a:t>الجوهر</a:t>
              </a:r>
              <a:r>
                <a:rPr lang="ar-EG" sz="3200" dirty="0">
                  <a:latin typeface="Dubai" panose="020B0503030403030204" pitchFamily="34" charset="-78"/>
                  <a:ea typeface="Calibri" panose="020F0502020204030204" pitchFamily="34" charset="0"/>
                  <a:cs typeface="Dubai" panose="020B0503030403030204" pitchFamily="34" charset="-78"/>
                </a:rPr>
                <a:t> : تفسير وتحليل المعلومات المختلفة التي جمعت عن العميل. </a:t>
              </a:r>
            </a:p>
            <a:p>
              <a:pPr algn="just" rtl="1">
                <a:lnSpc>
                  <a:spcPct val="200000"/>
                </a:lnSpc>
              </a:pPr>
              <a:r>
                <a:rPr lang="ar-EG" sz="3200" dirty="0">
                  <a:latin typeface="Dubai" panose="020B0503030403030204" pitchFamily="34" charset="-78"/>
                  <a:ea typeface="Calibri" panose="020F0502020204030204" pitchFamily="34" charset="0"/>
                  <a:cs typeface="Dubai" panose="020B0503030403030204" pitchFamily="34" charset="-78"/>
                </a:rPr>
                <a:t>3.	</a:t>
              </a:r>
              <a:r>
                <a:rPr lang="ar-EG" sz="3200" b="1" u="sng" dirty="0">
                  <a:latin typeface="Dubai" panose="020B0503030403030204" pitchFamily="34" charset="-78"/>
                  <a:ea typeface="Calibri" panose="020F0502020204030204" pitchFamily="34" charset="0"/>
                  <a:cs typeface="Dubai" panose="020B0503030403030204" pitchFamily="34" charset="-78"/>
                </a:rPr>
                <a:t>الخاتمة</a:t>
              </a:r>
              <a:r>
                <a:rPr lang="ar-EG" sz="3200" dirty="0">
                  <a:latin typeface="Dubai" panose="020B0503030403030204" pitchFamily="34" charset="-78"/>
                  <a:ea typeface="Calibri" panose="020F0502020204030204" pitchFamily="34" charset="0"/>
                  <a:cs typeface="Dubai" panose="020B0503030403030204" pitchFamily="34" charset="-78"/>
                </a:rPr>
                <a:t> : التوصيات والاقتراحات لاتجاهات ومناطق ومسارات العلاج.</a:t>
              </a:r>
            </a:p>
          </p:txBody>
        </p:sp>
      </p:grpSp>
      <p:grpSp>
        <p:nvGrpSpPr>
          <p:cNvPr id="27" name="Group 4">
            <a:extLst>
              <a:ext uri="{FF2B5EF4-FFF2-40B4-BE49-F238E27FC236}">
                <a16:creationId xmlns:a16="http://schemas.microsoft.com/office/drawing/2014/main" id="{1BB6DE8D-F692-44B0-8C98-3E30ADA82940}"/>
              </a:ext>
            </a:extLst>
          </p:cNvPr>
          <p:cNvGrpSpPr/>
          <p:nvPr/>
        </p:nvGrpSpPr>
        <p:grpSpPr>
          <a:xfrm>
            <a:off x="0" y="2315997"/>
            <a:ext cx="5412615" cy="5366465"/>
            <a:chOff x="-4282541" y="3921401"/>
            <a:chExt cx="7866340" cy="8699050"/>
          </a:xfrm>
        </p:grpSpPr>
        <p:pic>
          <p:nvPicPr>
            <p:cNvPr id="28" name="Picture 5">
              <a:extLst>
                <a:ext uri="{FF2B5EF4-FFF2-40B4-BE49-F238E27FC236}">
                  <a16:creationId xmlns:a16="http://schemas.microsoft.com/office/drawing/2014/main" id="{88864996-467C-43D3-BBC5-508FF2AB271A}"/>
                </a:ext>
              </a:extLst>
            </p:cNvPr>
            <p:cNvPicPr>
              <a:picLocks noChangeAspect="1"/>
            </p:cNvPicPr>
            <p:nvPr/>
          </p:nvPicPr>
          <p:blipFill>
            <a:blip r:embed="rId9">
              <a:extLst>
                <a:ext uri="{28A0092B-C50C-407E-A947-70E740481C1C}">
                  <a14:useLocalDpi xmlns:a14="http://schemas.microsoft.com/office/drawing/2010/main" val="0"/>
                </a:ext>
              </a:extLst>
            </a:blip>
            <a:srcRect l="4005" r="4005"/>
            <a:stretch/>
          </p:blipFill>
          <p:spPr>
            <a:xfrm>
              <a:off x="-4282541" y="3921401"/>
              <a:ext cx="7866340" cy="8699050"/>
            </a:xfrm>
            <a:prstGeom prst="hexagon">
              <a:avLst/>
            </a:prstGeom>
          </p:spPr>
        </p:pic>
      </p:grpSp>
    </p:spTree>
    <p:extLst>
      <p:ext uri="{BB962C8B-B14F-4D97-AF65-F5344CB8AC3E}">
        <p14:creationId xmlns:p14="http://schemas.microsoft.com/office/powerpoint/2010/main" val="912517624"/>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Triangle 7">
            <a:extLst>
              <a:ext uri="{FF2B5EF4-FFF2-40B4-BE49-F238E27FC236}">
                <a16:creationId xmlns:a16="http://schemas.microsoft.com/office/drawing/2014/main" id="{BDC96880-C9A8-D463-187E-5F44CF00C555}"/>
              </a:ext>
            </a:extLst>
          </p:cNvPr>
          <p:cNvSpPr/>
          <p:nvPr/>
        </p:nvSpPr>
        <p:spPr>
          <a:xfrm flipH="1">
            <a:off x="0" y="-30549"/>
            <a:ext cx="18288000" cy="10325100"/>
          </a:xfrm>
          <a:prstGeom prst="rtTriangle">
            <a:avLst/>
          </a:prstGeom>
          <a:solidFill>
            <a:schemeClr val="accent4">
              <a:lumMod val="75000"/>
              <a:alpha val="54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ar-EG" dirty="0"/>
          </a:p>
        </p:txBody>
      </p:sp>
      <p:grpSp>
        <p:nvGrpSpPr>
          <p:cNvPr id="2" name="Group 1">
            <a:extLst>
              <a:ext uri="{FF2B5EF4-FFF2-40B4-BE49-F238E27FC236}">
                <a16:creationId xmlns:a16="http://schemas.microsoft.com/office/drawing/2014/main" id="{EA7FD379-A12B-C0F3-294C-AF8BD930CAD6}"/>
              </a:ext>
            </a:extLst>
          </p:cNvPr>
          <p:cNvGrpSpPr/>
          <p:nvPr/>
        </p:nvGrpSpPr>
        <p:grpSpPr>
          <a:xfrm>
            <a:off x="695755" y="1061232"/>
            <a:ext cx="1980028" cy="980225"/>
            <a:chOff x="789788" y="568550"/>
            <a:chExt cx="2263765" cy="876343"/>
          </a:xfrm>
        </p:grpSpPr>
        <p:pic>
          <p:nvPicPr>
            <p:cNvPr id="3" name="Picture 2">
              <a:extLst>
                <a:ext uri="{FF2B5EF4-FFF2-40B4-BE49-F238E27FC236}">
                  <a16:creationId xmlns:a16="http://schemas.microsoft.com/office/drawing/2014/main" id="{06FDF8A8-8115-0A6B-2829-DA2EC6FE1CBB}"/>
                </a:ext>
              </a:extLst>
            </p:cNvPr>
            <p:cNvPicPr>
              <a:picLocks noChangeAspect="1"/>
            </p:cNvPicPr>
            <p:nvPr/>
          </p:nvPicPr>
          <p:blipFill>
            <a:blip r:embed="rId3"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789788" y="568550"/>
              <a:ext cx="2263765" cy="876343"/>
            </a:xfrm>
            <a:prstGeom prst="rect">
              <a:avLst/>
            </a:prstGeom>
          </p:spPr>
        </p:pic>
        <p:sp>
          <p:nvSpPr>
            <p:cNvPr id="4" name="TextBox 28">
              <a:extLst>
                <a:ext uri="{FF2B5EF4-FFF2-40B4-BE49-F238E27FC236}">
                  <a16:creationId xmlns:a16="http://schemas.microsoft.com/office/drawing/2014/main" id="{4E9B5231-2549-7509-307B-8A7BD2A6ABD2}"/>
                </a:ext>
              </a:extLst>
            </p:cNvPr>
            <p:cNvSpPr txBox="1"/>
            <p:nvPr/>
          </p:nvSpPr>
          <p:spPr>
            <a:xfrm rot="20457677">
              <a:off x="874661" y="849684"/>
              <a:ext cx="1896204" cy="368025"/>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2500" b="1"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rPr>
                <a:t>الجلسة الأولى</a:t>
              </a:r>
              <a:endParaRPr lang="en-US" sz="2500"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5" name="Group 4">
            <a:extLst>
              <a:ext uri="{FF2B5EF4-FFF2-40B4-BE49-F238E27FC236}">
                <a16:creationId xmlns:a16="http://schemas.microsoft.com/office/drawing/2014/main" id="{9B30CF6B-06A4-7767-9951-7F92C4EFB13A}"/>
              </a:ext>
            </a:extLst>
          </p:cNvPr>
          <p:cNvGrpSpPr/>
          <p:nvPr/>
        </p:nvGrpSpPr>
        <p:grpSpPr>
          <a:xfrm>
            <a:off x="140419" y="299624"/>
            <a:ext cx="1879169" cy="980224"/>
            <a:chOff x="1282652" y="498315"/>
            <a:chExt cx="1807888" cy="876343"/>
          </a:xfrm>
        </p:grpSpPr>
        <p:pic>
          <p:nvPicPr>
            <p:cNvPr id="6" name="Picture 5">
              <a:extLst>
                <a:ext uri="{FF2B5EF4-FFF2-40B4-BE49-F238E27FC236}">
                  <a16:creationId xmlns:a16="http://schemas.microsoft.com/office/drawing/2014/main" id="{FEBD5877-C1CE-1FA6-5F49-D25B89BE69F2}"/>
                </a:ext>
              </a:extLst>
            </p:cNvPr>
            <p:cNvPicPr>
              <a:picLocks noChangeAspect="1"/>
            </p:cNvPicPr>
            <p:nvPr/>
          </p:nvPicPr>
          <p:blipFill>
            <a:blip r:embed="rId4"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1282652" y="498315"/>
              <a:ext cx="1807888" cy="876343"/>
            </a:xfrm>
            <a:prstGeom prst="rect">
              <a:avLst/>
            </a:prstGeom>
          </p:spPr>
        </p:pic>
        <p:sp>
          <p:nvSpPr>
            <p:cNvPr id="7" name="TextBox 28">
              <a:extLst>
                <a:ext uri="{FF2B5EF4-FFF2-40B4-BE49-F238E27FC236}">
                  <a16:creationId xmlns:a16="http://schemas.microsoft.com/office/drawing/2014/main" id="{FC86DDE1-7B1B-D414-53E9-60A2955210EE}"/>
                </a:ext>
              </a:extLst>
            </p:cNvPr>
            <p:cNvSpPr txBox="1"/>
            <p:nvPr/>
          </p:nvSpPr>
          <p:spPr>
            <a:xfrm rot="20457677">
              <a:off x="1345850" y="709582"/>
              <a:ext cx="1421884" cy="441630"/>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3000" b="1"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rPr>
                <a:t>اليوم الثاني</a:t>
              </a:r>
              <a:endParaRPr lang="en-US" sz="3000"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9" name="Group 8">
            <a:extLst>
              <a:ext uri="{FF2B5EF4-FFF2-40B4-BE49-F238E27FC236}">
                <a16:creationId xmlns:a16="http://schemas.microsoft.com/office/drawing/2014/main" id="{4F232B40-6637-2F3C-5186-E94AE85DE2F2}"/>
              </a:ext>
            </a:extLst>
          </p:cNvPr>
          <p:cNvGrpSpPr/>
          <p:nvPr/>
        </p:nvGrpSpPr>
        <p:grpSpPr>
          <a:xfrm>
            <a:off x="12103212" y="132020"/>
            <a:ext cx="5976052" cy="1024493"/>
            <a:chOff x="4650339" y="1798820"/>
            <a:chExt cx="9218059" cy="2703922"/>
          </a:xfrm>
        </p:grpSpPr>
        <p:pic>
          <p:nvPicPr>
            <p:cNvPr id="19" name="Picture 18">
              <a:extLst>
                <a:ext uri="{FF2B5EF4-FFF2-40B4-BE49-F238E27FC236}">
                  <a16:creationId xmlns:a16="http://schemas.microsoft.com/office/drawing/2014/main" id="{DB587E16-79F8-057F-8149-E7592A68F8A7}"/>
                </a:ext>
              </a:extLst>
            </p:cNvPr>
            <p:cNvPicPr>
              <a:picLocks noChangeAspect="1"/>
            </p:cNvPicPr>
            <p:nvPr/>
          </p:nvPicPr>
          <p:blipFill rotWithShape="1">
            <a:blip r:embed="rId5">
              <a:grayscl/>
              <a:extLst>
                <a:ext uri="{BEBA8EAE-BF5A-486C-A8C5-ECC9F3942E4B}">
                  <a14:imgProps xmlns:a14="http://schemas.microsoft.com/office/drawing/2010/main">
                    <a14:imgLayer r:embed="rId6">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630" t="9182" r="839" b="13125"/>
            <a:stretch/>
          </p:blipFill>
          <p:spPr>
            <a:xfrm>
              <a:off x="5374985" y="1798820"/>
              <a:ext cx="8493413" cy="2703922"/>
            </a:xfrm>
            <a:prstGeom prst="rect">
              <a:avLst/>
            </a:prstGeom>
          </p:spPr>
        </p:pic>
        <p:sp>
          <p:nvSpPr>
            <p:cNvPr id="20" name="TextBox 42">
              <a:extLst>
                <a:ext uri="{FF2B5EF4-FFF2-40B4-BE49-F238E27FC236}">
                  <a16:creationId xmlns:a16="http://schemas.microsoft.com/office/drawing/2014/main" id="{A8710DD6-0C55-5F29-4CAF-3B243057A9DD}"/>
                </a:ext>
              </a:extLst>
            </p:cNvPr>
            <p:cNvSpPr txBox="1"/>
            <p:nvPr/>
          </p:nvSpPr>
          <p:spPr>
            <a:xfrm>
              <a:off x="4650339" y="1798821"/>
              <a:ext cx="8662082" cy="2513078"/>
            </a:xfrm>
            <a:prstGeom prst="rect">
              <a:avLst/>
            </a:prstGeom>
          </p:spPr>
          <p:txBody>
            <a:bodyPr wrap="square" lIns="0" tIns="0" rIns="0" bIns="0" rtlCol="0" anchor="t">
              <a:spAutoFit/>
            </a:bodyPr>
            <a:lstStyle/>
            <a:p>
              <a:pPr algn="just" rtl="1">
                <a:lnSpc>
                  <a:spcPct val="150000"/>
                </a:lnSpc>
              </a:pPr>
              <a:r>
                <a:rPr lang="ar-EG" sz="4500" b="1" spc="51" dirty="0">
                  <a:latin typeface="Aljazeera" panose="02000000000000000000" pitchFamily="2" charset="-78"/>
                  <a:cs typeface="Aljazeera" panose="02000000000000000000" pitchFamily="2" charset="-78"/>
                </a:rPr>
                <a:t>المرشد عند دراسة الحالة</a:t>
              </a:r>
              <a:endParaRPr lang="en-US" sz="4500" b="1" spc="51" dirty="0">
                <a:latin typeface="Aljazeera" panose="02000000000000000000" pitchFamily="2" charset="-78"/>
                <a:cs typeface="Aljazeera" panose="02000000000000000000" pitchFamily="2" charset="-78"/>
              </a:endParaRPr>
            </a:p>
          </p:txBody>
        </p:sp>
      </p:grpSp>
      <p:grpSp>
        <p:nvGrpSpPr>
          <p:cNvPr id="21" name="Group 20">
            <a:extLst>
              <a:ext uri="{FF2B5EF4-FFF2-40B4-BE49-F238E27FC236}">
                <a16:creationId xmlns:a16="http://schemas.microsoft.com/office/drawing/2014/main" id="{5B62A8B4-4138-3877-B476-EFD14E7625E9}"/>
              </a:ext>
            </a:extLst>
          </p:cNvPr>
          <p:cNvGrpSpPr>
            <a:grpSpLocks/>
          </p:cNvGrpSpPr>
          <p:nvPr/>
        </p:nvGrpSpPr>
        <p:grpSpPr>
          <a:xfrm>
            <a:off x="7902994" y="1068255"/>
            <a:ext cx="4571999" cy="1397974"/>
            <a:chOff x="1422892" y="130715"/>
            <a:chExt cx="1061192" cy="791746"/>
          </a:xfrm>
        </p:grpSpPr>
        <p:pic>
          <p:nvPicPr>
            <p:cNvPr id="22" name="Picture 21">
              <a:extLst>
                <a:ext uri="{FF2B5EF4-FFF2-40B4-BE49-F238E27FC236}">
                  <a16:creationId xmlns:a16="http://schemas.microsoft.com/office/drawing/2014/main" id="{F7E4C941-92BF-CA20-A31B-F70224216A20}"/>
                </a:ext>
              </a:extLst>
            </p:cNvPr>
            <p:cNvPicPr>
              <a:picLocks noChangeAspect="1"/>
            </p:cNvPicPr>
            <p:nvPr/>
          </p:nvPicPr>
          <p:blipFill>
            <a:blip r:embed="rId7" cstate="print">
              <a:duotone>
                <a:schemeClr val="accent2">
                  <a:shade val="45000"/>
                  <a:satMod val="135000"/>
                </a:schemeClr>
                <a:prstClr val="white"/>
              </a:duotone>
            </a:blip>
            <a:srcRect/>
            <a:stretch>
              <a:fillRect/>
            </a:stretch>
          </p:blipFill>
          <p:spPr bwMode="auto">
            <a:xfrm>
              <a:off x="1445640" y="130715"/>
              <a:ext cx="1038444" cy="791746"/>
            </a:xfrm>
            <a:prstGeom prst="rect">
              <a:avLst/>
            </a:prstGeom>
            <a:noFill/>
            <a:ln>
              <a:noFill/>
            </a:ln>
          </p:spPr>
        </p:pic>
        <p:sp>
          <p:nvSpPr>
            <p:cNvPr id="23" name="Rectangle 22">
              <a:extLst>
                <a:ext uri="{FF2B5EF4-FFF2-40B4-BE49-F238E27FC236}">
                  <a16:creationId xmlns:a16="http://schemas.microsoft.com/office/drawing/2014/main" id="{32A5CCB6-8AA8-211D-C4D0-AF6966438DE8}"/>
                </a:ext>
              </a:extLst>
            </p:cNvPr>
            <p:cNvSpPr/>
            <p:nvPr/>
          </p:nvSpPr>
          <p:spPr>
            <a:xfrm>
              <a:off x="1422892" y="180700"/>
              <a:ext cx="917065" cy="62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algn="r" rtl="0">
                <a:lnSpc>
                  <a:spcPct val="107000"/>
                </a:lnSpc>
                <a:spcAft>
                  <a:spcPts val="800"/>
                </a:spcAft>
              </a:pPr>
              <a:r>
                <a:rPr lang="ar-EG"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 الخطة العلاجية </a:t>
              </a:r>
              <a:endParaRPr lang="en-US" sz="45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4" name="Group 23">
            <a:extLst>
              <a:ext uri="{FF2B5EF4-FFF2-40B4-BE49-F238E27FC236}">
                <a16:creationId xmlns:a16="http://schemas.microsoft.com/office/drawing/2014/main" id="{1BF27AE6-7215-5DBF-46A4-D5CC7C5D6B56}"/>
              </a:ext>
            </a:extLst>
          </p:cNvPr>
          <p:cNvGrpSpPr/>
          <p:nvPr/>
        </p:nvGrpSpPr>
        <p:grpSpPr>
          <a:xfrm>
            <a:off x="4343402" y="2487228"/>
            <a:ext cx="13944598" cy="7152071"/>
            <a:chOff x="12871294" y="2531077"/>
            <a:chExt cx="6532614" cy="2471870"/>
          </a:xfrm>
        </p:grpSpPr>
        <p:sp>
          <p:nvSpPr>
            <p:cNvPr id="25" name="Freeform 9">
              <a:extLst>
                <a:ext uri="{FF2B5EF4-FFF2-40B4-BE49-F238E27FC236}">
                  <a16:creationId xmlns:a16="http://schemas.microsoft.com/office/drawing/2014/main" id="{95826796-CF80-5A30-53CF-C27B1190AD40}"/>
                </a:ext>
              </a:extLst>
            </p:cNvPr>
            <p:cNvSpPr/>
            <p:nvPr/>
          </p:nvSpPr>
          <p:spPr>
            <a:xfrm flipH="1">
              <a:off x="12871294" y="2531077"/>
              <a:ext cx="6532614" cy="2471870"/>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8">
                <a:duotone>
                  <a:schemeClr val="accent4">
                    <a:shade val="45000"/>
                    <a:satMod val="135000"/>
                  </a:schemeClr>
                  <a:prstClr val="white"/>
                </a:duotone>
                <a:extLst>
                  <a:ext uri="{96DAC541-7B7A-43D3-8B79-37D633B846F1}">
                    <asvg:svgBlip xmlns:asvg="http://schemas.microsoft.com/office/drawing/2016/SVG/main" r:embed="rId9"/>
                  </a:ext>
                </a:extLst>
              </a:blip>
              <a:stretch>
                <a:fillRect/>
              </a:stretch>
            </a:blipFill>
          </p:spPr>
          <p:txBody>
            <a:bodyPr/>
            <a:lstStyle/>
            <a:p>
              <a:endParaRPr lang="ar-EG" sz="1200" dirty="0"/>
            </a:p>
          </p:txBody>
        </p:sp>
        <p:sp>
          <p:nvSpPr>
            <p:cNvPr id="26" name="TextBox 25">
              <a:extLst>
                <a:ext uri="{FF2B5EF4-FFF2-40B4-BE49-F238E27FC236}">
                  <a16:creationId xmlns:a16="http://schemas.microsoft.com/office/drawing/2014/main" id="{99F5437B-F32E-9D47-8281-8ECA6500C813}"/>
                </a:ext>
              </a:extLst>
            </p:cNvPr>
            <p:cNvSpPr txBox="1"/>
            <p:nvPr/>
          </p:nvSpPr>
          <p:spPr>
            <a:xfrm>
              <a:off x="13491613" y="2601278"/>
              <a:ext cx="5629428" cy="2074264"/>
            </a:xfrm>
            <a:prstGeom prst="rect">
              <a:avLst/>
            </a:prstGeom>
            <a:noFill/>
          </p:spPr>
          <p:txBody>
            <a:bodyPr wrap="square" rtlCol="1">
              <a:spAutoFit/>
            </a:bodyPr>
            <a:lstStyle/>
            <a:p>
              <a:pPr algn="just" rtl="1">
                <a:lnSpc>
                  <a:spcPct val="200000"/>
                </a:lnSpc>
              </a:pPr>
              <a:r>
                <a:rPr lang="ar-EG" sz="3600" b="1" u="sng" dirty="0">
                  <a:latin typeface="Dubai" panose="020B0503030403030204" pitchFamily="34" charset="-78"/>
                  <a:ea typeface="Calibri" panose="020F0502020204030204" pitchFamily="34" charset="0"/>
                  <a:cs typeface="Dubai" panose="020B0503030403030204" pitchFamily="34" charset="-78"/>
                </a:rPr>
                <a:t>الهدف العلاجي </a:t>
              </a:r>
              <a:r>
                <a:rPr lang="ar-EG" sz="3600" b="1" dirty="0">
                  <a:latin typeface="Dubai" panose="020B0503030403030204" pitchFamily="34" charset="-78"/>
                  <a:ea typeface="Calibri" panose="020F0502020204030204" pitchFamily="34" charset="0"/>
                  <a:cs typeface="Dubai" panose="020B0503030403030204" pitchFamily="34" charset="-78"/>
                </a:rPr>
                <a:t>: </a:t>
              </a:r>
            </a:p>
            <a:p>
              <a:pPr algn="just" rtl="1">
                <a:lnSpc>
                  <a:spcPct val="200000"/>
                </a:lnSpc>
              </a:pPr>
              <a:r>
                <a:rPr lang="ar-EG" sz="3200" dirty="0">
                  <a:latin typeface="Dubai" panose="020B0503030403030204" pitchFamily="34" charset="-78"/>
                  <a:ea typeface="Calibri" panose="020F0502020204030204" pitchFamily="34" charset="0"/>
                  <a:cs typeface="Dubai" panose="020B0503030403030204" pitchFamily="34" charset="-78"/>
                </a:rPr>
                <a:t>يحدد الهدف العلاجي من قبل الأخصائي والعميل الذي يرغب في تعديل سلوكه وإعادة تكليفه الشخصي والاجتماعي وتخليصه مما يعاني، وهنا لابد من الإشارة أن الاجتهادات في اختيار وسيلة العلاج لتحقيق الهدف لا تفيد كثيرا فلابد من أن يكون لدى الأخصائي إلمام باستراتيجيات العلاج وتعديل السلوك مبادئه وقوانينه وإجراءاته التي سوف يبني عليها .</a:t>
              </a:r>
            </a:p>
          </p:txBody>
        </p:sp>
      </p:grpSp>
      <p:grpSp>
        <p:nvGrpSpPr>
          <p:cNvPr id="27" name="Group 4">
            <a:extLst>
              <a:ext uri="{FF2B5EF4-FFF2-40B4-BE49-F238E27FC236}">
                <a16:creationId xmlns:a16="http://schemas.microsoft.com/office/drawing/2014/main" id="{1BB6DE8D-F692-44B0-8C98-3E30ADA82940}"/>
              </a:ext>
            </a:extLst>
          </p:cNvPr>
          <p:cNvGrpSpPr/>
          <p:nvPr/>
        </p:nvGrpSpPr>
        <p:grpSpPr>
          <a:xfrm>
            <a:off x="0" y="2315997"/>
            <a:ext cx="5412615" cy="5366465"/>
            <a:chOff x="-4282541" y="3921401"/>
            <a:chExt cx="7866340" cy="8699050"/>
          </a:xfrm>
        </p:grpSpPr>
        <p:pic>
          <p:nvPicPr>
            <p:cNvPr id="28" name="Picture 5">
              <a:extLst>
                <a:ext uri="{FF2B5EF4-FFF2-40B4-BE49-F238E27FC236}">
                  <a16:creationId xmlns:a16="http://schemas.microsoft.com/office/drawing/2014/main" id="{88864996-467C-43D3-BBC5-508FF2AB271A}"/>
                </a:ext>
              </a:extLst>
            </p:cNvPr>
            <p:cNvPicPr>
              <a:picLocks noChangeAspect="1"/>
            </p:cNvPicPr>
            <p:nvPr/>
          </p:nvPicPr>
          <p:blipFill>
            <a:blip r:embed="rId10">
              <a:extLst>
                <a:ext uri="{28A0092B-C50C-407E-A947-70E740481C1C}">
                  <a14:useLocalDpi xmlns:a14="http://schemas.microsoft.com/office/drawing/2010/main" val="0"/>
                </a:ext>
              </a:extLst>
            </a:blip>
            <a:srcRect l="4005" r="4005"/>
            <a:stretch/>
          </p:blipFill>
          <p:spPr>
            <a:xfrm>
              <a:off x="-4282541" y="3921401"/>
              <a:ext cx="7866340" cy="8699050"/>
            </a:xfrm>
            <a:prstGeom prst="hexagon">
              <a:avLst/>
            </a:prstGeom>
          </p:spPr>
        </p:pic>
      </p:grpSp>
    </p:spTree>
    <p:extLst>
      <p:ext uri="{BB962C8B-B14F-4D97-AF65-F5344CB8AC3E}">
        <p14:creationId xmlns:p14="http://schemas.microsoft.com/office/powerpoint/2010/main" val="2029010683"/>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Triangle 7">
            <a:extLst>
              <a:ext uri="{FF2B5EF4-FFF2-40B4-BE49-F238E27FC236}">
                <a16:creationId xmlns:a16="http://schemas.microsoft.com/office/drawing/2014/main" id="{BDC96880-C9A8-D463-187E-5F44CF00C555}"/>
              </a:ext>
            </a:extLst>
          </p:cNvPr>
          <p:cNvSpPr/>
          <p:nvPr/>
        </p:nvSpPr>
        <p:spPr>
          <a:xfrm flipH="1">
            <a:off x="0" y="-30549"/>
            <a:ext cx="18288000" cy="10325100"/>
          </a:xfrm>
          <a:prstGeom prst="rtTriangle">
            <a:avLst/>
          </a:prstGeom>
          <a:solidFill>
            <a:schemeClr val="accent4">
              <a:lumMod val="75000"/>
              <a:alpha val="54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ar-EG" dirty="0"/>
          </a:p>
        </p:txBody>
      </p:sp>
      <p:grpSp>
        <p:nvGrpSpPr>
          <p:cNvPr id="2" name="Group 1">
            <a:extLst>
              <a:ext uri="{FF2B5EF4-FFF2-40B4-BE49-F238E27FC236}">
                <a16:creationId xmlns:a16="http://schemas.microsoft.com/office/drawing/2014/main" id="{EA7FD379-A12B-C0F3-294C-AF8BD930CAD6}"/>
              </a:ext>
            </a:extLst>
          </p:cNvPr>
          <p:cNvGrpSpPr/>
          <p:nvPr/>
        </p:nvGrpSpPr>
        <p:grpSpPr>
          <a:xfrm>
            <a:off x="695755" y="1061232"/>
            <a:ext cx="1980028" cy="980225"/>
            <a:chOff x="789788" y="568550"/>
            <a:chExt cx="2263765" cy="876343"/>
          </a:xfrm>
        </p:grpSpPr>
        <p:pic>
          <p:nvPicPr>
            <p:cNvPr id="3" name="Picture 2">
              <a:extLst>
                <a:ext uri="{FF2B5EF4-FFF2-40B4-BE49-F238E27FC236}">
                  <a16:creationId xmlns:a16="http://schemas.microsoft.com/office/drawing/2014/main" id="{06FDF8A8-8115-0A6B-2829-DA2EC6FE1CBB}"/>
                </a:ext>
              </a:extLst>
            </p:cNvPr>
            <p:cNvPicPr>
              <a:picLocks noChangeAspect="1"/>
            </p:cNvPicPr>
            <p:nvPr/>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789788" y="568550"/>
              <a:ext cx="2263765" cy="876343"/>
            </a:xfrm>
            <a:prstGeom prst="rect">
              <a:avLst/>
            </a:prstGeom>
          </p:spPr>
        </p:pic>
        <p:sp>
          <p:nvSpPr>
            <p:cNvPr id="4" name="TextBox 28">
              <a:extLst>
                <a:ext uri="{FF2B5EF4-FFF2-40B4-BE49-F238E27FC236}">
                  <a16:creationId xmlns:a16="http://schemas.microsoft.com/office/drawing/2014/main" id="{4E9B5231-2549-7509-307B-8A7BD2A6ABD2}"/>
                </a:ext>
              </a:extLst>
            </p:cNvPr>
            <p:cNvSpPr txBox="1"/>
            <p:nvPr/>
          </p:nvSpPr>
          <p:spPr>
            <a:xfrm rot="20457677">
              <a:off x="874661" y="849684"/>
              <a:ext cx="1896204" cy="368025"/>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2500" b="1"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rPr>
                <a:t>الجلسة الأولى</a:t>
              </a:r>
              <a:endParaRPr lang="en-US" sz="2500"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5" name="Group 4">
            <a:extLst>
              <a:ext uri="{FF2B5EF4-FFF2-40B4-BE49-F238E27FC236}">
                <a16:creationId xmlns:a16="http://schemas.microsoft.com/office/drawing/2014/main" id="{9B30CF6B-06A4-7767-9951-7F92C4EFB13A}"/>
              </a:ext>
            </a:extLst>
          </p:cNvPr>
          <p:cNvGrpSpPr/>
          <p:nvPr/>
        </p:nvGrpSpPr>
        <p:grpSpPr>
          <a:xfrm>
            <a:off x="140419" y="299624"/>
            <a:ext cx="1879169" cy="980224"/>
            <a:chOff x="1282652" y="498315"/>
            <a:chExt cx="1807888" cy="876343"/>
          </a:xfrm>
        </p:grpSpPr>
        <p:pic>
          <p:nvPicPr>
            <p:cNvPr id="6" name="Picture 5">
              <a:extLst>
                <a:ext uri="{FF2B5EF4-FFF2-40B4-BE49-F238E27FC236}">
                  <a16:creationId xmlns:a16="http://schemas.microsoft.com/office/drawing/2014/main" id="{FEBD5877-C1CE-1FA6-5F49-D25B89BE69F2}"/>
                </a:ext>
              </a:extLst>
            </p:cNvPr>
            <p:cNvPicPr>
              <a:picLocks noChangeAspect="1"/>
            </p:cNvPicPr>
            <p:nvPr/>
          </p:nvPicPr>
          <p:blipFill>
            <a:blip r:embed="rId3"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1282652" y="498315"/>
              <a:ext cx="1807888" cy="876343"/>
            </a:xfrm>
            <a:prstGeom prst="rect">
              <a:avLst/>
            </a:prstGeom>
          </p:spPr>
        </p:pic>
        <p:sp>
          <p:nvSpPr>
            <p:cNvPr id="7" name="TextBox 28">
              <a:extLst>
                <a:ext uri="{FF2B5EF4-FFF2-40B4-BE49-F238E27FC236}">
                  <a16:creationId xmlns:a16="http://schemas.microsoft.com/office/drawing/2014/main" id="{FC86DDE1-7B1B-D414-53E9-60A2955210EE}"/>
                </a:ext>
              </a:extLst>
            </p:cNvPr>
            <p:cNvSpPr txBox="1"/>
            <p:nvPr/>
          </p:nvSpPr>
          <p:spPr>
            <a:xfrm rot="20457677">
              <a:off x="1345850" y="709582"/>
              <a:ext cx="1421884" cy="441630"/>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3000" b="1"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rPr>
                <a:t>اليوم الثاني</a:t>
              </a:r>
              <a:endParaRPr lang="en-US" sz="3000"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9" name="Group 8">
            <a:extLst>
              <a:ext uri="{FF2B5EF4-FFF2-40B4-BE49-F238E27FC236}">
                <a16:creationId xmlns:a16="http://schemas.microsoft.com/office/drawing/2014/main" id="{4F232B40-6637-2F3C-5186-E94AE85DE2F2}"/>
              </a:ext>
            </a:extLst>
          </p:cNvPr>
          <p:cNvGrpSpPr/>
          <p:nvPr/>
        </p:nvGrpSpPr>
        <p:grpSpPr>
          <a:xfrm>
            <a:off x="12103212" y="132020"/>
            <a:ext cx="5976052" cy="1024493"/>
            <a:chOff x="4650339" y="1798820"/>
            <a:chExt cx="9218059" cy="2703922"/>
          </a:xfrm>
        </p:grpSpPr>
        <p:pic>
          <p:nvPicPr>
            <p:cNvPr id="19" name="Picture 18">
              <a:extLst>
                <a:ext uri="{FF2B5EF4-FFF2-40B4-BE49-F238E27FC236}">
                  <a16:creationId xmlns:a16="http://schemas.microsoft.com/office/drawing/2014/main" id="{DB587E16-79F8-057F-8149-E7592A68F8A7}"/>
                </a:ext>
              </a:extLst>
            </p:cNvPr>
            <p:cNvPicPr>
              <a:picLocks noChangeAspect="1"/>
            </p:cNvPicPr>
            <p:nvPr/>
          </p:nvPicPr>
          <p:blipFill rotWithShape="1">
            <a:blip r:embed="rId4">
              <a:grayscl/>
              <a:extLst>
                <a:ext uri="{BEBA8EAE-BF5A-486C-A8C5-ECC9F3942E4B}">
                  <a14:imgProps xmlns:a14="http://schemas.microsoft.com/office/drawing/2010/main">
                    <a14:imgLayer r:embed="rId5">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630" t="9182" r="839" b="13125"/>
            <a:stretch/>
          </p:blipFill>
          <p:spPr>
            <a:xfrm>
              <a:off x="5374985" y="1798820"/>
              <a:ext cx="8493413" cy="2703922"/>
            </a:xfrm>
            <a:prstGeom prst="rect">
              <a:avLst/>
            </a:prstGeom>
          </p:spPr>
        </p:pic>
        <p:sp>
          <p:nvSpPr>
            <p:cNvPr id="20" name="TextBox 42">
              <a:extLst>
                <a:ext uri="{FF2B5EF4-FFF2-40B4-BE49-F238E27FC236}">
                  <a16:creationId xmlns:a16="http://schemas.microsoft.com/office/drawing/2014/main" id="{A8710DD6-0C55-5F29-4CAF-3B243057A9DD}"/>
                </a:ext>
              </a:extLst>
            </p:cNvPr>
            <p:cNvSpPr txBox="1"/>
            <p:nvPr/>
          </p:nvSpPr>
          <p:spPr>
            <a:xfrm>
              <a:off x="4650339" y="1798821"/>
              <a:ext cx="8662082" cy="2513078"/>
            </a:xfrm>
            <a:prstGeom prst="rect">
              <a:avLst/>
            </a:prstGeom>
          </p:spPr>
          <p:txBody>
            <a:bodyPr wrap="square" lIns="0" tIns="0" rIns="0" bIns="0" rtlCol="0" anchor="t">
              <a:spAutoFit/>
            </a:bodyPr>
            <a:lstStyle/>
            <a:p>
              <a:pPr algn="just" rtl="1">
                <a:lnSpc>
                  <a:spcPct val="150000"/>
                </a:lnSpc>
              </a:pPr>
              <a:r>
                <a:rPr lang="ar-EG" sz="4500" b="1" spc="51" dirty="0">
                  <a:latin typeface="Aljazeera" panose="02000000000000000000" pitchFamily="2" charset="-78"/>
                  <a:cs typeface="Aljazeera" panose="02000000000000000000" pitchFamily="2" charset="-78"/>
                </a:rPr>
                <a:t>المرشد عند دراسة الحالة</a:t>
              </a:r>
              <a:endParaRPr lang="en-US" sz="4500" b="1" spc="51" dirty="0">
                <a:latin typeface="Aljazeera" panose="02000000000000000000" pitchFamily="2" charset="-78"/>
                <a:cs typeface="Aljazeera" panose="02000000000000000000" pitchFamily="2" charset="-78"/>
              </a:endParaRPr>
            </a:p>
          </p:txBody>
        </p:sp>
      </p:grpSp>
      <p:grpSp>
        <p:nvGrpSpPr>
          <p:cNvPr id="21" name="Group 20">
            <a:extLst>
              <a:ext uri="{FF2B5EF4-FFF2-40B4-BE49-F238E27FC236}">
                <a16:creationId xmlns:a16="http://schemas.microsoft.com/office/drawing/2014/main" id="{5B62A8B4-4138-3877-B476-EFD14E7625E9}"/>
              </a:ext>
            </a:extLst>
          </p:cNvPr>
          <p:cNvGrpSpPr>
            <a:grpSpLocks/>
          </p:cNvGrpSpPr>
          <p:nvPr/>
        </p:nvGrpSpPr>
        <p:grpSpPr>
          <a:xfrm>
            <a:off x="7902994" y="1068255"/>
            <a:ext cx="4571999" cy="1397974"/>
            <a:chOff x="1422892" y="130715"/>
            <a:chExt cx="1061192" cy="791746"/>
          </a:xfrm>
        </p:grpSpPr>
        <p:pic>
          <p:nvPicPr>
            <p:cNvPr id="22" name="Picture 21">
              <a:extLst>
                <a:ext uri="{FF2B5EF4-FFF2-40B4-BE49-F238E27FC236}">
                  <a16:creationId xmlns:a16="http://schemas.microsoft.com/office/drawing/2014/main" id="{F7E4C941-92BF-CA20-A31B-F70224216A20}"/>
                </a:ext>
              </a:extLst>
            </p:cNvPr>
            <p:cNvPicPr>
              <a:picLocks noChangeAspect="1"/>
            </p:cNvPicPr>
            <p:nvPr/>
          </p:nvPicPr>
          <p:blipFill>
            <a:blip r:embed="rId6" cstate="print">
              <a:duotone>
                <a:schemeClr val="accent2">
                  <a:shade val="45000"/>
                  <a:satMod val="135000"/>
                </a:schemeClr>
                <a:prstClr val="white"/>
              </a:duotone>
            </a:blip>
            <a:srcRect/>
            <a:stretch>
              <a:fillRect/>
            </a:stretch>
          </p:blipFill>
          <p:spPr bwMode="auto">
            <a:xfrm>
              <a:off x="1445640" y="130715"/>
              <a:ext cx="1038444" cy="791746"/>
            </a:xfrm>
            <a:prstGeom prst="rect">
              <a:avLst/>
            </a:prstGeom>
            <a:noFill/>
            <a:ln>
              <a:noFill/>
            </a:ln>
          </p:spPr>
        </p:pic>
        <p:sp>
          <p:nvSpPr>
            <p:cNvPr id="23" name="Rectangle 22">
              <a:extLst>
                <a:ext uri="{FF2B5EF4-FFF2-40B4-BE49-F238E27FC236}">
                  <a16:creationId xmlns:a16="http://schemas.microsoft.com/office/drawing/2014/main" id="{32A5CCB6-8AA8-211D-C4D0-AF6966438DE8}"/>
                </a:ext>
              </a:extLst>
            </p:cNvPr>
            <p:cNvSpPr/>
            <p:nvPr/>
          </p:nvSpPr>
          <p:spPr>
            <a:xfrm>
              <a:off x="1422892" y="180700"/>
              <a:ext cx="917065" cy="62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algn="r" rtl="0">
                <a:lnSpc>
                  <a:spcPct val="107000"/>
                </a:lnSpc>
                <a:spcAft>
                  <a:spcPts val="800"/>
                </a:spcAft>
              </a:pPr>
              <a:r>
                <a:rPr lang="ar-EG"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 الخطة العلاجية </a:t>
              </a:r>
              <a:endParaRPr lang="en-US" sz="45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4" name="Group 23">
            <a:extLst>
              <a:ext uri="{FF2B5EF4-FFF2-40B4-BE49-F238E27FC236}">
                <a16:creationId xmlns:a16="http://schemas.microsoft.com/office/drawing/2014/main" id="{1BF27AE6-7215-5DBF-46A4-D5CC7C5D6B56}"/>
              </a:ext>
            </a:extLst>
          </p:cNvPr>
          <p:cNvGrpSpPr/>
          <p:nvPr/>
        </p:nvGrpSpPr>
        <p:grpSpPr>
          <a:xfrm>
            <a:off x="4343402" y="2487228"/>
            <a:ext cx="13944598" cy="6237672"/>
            <a:chOff x="12871294" y="2531077"/>
            <a:chExt cx="6532614" cy="2155839"/>
          </a:xfrm>
        </p:grpSpPr>
        <p:sp>
          <p:nvSpPr>
            <p:cNvPr id="25" name="Freeform 9">
              <a:extLst>
                <a:ext uri="{FF2B5EF4-FFF2-40B4-BE49-F238E27FC236}">
                  <a16:creationId xmlns:a16="http://schemas.microsoft.com/office/drawing/2014/main" id="{95826796-CF80-5A30-53CF-C27B1190AD40}"/>
                </a:ext>
              </a:extLst>
            </p:cNvPr>
            <p:cNvSpPr/>
            <p:nvPr/>
          </p:nvSpPr>
          <p:spPr>
            <a:xfrm flipH="1">
              <a:off x="12871294" y="2531077"/>
              <a:ext cx="6532614" cy="2155839"/>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7">
                <a:duotone>
                  <a:schemeClr val="accent4">
                    <a:shade val="45000"/>
                    <a:satMod val="135000"/>
                  </a:schemeClr>
                  <a:prstClr val="white"/>
                </a:duotone>
                <a:extLst>
                  <a:ext uri="{96DAC541-7B7A-43D3-8B79-37D633B846F1}">
                    <asvg:svgBlip xmlns:asvg="http://schemas.microsoft.com/office/drawing/2016/SVG/main" r:embed="rId8"/>
                  </a:ext>
                </a:extLst>
              </a:blip>
              <a:stretch>
                <a:fillRect/>
              </a:stretch>
            </a:blipFill>
          </p:spPr>
          <p:txBody>
            <a:bodyPr/>
            <a:lstStyle/>
            <a:p>
              <a:endParaRPr lang="ar-EG" sz="1200" dirty="0"/>
            </a:p>
          </p:txBody>
        </p:sp>
        <p:sp>
          <p:nvSpPr>
            <p:cNvPr id="26" name="TextBox 25">
              <a:extLst>
                <a:ext uri="{FF2B5EF4-FFF2-40B4-BE49-F238E27FC236}">
                  <a16:creationId xmlns:a16="http://schemas.microsoft.com/office/drawing/2014/main" id="{99F5437B-F32E-9D47-8281-8ECA6500C813}"/>
                </a:ext>
              </a:extLst>
            </p:cNvPr>
            <p:cNvSpPr txBox="1"/>
            <p:nvPr/>
          </p:nvSpPr>
          <p:spPr>
            <a:xfrm>
              <a:off x="13507839" y="2601278"/>
              <a:ext cx="5629428" cy="1733872"/>
            </a:xfrm>
            <a:prstGeom prst="rect">
              <a:avLst/>
            </a:prstGeom>
            <a:noFill/>
          </p:spPr>
          <p:txBody>
            <a:bodyPr wrap="square" rtlCol="1">
              <a:spAutoFit/>
            </a:bodyPr>
            <a:lstStyle/>
            <a:p>
              <a:pPr algn="just" rtl="1">
                <a:lnSpc>
                  <a:spcPct val="200000"/>
                </a:lnSpc>
              </a:pPr>
              <a:r>
                <a:rPr lang="ar-EG" sz="3600" b="1" u="sng" dirty="0">
                  <a:latin typeface="Dubai" panose="020B0503030403030204" pitchFamily="34" charset="-78"/>
                  <a:ea typeface="Calibri" panose="020F0502020204030204" pitchFamily="34" charset="0"/>
                  <a:cs typeface="Dubai" panose="020B0503030403030204" pitchFamily="34" charset="-78"/>
                </a:rPr>
                <a:t>خطة العلاج :</a:t>
              </a:r>
            </a:p>
            <a:p>
              <a:pPr algn="just" rtl="1">
                <a:lnSpc>
                  <a:spcPct val="200000"/>
                </a:lnSpc>
              </a:pPr>
              <a:r>
                <a:rPr lang="ar-EG" sz="3200" dirty="0">
                  <a:latin typeface="Dubai" panose="020B0503030403030204" pitchFamily="34" charset="-78"/>
                  <a:ea typeface="Calibri" panose="020F0502020204030204" pitchFamily="34" charset="0"/>
                  <a:cs typeface="Dubai" panose="020B0503030403030204" pitchFamily="34" charset="-78"/>
                </a:rPr>
                <a:t>1-  معرفة نقاط الضعف والقوة في شخصية العميل وما لديه من إمكانات </a:t>
              </a:r>
            </a:p>
            <a:p>
              <a:pPr algn="just" rtl="1">
                <a:lnSpc>
                  <a:spcPct val="200000"/>
                </a:lnSpc>
              </a:pPr>
              <a:r>
                <a:rPr lang="ar-EG" sz="3200" dirty="0">
                  <a:latin typeface="Dubai" panose="020B0503030403030204" pitchFamily="34" charset="-78"/>
                  <a:ea typeface="Calibri" panose="020F0502020204030204" pitchFamily="34" charset="0"/>
                  <a:cs typeface="Dubai" panose="020B0503030403030204" pitchFamily="34" charset="-78"/>
                </a:rPr>
                <a:t>2- يجب أن تتناول الفرد وبيئة صاحب المشكلة</a:t>
              </a:r>
            </a:p>
            <a:p>
              <a:pPr algn="just" rtl="1">
                <a:lnSpc>
                  <a:spcPct val="200000"/>
                </a:lnSpc>
              </a:pPr>
              <a:r>
                <a:rPr lang="ar-EG" sz="3200" dirty="0">
                  <a:latin typeface="Dubai" panose="020B0503030403030204" pitchFamily="34" charset="-78"/>
                  <a:ea typeface="Calibri" panose="020F0502020204030204" pitchFamily="34" charset="0"/>
                  <a:cs typeface="Dubai" panose="020B0503030403030204" pitchFamily="34" charset="-78"/>
                </a:rPr>
                <a:t>3- يجب أن يكون العلاج ( خطواته) وتنفيذه على شكل أدوار</a:t>
              </a:r>
            </a:p>
            <a:p>
              <a:pPr algn="just" rtl="1">
                <a:lnSpc>
                  <a:spcPct val="200000"/>
                </a:lnSpc>
              </a:pPr>
              <a:r>
                <a:rPr lang="ar-EG" sz="3200" dirty="0">
                  <a:latin typeface="Dubai" panose="020B0503030403030204" pitchFamily="34" charset="-78"/>
                  <a:ea typeface="Calibri" panose="020F0502020204030204" pitchFamily="34" charset="0"/>
                  <a:cs typeface="Dubai" panose="020B0503030403030204" pitchFamily="34" charset="-78"/>
                </a:rPr>
                <a:t>4- اختبار الإجراءات (الفنيات) المناسبة للعلاج</a:t>
              </a:r>
            </a:p>
          </p:txBody>
        </p:sp>
      </p:grpSp>
      <p:grpSp>
        <p:nvGrpSpPr>
          <p:cNvPr id="27" name="Group 4">
            <a:extLst>
              <a:ext uri="{FF2B5EF4-FFF2-40B4-BE49-F238E27FC236}">
                <a16:creationId xmlns:a16="http://schemas.microsoft.com/office/drawing/2014/main" id="{1BB6DE8D-F692-44B0-8C98-3E30ADA82940}"/>
              </a:ext>
            </a:extLst>
          </p:cNvPr>
          <p:cNvGrpSpPr/>
          <p:nvPr/>
        </p:nvGrpSpPr>
        <p:grpSpPr>
          <a:xfrm>
            <a:off x="0" y="2315997"/>
            <a:ext cx="5412615" cy="5366465"/>
            <a:chOff x="-4282541" y="3921401"/>
            <a:chExt cx="7866340" cy="8699050"/>
          </a:xfrm>
        </p:grpSpPr>
        <p:pic>
          <p:nvPicPr>
            <p:cNvPr id="28" name="Picture 5">
              <a:extLst>
                <a:ext uri="{FF2B5EF4-FFF2-40B4-BE49-F238E27FC236}">
                  <a16:creationId xmlns:a16="http://schemas.microsoft.com/office/drawing/2014/main" id="{88864996-467C-43D3-BBC5-508FF2AB271A}"/>
                </a:ext>
              </a:extLst>
            </p:cNvPr>
            <p:cNvPicPr>
              <a:picLocks noChangeAspect="1"/>
            </p:cNvPicPr>
            <p:nvPr/>
          </p:nvPicPr>
          <p:blipFill>
            <a:blip r:embed="rId9">
              <a:extLst>
                <a:ext uri="{28A0092B-C50C-407E-A947-70E740481C1C}">
                  <a14:useLocalDpi xmlns:a14="http://schemas.microsoft.com/office/drawing/2010/main" val="0"/>
                </a:ext>
              </a:extLst>
            </a:blip>
            <a:srcRect l="4005" r="4005"/>
            <a:stretch/>
          </p:blipFill>
          <p:spPr>
            <a:xfrm>
              <a:off x="-4282541" y="3921401"/>
              <a:ext cx="7866340" cy="8699050"/>
            </a:xfrm>
            <a:prstGeom prst="hexagon">
              <a:avLst/>
            </a:prstGeom>
          </p:spPr>
        </p:pic>
      </p:grpSp>
    </p:spTree>
    <p:extLst>
      <p:ext uri="{BB962C8B-B14F-4D97-AF65-F5344CB8AC3E}">
        <p14:creationId xmlns:p14="http://schemas.microsoft.com/office/powerpoint/2010/main" val="40427249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DADA2217-E746-8059-9246-496E557F351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136723" y="1133754"/>
            <a:ext cx="3985315" cy="3347377"/>
          </a:xfrm>
          <a:prstGeom prst="rect">
            <a:avLst/>
          </a:prstGeom>
        </p:spPr>
      </p:pic>
      <p:sp>
        <p:nvSpPr>
          <p:cNvPr id="8" name="Right Triangle 7">
            <a:extLst>
              <a:ext uri="{FF2B5EF4-FFF2-40B4-BE49-F238E27FC236}">
                <a16:creationId xmlns:a16="http://schemas.microsoft.com/office/drawing/2014/main" id="{BDC96880-C9A8-D463-187E-5F44CF00C555}"/>
              </a:ext>
            </a:extLst>
          </p:cNvPr>
          <p:cNvSpPr/>
          <p:nvPr/>
        </p:nvSpPr>
        <p:spPr>
          <a:xfrm>
            <a:off x="0" y="40220"/>
            <a:ext cx="18251363" cy="10325100"/>
          </a:xfrm>
          <a:prstGeom prst="rtTriangle">
            <a:avLst/>
          </a:prstGeom>
          <a:solidFill>
            <a:srgbClr val="FFA5AD">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ar-EG"/>
          </a:p>
        </p:txBody>
      </p:sp>
      <p:grpSp>
        <p:nvGrpSpPr>
          <p:cNvPr id="2" name="Group 1">
            <a:extLst>
              <a:ext uri="{FF2B5EF4-FFF2-40B4-BE49-F238E27FC236}">
                <a16:creationId xmlns:a16="http://schemas.microsoft.com/office/drawing/2014/main" id="{EA7FD379-A12B-C0F3-294C-AF8BD930CAD6}"/>
              </a:ext>
            </a:extLst>
          </p:cNvPr>
          <p:cNvGrpSpPr/>
          <p:nvPr/>
        </p:nvGrpSpPr>
        <p:grpSpPr>
          <a:xfrm>
            <a:off x="774479" y="1049139"/>
            <a:ext cx="1899445" cy="980225"/>
            <a:chOff x="879794" y="557739"/>
            <a:chExt cx="2171635" cy="876343"/>
          </a:xfrm>
        </p:grpSpPr>
        <p:pic>
          <p:nvPicPr>
            <p:cNvPr id="3" name="Picture 2">
              <a:extLst>
                <a:ext uri="{FF2B5EF4-FFF2-40B4-BE49-F238E27FC236}">
                  <a16:creationId xmlns:a16="http://schemas.microsoft.com/office/drawing/2014/main" id="{06FDF8A8-8115-0A6B-2829-DA2EC6FE1CBB}"/>
                </a:ext>
              </a:extLst>
            </p:cNvPr>
            <p:cNvPicPr>
              <a:picLocks noChangeAspect="1"/>
            </p:cNvPicPr>
            <p:nvPr/>
          </p:nvPicPr>
          <p:blipFill>
            <a:blip r:embed="rId3"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879794" y="557739"/>
              <a:ext cx="2171635" cy="876343"/>
            </a:xfrm>
            <a:prstGeom prst="rect">
              <a:avLst/>
            </a:prstGeom>
          </p:spPr>
        </p:pic>
        <p:sp>
          <p:nvSpPr>
            <p:cNvPr id="4" name="TextBox 28">
              <a:extLst>
                <a:ext uri="{FF2B5EF4-FFF2-40B4-BE49-F238E27FC236}">
                  <a16:creationId xmlns:a16="http://schemas.microsoft.com/office/drawing/2014/main" id="{4E9B5231-2549-7509-307B-8A7BD2A6ABD2}"/>
                </a:ext>
              </a:extLst>
            </p:cNvPr>
            <p:cNvSpPr txBox="1"/>
            <p:nvPr/>
          </p:nvSpPr>
          <p:spPr>
            <a:xfrm rot="20457677">
              <a:off x="961842" y="838252"/>
              <a:ext cx="1806571" cy="368025"/>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2500" b="1"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rPr>
                <a:t>الجلسة الأولى</a:t>
              </a:r>
              <a:endParaRPr lang="en-US" sz="2500"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5" name="Group 4">
            <a:extLst>
              <a:ext uri="{FF2B5EF4-FFF2-40B4-BE49-F238E27FC236}">
                <a16:creationId xmlns:a16="http://schemas.microsoft.com/office/drawing/2014/main" id="{9B30CF6B-06A4-7767-9951-7F92C4EFB13A}"/>
              </a:ext>
            </a:extLst>
          </p:cNvPr>
          <p:cNvGrpSpPr/>
          <p:nvPr/>
        </p:nvGrpSpPr>
        <p:grpSpPr>
          <a:xfrm>
            <a:off x="140419" y="299624"/>
            <a:ext cx="1879169" cy="980224"/>
            <a:chOff x="1282652" y="498315"/>
            <a:chExt cx="1807888" cy="876343"/>
          </a:xfrm>
        </p:grpSpPr>
        <p:pic>
          <p:nvPicPr>
            <p:cNvPr id="6" name="Picture 5">
              <a:extLst>
                <a:ext uri="{FF2B5EF4-FFF2-40B4-BE49-F238E27FC236}">
                  <a16:creationId xmlns:a16="http://schemas.microsoft.com/office/drawing/2014/main" id="{FEBD5877-C1CE-1FA6-5F49-D25B89BE69F2}"/>
                </a:ext>
              </a:extLst>
            </p:cNvPr>
            <p:cNvPicPr>
              <a:picLocks noChangeAspect="1"/>
            </p:cNvPicPr>
            <p:nvPr/>
          </p:nvPicPr>
          <p:blipFill>
            <a:blip r:embed="rId4"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1282652" y="498315"/>
              <a:ext cx="1807888" cy="876343"/>
            </a:xfrm>
            <a:prstGeom prst="rect">
              <a:avLst/>
            </a:prstGeom>
          </p:spPr>
        </p:pic>
        <p:sp>
          <p:nvSpPr>
            <p:cNvPr id="7" name="TextBox 28">
              <a:extLst>
                <a:ext uri="{FF2B5EF4-FFF2-40B4-BE49-F238E27FC236}">
                  <a16:creationId xmlns:a16="http://schemas.microsoft.com/office/drawing/2014/main" id="{FC86DDE1-7B1B-D414-53E9-60A2955210EE}"/>
                </a:ext>
              </a:extLst>
            </p:cNvPr>
            <p:cNvSpPr txBox="1"/>
            <p:nvPr/>
          </p:nvSpPr>
          <p:spPr>
            <a:xfrm rot="20457677">
              <a:off x="1345850" y="709582"/>
              <a:ext cx="1421884" cy="441630"/>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3000" b="1"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rPr>
                <a:t>اليوم الأول</a:t>
              </a:r>
              <a:endParaRPr lang="en-US" sz="3000"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9" name="Group 8">
            <a:extLst>
              <a:ext uri="{FF2B5EF4-FFF2-40B4-BE49-F238E27FC236}">
                <a16:creationId xmlns:a16="http://schemas.microsoft.com/office/drawing/2014/main" id="{4F232B40-6637-2F3C-5186-E94AE85DE2F2}"/>
              </a:ext>
            </a:extLst>
          </p:cNvPr>
          <p:cNvGrpSpPr/>
          <p:nvPr/>
        </p:nvGrpSpPr>
        <p:grpSpPr>
          <a:xfrm>
            <a:off x="13396567" y="151287"/>
            <a:ext cx="4662835" cy="1035541"/>
            <a:chOff x="4935472" y="1769662"/>
            <a:chExt cx="8932928" cy="2733080"/>
          </a:xfrm>
        </p:grpSpPr>
        <p:pic>
          <p:nvPicPr>
            <p:cNvPr id="19" name="Picture 18">
              <a:extLst>
                <a:ext uri="{FF2B5EF4-FFF2-40B4-BE49-F238E27FC236}">
                  <a16:creationId xmlns:a16="http://schemas.microsoft.com/office/drawing/2014/main" id="{DB587E16-79F8-057F-8149-E7592A68F8A7}"/>
                </a:ext>
              </a:extLst>
            </p:cNvPr>
            <p:cNvPicPr>
              <a:picLocks noChangeAspect="1"/>
            </p:cNvPicPr>
            <p:nvPr/>
          </p:nvPicPr>
          <p:blipFill rotWithShape="1">
            <a:blip r:embed="rId5">
              <a:grayscl/>
              <a:extLst>
                <a:ext uri="{BEBA8EAE-BF5A-486C-A8C5-ECC9F3942E4B}">
                  <a14:imgProps xmlns:a14="http://schemas.microsoft.com/office/drawing/2010/main">
                    <a14:imgLayer r:embed="rId6">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630" t="9182" r="839" b="13125"/>
            <a:stretch/>
          </p:blipFill>
          <p:spPr>
            <a:xfrm>
              <a:off x="4935472" y="1798820"/>
              <a:ext cx="8932928" cy="2703922"/>
            </a:xfrm>
            <a:prstGeom prst="rect">
              <a:avLst/>
            </a:prstGeom>
          </p:spPr>
        </p:pic>
        <p:sp>
          <p:nvSpPr>
            <p:cNvPr id="20" name="TextBox 42">
              <a:extLst>
                <a:ext uri="{FF2B5EF4-FFF2-40B4-BE49-F238E27FC236}">
                  <a16:creationId xmlns:a16="http://schemas.microsoft.com/office/drawing/2014/main" id="{A8710DD6-0C55-5F29-4CAF-3B243057A9DD}"/>
                </a:ext>
              </a:extLst>
            </p:cNvPr>
            <p:cNvSpPr txBox="1"/>
            <p:nvPr/>
          </p:nvSpPr>
          <p:spPr>
            <a:xfrm>
              <a:off x="4935472" y="1769662"/>
              <a:ext cx="8662082" cy="1736050"/>
            </a:xfrm>
            <a:prstGeom prst="rect">
              <a:avLst/>
            </a:prstGeom>
          </p:spPr>
          <p:txBody>
            <a:bodyPr wrap="square" lIns="0" tIns="0" rIns="0" bIns="0" rtlCol="0" anchor="t">
              <a:spAutoFit/>
            </a:bodyPr>
            <a:lstStyle/>
            <a:p>
              <a:pPr algn="just" rtl="1">
                <a:lnSpc>
                  <a:spcPct val="150000"/>
                </a:lnSpc>
              </a:pPr>
              <a:r>
                <a:rPr lang="ar-EG" sz="4500" b="1" spc="51" dirty="0">
                  <a:latin typeface="Aljazeera" panose="02000000000000000000" pitchFamily="2" charset="-78"/>
                  <a:cs typeface="Aljazeera" panose="02000000000000000000" pitchFamily="2" charset="-78"/>
                </a:rPr>
                <a:t>مدخل إلى دراسة الحالة</a:t>
              </a:r>
              <a:endParaRPr lang="en-US" sz="4500" b="1" spc="51" dirty="0">
                <a:latin typeface="Aljazeera" panose="02000000000000000000" pitchFamily="2" charset="-78"/>
                <a:cs typeface="Aljazeera" panose="02000000000000000000" pitchFamily="2" charset="-78"/>
              </a:endParaRPr>
            </a:p>
          </p:txBody>
        </p:sp>
      </p:grpSp>
      <p:grpSp>
        <p:nvGrpSpPr>
          <p:cNvPr id="21" name="Group 20">
            <a:extLst>
              <a:ext uri="{FF2B5EF4-FFF2-40B4-BE49-F238E27FC236}">
                <a16:creationId xmlns:a16="http://schemas.microsoft.com/office/drawing/2014/main" id="{5B62A8B4-4138-3877-B476-EFD14E7625E9}"/>
              </a:ext>
            </a:extLst>
          </p:cNvPr>
          <p:cNvGrpSpPr>
            <a:grpSpLocks/>
          </p:cNvGrpSpPr>
          <p:nvPr/>
        </p:nvGrpSpPr>
        <p:grpSpPr>
          <a:xfrm>
            <a:off x="7125058" y="1772713"/>
            <a:ext cx="5335594" cy="1397974"/>
            <a:chOff x="1650043" y="130715"/>
            <a:chExt cx="879822" cy="791746"/>
          </a:xfrm>
        </p:grpSpPr>
        <p:pic>
          <p:nvPicPr>
            <p:cNvPr id="22" name="Picture 21">
              <a:extLst>
                <a:ext uri="{FF2B5EF4-FFF2-40B4-BE49-F238E27FC236}">
                  <a16:creationId xmlns:a16="http://schemas.microsoft.com/office/drawing/2014/main" id="{F7E4C941-92BF-CA20-A31B-F70224216A20}"/>
                </a:ext>
              </a:extLst>
            </p:cNvPr>
            <p:cNvPicPr>
              <a:picLocks noChangeAspect="1"/>
            </p:cNvPicPr>
            <p:nvPr/>
          </p:nvPicPr>
          <p:blipFill>
            <a:blip r:embed="rId7" cstate="print">
              <a:duotone>
                <a:schemeClr val="accent2">
                  <a:shade val="45000"/>
                  <a:satMod val="135000"/>
                </a:schemeClr>
                <a:prstClr val="white"/>
              </a:duotone>
            </a:blip>
            <a:srcRect/>
            <a:stretch>
              <a:fillRect/>
            </a:stretch>
          </p:blipFill>
          <p:spPr bwMode="auto">
            <a:xfrm>
              <a:off x="1650043" y="130715"/>
              <a:ext cx="879822" cy="791746"/>
            </a:xfrm>
            <a:prstGeom prst="rect">
              <a:avLst/>
            </a:prstGeom>
            <a:noFill/>
            <a:ln>
              <a:noFill/>
            </a:ln>
          </p:spPr>
        </p:pic>
        <p:sp>
          <p:nvSpPr>
            <p:cNvPr id="23" name="Rectangle 22">
              <a:extLst>
                <a:ext uri="{FF2B5EF4-FFF2-40B4-BE49-F238E27FC236}">
                  <a16:creationId xmlns:a16="http://schemas.microsoft.com/office/drawing/2014/main" id="{32A5CCB6-8AA8-211D-C4D0-AF6966438DE8}"/>
                </a:ext>
              </a:extLst>
            </p:cNvPr>
            <p:cNvSpPr/>
            <p:nvPr/>
          </p:nvSpPr>
          <p:spPr>
            <a:xfrm>
              <a:off x="1690728" y="157960"/>
              <a:ext cx="710511" cy="62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algn="r" rtl="0">
                <a:lnSpc>
                  <a:spcPct val="107000"/>
                </a:lnSpc>
                <a:spcAft>
                  <a:spcPts val="800"/>
                </a:spcAft>
              </a:pPr>
              <a:r>
                <a:rPr lang="ar-EG"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أهداف دراسة الحالة</a:t>
              </a:r>
              <a:endParaRPr lang="en-US" sz="45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4" name="Group 23">
            <a:extLst>
              <a:ext uri="{FF2B5EF4-FFF2-40B4-BE49-F238E27FC236}">
                <a16:creationId xmlns:a16="http://schemas.microsoft.com/office/drawing/2014/main" id="{1BF27AE6-7215-5DBF-46A4-D5CC7C5D6B56}"/>
              </a:ext>
            </a:extLst>
          </p:cNvPr>
          <p:cNvGrpSpPr/>
          <p:nvPr/>
        </p:nvGrpSpPr>
        <p:grpSpPr>
          <a:xfrm>
            <a:off x="-762000" y="4024304"/>
            <a:ext cx="18251366" cy="4810439"/>
            <a:chOff x="13237366" y="2720128"/>
            <a:chExt cx="5881584" cy="1130744"/>
          </a:xfrm>
        </p:grpSpPr>
        <p:sp>
          <p:nvSpPr>
            <p:cNvPr id="25" name="Freeform 9">
              <a:extLst>
                <a:ext uri="{FF2B5EF4-FFF2-40B4-BE49-F238E27FC236}">
                  <a16:creationId xmlns:a16="http://schemas.microsoft.com/office/drawing/2014/main" id="{95826796-CF80-5A30-53CF-C27B1190AD40}"/>
                </a:ext>
              </a:extLst>
            </p:cNvPr>
            <p:cNvSpPr/>
            <p:nvPr/>
          </p:nvSpPr>
          <p:spPr>
            <a:xfrm flipH="1">
              <a:off x="13237366" y="2720128"/>
              <a:ext cx="5881584" cy="1130744"/>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8">
                <a:duotone>
                  <a:schemeClr val="accent6">
                    <a:shade val="45000"/>
                    <a:satMod val="135000"/>
                  </a:schemeClr>
                  <a:prstClr val="white"/>
                </a:duotone>
                <a:lum/>
                <a:extLst>
                  <a:ext uri="{96DAC541-7B7A-43D3-8B79-37D633B846F1}">
                    <asvg:svgBlip xmlns:asvg="http://schemas.microsoft.com/office/drawing/2016/SVG/main" r:embed="rId9"/>
                  </a:ext>
                </a:extLst>
              </a:blip>
              <a:stretch>
                <a:fillRect/>
              </a:stretch>
            </a:blipFill>
          </p:spPr>
          <p:txBody>
            <a:bodyPr/>
            <a:lstStyle/>
            <a:p>
              <a:endParaRPr lang="ar-EG" sz="1200" dirty="0"/>
            </a:p>
          </p:txBody>
        </p:sp>
        <p:sp>
          <p:nvSpPr>
            <p:cNvPr id="26" name="TextBox 25">
              <a:extLst>
                <a:ext uri="{FF2B5EF4-FFF2-40B4-BE49-F238E27FC236}">
                  <a16:creationId xmlns:a16="http://schemas.microsoft.com/office/drawing/2014/main" id="{99F5437B-F32E-9D47-8281-8ECA6500C813}"/>
                </a:ext>
              </a:extLst>
            </p:cNvPr>
            <p:cNvSpPr txBox="1"/>
            <p:nvPr/>
          </p:nvSpPr>
          <p:spPr>
            <a:xfrm>
              <a:off x="13620685" y="2824418"/>
              <a:ext cx="5293712" cy="862727"/>
            </a:xfrm>
            <a:prstGeom prst="rect">
              <a:avLst/>
            </a:prstGeom>
            <a:noFill/>
          </p:spPr>
          <p:txBody>
            <a:bodyPr wrap="square" rtlCol="1">
              <a:spAutoFit/>
            </a:bodyPr>
            <a:lstStyle/>
            <a:p>
              <a:pPr algn="just" rtl="1">
                <a:lnSpc>
                  <a:spcPct val="200000"/>
                </a:lnSpc>
              </a:pPr>
              <a:r>
                <a:rPr lang="ar-EG" sz="3000" b="1" dirty="0">
                  <a:latin typeface="Dubai" panose="020B0503030403030204" pitchFamily="34" charset="-78"/>
                  <a:ea typeface="Calibri" panose="020F0502020204030204" pitchFamily="34" charset="0"/>
                  <a:cs typeface="Dubai" panose="020B0503030403030204" pitchFamily="34" charset="-78"/>
                </a:rPr>
                <a:t>- فهم أفضل للعميل وتحديد، وتشخيص مشكلاته وطبيعتها وأسبابها</a:t>
              </a:r>
              <a:r>
                <a:rPr lang="ar-JO" sz="3000" b="1" dirty="0">
                  <a:latin typeface="Dubai" panose="020B0503030403030204" pitchFamily="34" charset="-78"/>
                  <a:ea typeface="Calibri" panose="020F0502020204030204" pitchFamily="34" charset="0"/>
                  <a:cs typeface="Dubai" panose="020B0503030403030204" pitchFamily="34" charset="-78"/>
                </a:rPr>
                <a:t>.</a:t>
              </a:r>
              <a:endParaRPr lang="ar-EG" sz="3000" b="1" dirty="0">
                <a:latin typeface="Dubai" panose="020B0503030403030204" pitchFamily="34" charset="-78"/>
                <a:ea typeface="Calibri" panose="020F0502020204030204" pitchFamily="34" charset="0"/>
                <a:cs typeface="Dubai" panose="020B0503030403030204" pitchFamily="34" charset="-78"/>
              </a:endParaRPr>
            </a:p>
            <a:p>
              <a:pPr algn="just" rtl="1">
                <a:lnSpc>
                  <a:spcPct val="200000"/>
                </a:lnSpc>
              </a:pPr>
              <a:r>
                <a:rPr lang="ar-EG" sz="3000" b="1" dirty="0">
                  <a:latin typeface="Dubai" panose="020B0503030403030204" pitchFamily="34" charset="-78"/>
                  <a:ea typeface="Calibri" panose="020F0502020204030204" pitchFamily="34" charset="0"/>
                  <a:cs typeface="Dubai" panose="020B0503030403030204" pitchFamily="34" charset="-78"/>
                </a:rPr>
                <a:t>- جمع المعلومات والبيانات التي تحصل عليها وتحليلها وتنظيمها وتلخيصها وتحديد الوزن النسبي لكل معلومة</a:t>
              </a:r>
            </a:p>
            <a:p>
              <a:pPr algn="just" rtl="1">
                <a:lnSpc>
                  <a:spcPct val="200000"/>
                </a:lnSpc>
              </a:pPr>
              <a:r>
                <a:rPr lang="ar-EG" sz="3000" b="1" dirty="0">
                  <a:latin typeface="Dubai" panose="020B0503030403030204" pitchFamily="34" charset="-78"/>
                  <a:ea typeface="Calibri" panose="020F0502020204030204" pitchFamily="34" charset="0"/>
                  <a:cs typeface="Dubai" panose="020B0503030403030204" pitchFamily="34" charset="-78"/>
                </a:rPr>
                <a:t>- العمل على علاج المشكلات النفسية والاجتماعية عند العميل ...</a:t>
              </a:r>
            </a:p>
            <a:p>
              <a:pPr algn="just" rtl="1">
                <a:lnSpc>
                  <a:spcPct val="200000"/>
                </a:lnSpc>
              </a:pPr>
              <a:r>
                <a:rPr lang="ar-EG" sz="3000" b="1" dirty="0">
                  <a:latin typeface="Dubai" panose="020B0503030403030204" pitchFamily="34" charset="-78"/>
                  <a:ea typeface="Calibri" panose="020F0502020204030204" pitchFamily="34" charset="0"/>
                  <a:cs typeface="Dubai" panose="020B0503030403030204" pitchFamily="34" charset="-78"/>
                </a:rPr>
                <a:t>- تحقيق الثقة في نفس العميل ودعمه لتخطي المشكلة.</a:t>
              </a:r>
            </a:p>
          </p:txBody>
        </p:sp>
      </p:grpSp>
    </p:spTree>
    <p:extLst>
      <p:ext uri="{BB962C8B-B14F-4D97-AF65-F5344CB8AC3E}">
        <p14:creationId xmlns:p14="http://schemas.microsoft.com/office/powerpoint/2010/main" val="2591311986"/>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Triangle 7">
            <a:extLst>
              <a:ext uri="{FF2B5EF4-FFF2-40B4-BE49-F238E27FC236}">
                <a16:creationId xmlns:a16="http://schemas.microsoft.com/office/drawing/2014/main" id="{BDC96880-C9A8-D463-187E-5F44CF00C555}"/>
              </a:ext>
            </a:extLst>
          </p:cNvPr>
          <p:cNvSpPr/>
          <p:nvPr/>
        </p:nvSpPr>
        <p:spPr>
          <a:xfrm flipH="1">
            <a:off x="0" y="-30549"/>
            <a:ext cx="18288000" cy="10325100"/>
          </a:xfrm>
          <a:prstGeom prst="rtTriangle">
            <a:avLst/>
          </a:prstGeom>
          <a:solidFill>
            <a:schemeClr val="accent4">
              <a:lumMod val="75000"/>
              <a:alpha val="54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ar-EG" dirty="0"/>
          </a:p>
        </p:txBody>
      </p:sp>
      <p:grpSp>
        <p:nvGrpSpPr>
          <p:cNvPr id="2" name="Group 1">
            <a:extLst>
              <a:ext uri="{FF2B5EF4-FFF2-40B4-BE49-F238E27FC236}">
                <a16:creationId xmlns:a16="http://schemas.microsoft.com/office/drawing/2014/main" id="{EA7FD379-A12B-C0F3-294C-AF8BD930CAD6}"/>
              </a:ext>
            </a:extLst>
          </p:cNvPr>
          <p:cNvGrpSpPr/>
          <p:nvPr/>
        </p:nvGrpSpPr>
        <p:grpSpPr>
          <a:xfrm>
            <a:off x="695755" y="1061232"/>
            <a:ext cx="1980028" cy="980225"/>
            <a:chOff x="789788" y="568550"/>
            <a:chExt cx="2263765" cy="876343"/>
          </a:xfrm>
        </p:grpSpPr>
        <p:pic>
          <p:nvPicPr>
            <p:cNvPr id="3" name="Picture 2">
              <a:extLst>
                <a:ext uri="{FF2B5EF4-FFF2-40B4-BE49-F238E27FC236}">
                  <a16:creationId xmlns:a16="http://schemas.microsoft.com/office/drawing/2014/main" id="{06FDF8A8-8115-0A6B-2829-DA2EC6FE1CBB}"/>
                </a:ext>
              </a:extLst>
            </p:cNvPr>
            <p:cNvPicPr>
              <a:picLocks noChangeAspect="1"/>
            </p:cNvPicPr>
            <p:nvPr/>
          </p:nvPicPr>
          <p:blipFill>
            <a:blip r:embed="rId3"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789788" y="568550"/>
              <a:ext cx="2263765" cy="876343"/>
            </a:xfrm>
            <a:prstGeom prst="rect">
              <a:avLst/>
            </a:prstGeom>
          </p:spPr>
        </p:pic>
        <p:sp>
          <p:nvSpPr>
            <p:cNvPr id="4" name="TextBox 28">
              <a:extLst>
                <a:ext uri="{FF2B5EF4-FFF2-40B4-BE49-F238E27FC236}">
                  <a16:creationId xmlns:a16="http://schemas.microsoft.com/office/drawing/2014/main" id="{4E9B5231-2549-7509-307B-8A7BD2A6ABD2}"/>
                </a:ext>
              </a:extLst>
            </p:cNvPr>
            <p:cNvSpPr txBox="1"/>
            <p:nvPr/>
          </p:nvSpPr>
          <p:spPr>
            <a:xfrm rot="20457677">
              <a:off x="874661" y="849684"/>
              <a:ext cx="1896204" cy="368025"/>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2500" b="1"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rPr>
                <a:t>الجلسة الأولى</a:t>
              </a:r>
              <a:endParaRPr lang="en-US" sz="2500"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5" name="Group 4">
            <a:extLst>
              <a:ext uri="{FF2B5EF4-FFF2-40B4-BE49-F238E27FC236}">
                <a16:creationId xmlns:a16="http://schemas.microsoft.com/office/drawing/2014/main" id="{9B30CF6B-06A4-7767-9951-7F92C4EFB13A}"/>
              </a:ext>
            </a:extLst>
          </p:cNvPr>
          <p:cNvGrpSpPr/>
          <p:nvPr/>
        </p:nvGrpSpPr>
        <p:grpSpPr>
          <a:xfrm>
            <a:off x="140419" y="299624"/>
            <a:ext cx="1879169" cy="980224"/>
            <a:chOff x="1282652" y="498315"/>
            <a:chExt cx="1807888" cy="876343"/>
          </a:xfrm>
        </p:grpSpPr>
        <p:pic>
          <p:nvPicPr>
            <p:cNvPr id="6" name="Picture 5">
              <a:extLst>
                <a:ext uri="{FF2B5EF4-FFF2-40B4-BE49-F238E27FC236}">
                  <a16:creationId xmlns:a16="http://schemas.microsoft.com/office/drawing/2014/main" id="{FEBD5877-C1CE-1FA6-5F49-D25B89BE69F2}"/>
                </a:ext>
              </a:extLst>
            </p:cNvPr>
            <p:cNvPicPr>
              <a:picLocks noChangeAspect="1"/>
            </p:cNvPicPr>
            <p:nvPr/>
          </p:nvPicPr>
          <p:blipFill>
            <a:blip r:embed="rId4"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1282652" y="498315"/>
              <a:ext cx="1807888" cy="876343"/>
            </a:xfrm>
            <a:prstGeom prst="rect">
              <a:avLst/>
            </a:prstGeom>
          </p:spPr>
        </p:pic>
        <p:sp>
          <p:nvSpPr>
            <p:cNvPr id="7" name="TextBox 28">
              <a:extLst>
                <a:ext uri="{FF2B5EF4-FFF2-40B4-BE49-F238E27FC236}">
                  <a16:creationId xmlns:a16="http://schemas.microsoft.com/office/drawing/2014/main" id="{FC86DDE1-7B1B-D414-53E9-60A2955210EE}"/>
                </a:ext>
              </a:extLst>
            </p:cNvPr>
            <p:cNvSpPr txBox="1"/>
            <p:nvPr/>
          </p:nvSpPr>
          <p:spPr>
            <a:xfrm rot="20457677">
              <a:off x="1345850" y="709582"/>
              <a:ext cx="1421884" cy="441630"/>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3000" b="1"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rPr>
                <a:t>اليوم الثاني</a:t>
              </a:r>
              <a:endParaRPr lang="en-US" sz="3000"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9" name="Group 8">
            <a:extLst>
              <a:ext uri="{FF2B5EF4-FFF2-40B4-BE49-F238E27FC236}">
                <a16:creationId xmlns:a16="http://schemas.microsoft.com/office/drawing/2014/main" id="{4F232B40-6637-2F3C-5186-E94AE85DE2F2}"/>
              </a:ext>
            </a:extLst>
          </p:cNvPr>
          <p:cNvGrpSpPr/>
          <p:nvPr/>
        </p:nvGrpSpPr>
        <p:grpSpPr>
          <a:xfrm>
            <a:off x="12103212" y="132020"/>
            <a:ext cx="5976052" cy="1024493"/>
            <a:chOff x="4650339" y="1798820"/>
            <a:chExt cx="9218059" cy="2703922"/>
          </a:xfrm>
        </p:grpSpPr>
        <p:pic>
          <p:nvPicPr>
            <p:cNvPr id="19" name="Picture 18">
              <a:extLst>
                <a:ext uri="{FF2B5EF4-FFF2-40B4-BE49-F238E27FC236}">
                  <a16:creationId xmlns:a16="http://schemas.microsoft.com/office/drawing/2014/main" id="{DB587E16-79F8-057F-8149-E7592A68F8A7}"/>
                </a:ext>
              </a:extLst>
            </p:cNvPr>
            <p:cNvPicPr>
              <a:picLocks noChangeAspect="1"/>
            </p:cNvPicPr>
            <p:nvPr/>
          </p:nvPicPr>
          <p:blipFill rotWithShape="1">
            <a:blip r:embed="rId5">
              <a:grayscl/>
              <a:extLst>
                <a:ext uri="{BEBA8EAE-BF5A-486C-A8C5-ECC9F3942E4B}">
                  <a14:imgProps xmlns:a14="http://schemas.microsoft.com/office/drawing/2010/main">
                    <a14:imgLayer r:embed="rId6">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630" t="9182" r="839" b="13125"/>
            <a:stretch/>
          </p:blipFill>
          <p:spPr>
            <a:xfrm>
              <a:off x="5374985" y="1798820"/>
              <a:ext cx="8493413" cy="2703922"/>
            </a:xfrm>
            <a:prstGeom prst="rect">
              <a:avLst/>
            </a:prstGeom>
          </p:spPr>
        </p:pic>
        <p:sp>
          <p:nvSpPr>
            <p:cNvPr id="20" name="TextBox 42">
              <a:extLst>
                <a:ext uri="{FF2B5EF4-FFF2-40B4-BE49-F238E27FC236}">
                  <a16:creationId xmlns:a16="http://schemas.microsoft.com/office/drawing/2014/main" id="{A8710DD6-0C55-5F29-4CAF-3B243057A9DD}"/>
                </a:ext>
              </a:extLst>
            </p:cNvPr>
            <p:cNvSpPr txBox="1"/>
            <p:nvPr/>
          </p:nvSpPr>
          <p:spPr>
            <a:xfrm>
              <a:off x="4650339" y="1798821"/>
              <a:ext cx="8662082" cy="2513078"/>
            </a:xfrm>
            <a:prstGeom prst="rect">
              <a:avLst/>
            </a:prstGeom>
          </p:spPr>
          <p:txBody>
            <a:bodyPr wrap="square" lIns="0" tIns="0" rIns="0" bIns="0" rtlCol="0" anchor="t">
              <a:spAutoFit/>
            </a:bodyPr>
            <a:lstStyle/>
            <a:p>
              <a:pPr algn="just" rtl="1">
                <a:lnSpc>
                  <a:spcPct val="150000"/>
                </a:lnSpc>
              </a:pPr>
              <a:r>
                <a:rPr lang="ar-EG" sz="4500" b="1" spc="51" dirty="0">
                  <a:latin typeface="Aljazeera" panose="02000000000000000000" pitchFamily="2" charset="-78"/>
                  <a:cs typeface="Aljazeera" panose="02000000000000000000" pitchFamily="2" charset="-78"/>
                </a:rPr>
                <a:t>المرشد عند دراسة الحالة</a:t>
              </a:r>
              <a:endParaRPr lang="en-US" sz="4500" b="1" spc="51" dirty="0">
                <a:latin typeface="Aljazeera" panose="02000000000000000000" pitchFamily="2" charset="-78"/>
                <a:cs typeface="Aljazeera" panose="02000000000000000000" pitchFamily="2" charset="-78"/>
              </a:endParaRPr>
            </a:p>
          </p:txBody>
        </p:sp>
      </p:grpSp>
      <p:grpSp>
        <p:nvGrpSpPr>
          <p:cNvPr id="21" name="Group 20">
            <a:extLst>
              <a:ext uri="{FF2B5EF4-FFF2-40B4-BE49-F238E27FC236}">
                <a16:creationId xmlns:a16="http://schemas.microsoft.com/office/drawing/2014/main" id="{5B62A8B4-4138-3877-B476-EFD14E7625E9}"/>
              </a:ext>
            </a:extLst>
          </p:cNvPr>
          <p:cNvGrpSpPr>
            <a:grpSpLocks/>
          </p:cNvGrpSpPr>
          <p:nvPr/>
        </p:nvGrpSpPr>
        <p:grpSpPr>
          <a:xfrm>
            <a:off x="7902994" y="1068255"/>
            <a:ext cx="4571999" cy="1397974"/>
            <a:chOff x="1422892" y="130715"/>
            <a:chExt cx="1061192" cy="791746"/>
          </a:xfrm>
        </p:grpSpPr>
        <p:pic>
          <p:nvPicPr>
            <p:cNvPr id="22" name="Picture 21">
              <a:extLst>
                <a:ext uri="{FF2B5EF4-FFF2-40B4-BE49-F238E27FC236}">
                  <a16:creationId xmlns:a16="http://schemas.microsoft.com/office/drawing/2014/main" id="{F7E4C941-92BF-CA20-A31B-F70224216A20}"/>
                </a:ext>
              </a:extLst>
            </p:cNvPr>
            <p:cNvPicPr>
              <a:picLocks noChangeAspect="1"/>
            </p:cNvPicPr>
            <p:nvPr/>
          </p:nvPicPr>
          <p:blipFill>
            <a:blip r:embed="rId7" cstate="print">
              <a:duotone>
                <a:schemeClr val="accent2">
                  <a:shade val="45000"/>
                  <a:satMod val="135000"/>
                </a:schemeClr>
                <a:prstClr val="white"/>
              </a:duotone>
            </a:blip>
            <a:srcRect/>
            <a:stretch>
              <a:fillRect/>
            </a:stretch>
          </p:blipFill>
          <p:spPr bwMode="auto">
            <a:xfrm>
              <a:off x="1445640" y="130715"/>
              <a:ext cx="1038444" cy="791746"/>
            </a:xfrm>
            <a:prstGeom prst="rect">
              <a:avLst/>
            </a:prstGeom>
            <a:noFill/>
            <a:ln>
              <a:noFill/>
            </a:ln>
          </p:spPr>
        </p:pic>
        <p:sp>
          <p:nvSpPr>
            <p:cNvPr id="23" name="Rectangle 22">
              <a:extLst>
                <a:ext uri="{FF2B5EF4-FFF2-40B4-BE49-F238E27FC236}">
                  <a16:creationId xmlns:a16="http://schemas.microsoft.com/office/drawing/2014/main" id="{32A5CCB6-8AA8-211D-C4D0-AF6966438DE8}"/>
                </a:ext>
              </a:extLst>
            </p:cNvPr>
            <p:cNvSpPr/>
            <p:nvPr/>
          </p:nvSpPr>
          <p:spPr>
            <a:xfrm>
              <a:off x="1422892" y="180700"/>
              <a:ext cx="917065" cy="62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algn="r" rtl="0">
                <a:lnSpc>
                  <a:spcPct val="107000"/>
                </a:lnSpc>
                <a:spcAft>
                  <a:spcPts val="800"/>
                </a:spcAft>
              </a:pPr>
              <a:r>
                <a:rPr lang="ar-EG"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 الخطة العلاجية </a:t>
              </a:r>
              <a:endParaRPr lang="en-US" sz="45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4" name="Group 23">
            <a:extLst>
              <a:ext uri="{FF2B5EF4-FFF2-40B4-BE49-F238E27FC236}">
                <a16:creationId xmlns:a16="http://schemas.microsoft.com/office/drawing/2014/main" id="{1BF27AE6-7215-5DBF-46A4-D5CC7C5D6B56}"/>
              </a:ext>
            </a:extLst>
          </p:cNvPr>
          <p:cNvGrpSpPr/>
          <p:nvPr/>
        </p:nvGrpSpPr>
        <p:grpSpPr>
          <a:xfrm>
            <a:off x="4343402" y="2487229"/>
            <a:ext cx="13944598" cy="4485071"/>
            <a:chOff x="12871294" y="2531077"/>
            <a:chExt cx="6532614" cy="1550112"/>
          </a:xfrm>
        </p:grpSpPr>
        <p:sp>
          <p:nvSpPr>
            <p:cNvPr id="25" name="Freeform 9">
              <a:extLst>
                <a:ext uri="{FF2B5EF4-FFF2-40B4-BE49-F238E27FC236}">
                  <a16:creationId xmlns:a16="http://schemas.microsoft.com/office/drawing/2014/main" id="{95826796-CF80-5A30-53CF-C27B1190AD40}"/>
                </a:ext>
              </a:extLst>
            </p:cNvPr>
            <p:cNvSpPr/>
            <p:nvPr/>
          </p:nvSpPr>
          <p:spPr>
            <a:xfrm flipH="1">
              <a:off x="12871294" y="2531077"/>
              <a:ext cx="6532614" cy="1550112"/>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8">
                <a:duotone>
                  <a:schemeClr val="accent4">
                    <a:shade val="45000"/>
                    <a:satMod val="135000"/>
                  </a:schemeClr>
                  <a:prstClr val="white"/>
                </a:duotone>
                <a:extLst>
                  <a:ext uri="{96DAC541-7B7A-43D3-8B79-37D633B846F1}">
                    <asvg:svgBlip xmlns:asvg="http://schemas.microsoft.com/office/drawing/2016/SVG/main" r:embed="rId9"/>
                  </a:ext>
                </a:extLst>
              </a:blip>
              <a:stretch>
                <a:fillRect/>
              </a:stretch>
            </a:blipFill>
          </p:spPr>
          <p:txBody>
            <a:bodyPr/>
            <a:lstStyle/>
            <a:p>
              <a:endParaRPr lang="ar-EG" sz="1200" dirty="0"/>
            </a:p>
          </p:txBody>
        </p:sp>
        <p:sp>
          <p:nvSpPr>
            <p:cNvPr id="26" name="TextBox 25">
              <a:extLst>
                <a:ext uri="{FF2B5EF4-FFF2-40B4-BE49-F238E27FC236}">
                  <a16:creationId xmlns:a16="http://schemas.microsoft.com/office/drawing/2014/main" id="{99F5437B-F32E-9D47-8281-8ECA6500C813}"/>
                </a:ext>
              </a:extLst>
            </p:cNvPr>
            <p:cNvSpPr txBox="1"/>
            <p:nvPr/>
          </p:nvSpPr>
          <p:spPr>
            <a:xfrm>
              <a:off x="13507839" y="2601278"/>
              <a:ext cx="5629428" cy="1132867"/>
            </a:xfrm>
            <a:prstGeom prst="rect">
              <a:avLst/>
            </a:prstGeom>
            <a:noFill/>
          </p:spPr>
          <p:txBody>
            <a:bodyPr wrap="square" rtlCol="1">
              <a:spAutoFit/>
            </a:bodyPr>
            <a:lstStyle/>
            <a:p>
              <a:pPr algn="just" rtl="1">
                <a:lnSpc>
                  <a:spcPct val="200000"/>
                </a:lnSpc>
              </a:pPr>
              <a:r>
                <a:rPr lang="ar-EG" sz="3600" b="1" u="sng" dirty="0">
                  <a:latin typeface="Dubai" panose="020B0503030403030204" pitchFamily="34" charset="-78"/>
                  <a:ea typeface="Calibri" panose="020F0502020204030204" pitchFamily="34" charset="0"/>
                  <a:cs typeface="Dubai" panose="020B0503030403030204" pitchFamily="34" charset="-78"/>
                </a:rPr>
                <a:t>متابعة الحالة :</a:t>
              </a:r>
            </a:p>
            <a:p>
              <a:pPr algn="just" rtl="1">
                <a:lnSpc>
                  <a:spcPct val="200000"/>
                </a:lnSpc>
              </a:pPr>
              <a:r>
                <a:rPr lang="ar-EG" sz="3600" dirty="0">
                  <a:latin typeface="Dubai" panose="020B0503030403030204" pitchFamily="34" charset="-78"/>
                  <a:ea typeface="Calibri" panose="020F0502020204030204" pitchFamily="34" charset="0"/>
                  <a:cs typeface="Dubai" panose="020B0503030403030204" pitchFamily="34" charset="-78"/>
                </a:rPr>
                <a:t>ويقصد بها الإجراءات التي تتخذ لصيانة السلوك المكتسب في حالة نجاح خطة العلاج.</a:t>
              </a:r>
            </a:p>
          </p:txBody>
        </p:sp>
      </p:grpSp>
      <p:grpSp>
        <p:nvGrpSpPr>
          <p:cNvPr id="27" name="Group 4">
            <a:extLst>
              <a:ext uri="{FF2B5EF4-FFF2-40B4-BE49-F238E27FC236}">
                <a16:creationId xmlns:a16="http://schemas.microsoft.com/office/drawing/2014/main" id="{1BB6DE8D-F692-44B0-8C98-3E30ADA82940}"/>
              </a:ext>
            </a:extLst>
          </p:cNvPr>
          <p:cNvGrpSpPr/>
          <p:nvPr/>
        </p:nvGrpSpPr>
        <p:grpSpPr>
          <a:xfrm>
            <a:off x="0" y="2315997"/>
            <a:ext cx="5412615" cy="5366465"/>
            <a:chOff x="-4282541" y="3921401"/>
            <a:chExt cx="7866340" cy="8699050"/>
          </a:xfrm>
        </p:grpSpPr>
        <p:pic>
          <p:nvPicPr>
            <p:cNvPr id="28" name="Picture 5">
              <a:extLst>
                <a:ext uri="{FF2B5EF4-FFF2-40B4-BE49-F238E27FC236}">
                  <a16:creationId xmlns:a16="http://schemas.microsoft.com/office/drawing/2014/main" id="{88864996-467C-43D3-BBC5-508FF2AB271A}"/>
                </a:ext>
              </a:extLst>
            </p:cNvPr>
            <p:cNvPicPr>
              <a:picLocks noChangeAspect="1"/>
            </p:cNvPicPr>
            <p:nvPr/>
          </p:nvPicPr>
          <p:blipFill>
            <a:blip r:embed="rId10">
              <a:extLst>
                <a:ext uri="{28A0092B-C50C-407E-A947-70E740481C1C}">
                  <a14:useLocalDpi xmlns:a14="http://schemas.microsoft.com/office/drawing/2010/main" val="0"/>
                </a:ext>
              </a:extLst>
            </a:blip>
            <a:srcRect l="4005" r="4005"/>
            <a:stretch/>
          </p:blipFill>
          <p:spPr>
            <a:xfrm>
              <a:off x="-4282541" y="3921401"/>
              <a:ext cx="7866340" cy="8699050"/>
            </a:xfrm>
            <a:prstGeom prst="hexagon">
              <a:avLst/>
            </a:prstGeom>
          </p:spPr>
        </p:pic>
      </p:grpSp>
    </p:spTree>
    <p:extLst>
      <p:ext uri="{BB962C8B-B14F-4D97-AF65-F5344CB8AC3E}">
        <p14:creationId xmlns:p14="http://schemas.microsoft.com/office/powerpoint/2010/main" val="3883543648"/>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Triangle 7">
            <a:extLst>
              <a:ext uri="{FF2B5EF4-FFF2-40B4-BE49-F238E27FC236}">
                <a16:creationId xmlns:a16="http://schemas.microsoft.com/office/drawing/2014/main" id="{BDC96880-C9A8-D463-187E-5F44CF00C555}"/>
              </a:ext>
            </a:extLst>
          </p:cNvPr>
          <p:cNvSpPr/>
          <p:nvPr/>
        </p:nvSpPr>
        <p:spPr>
          <a:xfrm>
            <a:off x="36637" y="0"/>
            <a:ext cx="18288000" cy="10325100"/>
          </a:xfrm>
          <a:prstGeom prst="rtTriangle">
            <a:avLst/>
          </a:prstGeom>
          <a:solidFill>
            <a:schemeClr val="accent2">
              <a:lumMod val="75000"/>
              <a:alpha val="18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ar-EG" dirty="0"/>
          </a:p>
        </p:txBody>
      </p:sp>
      <p:grpSp>
        <p:nvGrpSpPr>
          <p:cNvPr id="27" name="Group 4">
            <a:extLst>
              <a:ext uri="{FF2B5EF4-FFF2-40B4-BE49-F238E27FC236}">
                <a16:creationId xmlns:a16="http://schemas.microsoft.com/office/drawing/2014/main" id="{1BB6DE8D-F692-44B0-8C98-3E30ADA82940}"/>
              </a:ext>
            </a:extLst>
          </p:cNvPr>
          <p:cNvGrpSpPr/>
          <p:nvPr/>
        </p:nvGrpSpPr>
        <p:grpSpPr>
          <a:xfrm>
            <a:off x="304800" y="5090455"/>
            <a:ext cx="4663436" cy="4888159"/>
            <a:chOff x="-4302677" y="4890421"/>
            <a:chExt cx="7866340" cy="8699050"/>
          </a:xfrm>
        </p:grpSpPr>
        <p:pic>
          <p:nvPicPr>
            <p:cNvPr id="28" name="Picture 5">
              <a:extLst>
                <a:ext uri="{FF2B5EF4-FFF2-40B4-BE49-F238E27FC236}">
                  <a16:creationId xmlns:a16="http://schemas.microsoft.com/office/drawing/2014/main" id="{88864996-467C-43D3-BBC5-508FF2AB271A}"/>
                </a:ext>
              </a:extLst>
            </p:cNvPr>
            <p:cNvPicPr>
              <a:picLocks noChangeAspect="1"/>
            </p:cNvPicPr>
            <p:nvPr/>
          </p:nvPicPr>
          <p:blipFill>
            <a:blip r:embed="rId2">
              <a:extLst>
                <a:ext uri="{28A0092B-C50C-407E-A947-70E740481C1C}">
                  <a14:useLocalDpi xmlns:a14="http://schemas.microsoft.com/office/drawing/2010/main" val="0"/>
                </a:ext>
              </a:extLst>
            </a:blip>
            <a:srcRect l="10389" r="10389"/>
            <a:stretch/>
          </p:blipFill>
          <p:spPr>
            <a:xfrm>
              <a:off x="-4302677" y="4890421"/>
              <a:ext cx="7866340" cy="8699050"/>
            </a:xfrm>
            <a:prstGeom prst="ellipse">
              <a:avLst/>
            </a:prstGeom>
            <a:ln w="209550">
              <a:solidFill>
                <a:schemeClr val="accent2">
                  <a:lumMod val="75000"/>
                  <a:alpha val="84000"/>
                </a:schemeClr>
              </a:solidFill>
            </a:ln>
          </p:spPr>
        </p:pic>
      </p:grpSp>
      <p:grpSp>
        <p:nvGrpSpPr>
          <p:cNvPr id="2" name="Group 1">
            <a:extLst>
              <a:ext uri="{FF2B5EF4-FFF2-40B4-BE49-F238E27FC236}">
                <a16:creationId xmlns:a16="http://schemas.microsoft.com/office/drawing/2014/main" id="{EA7FD379-A12B-C0F3-294C-AF8BD930CAD6}"/>
              </a:ext>
            </a:extLst>
          </p:cNvPr>
          <p:cNvGrpSpPr/>
          <p:nvPr/>
        </p:nvGrpSpPr>
        <p:grpSpPr>
          <a:xfrm>
            <a:off x="695755" y="1061232"/>
            <a:ext cx="1980028" cy="980225"/>
            <a:chOff x="789788" y="568550"/>
            <a:chExt cx="2263765" cy="876343"/>
          </a:xfrm>
        </p:grpSpPr>
        <p:pic>
          <p:nvPicPr>
            <p:cNvPr id="3" name="Picture 2">
              <a:extLst>
                <a:ext uri="{FF2B5EF4-FFF2-40B4-BE49-F238E27FC236}">
                  <a16:creationId xmlns:a16="http://schemas.microsoft.com/office/drawing/2014/main" id="{06FDF8A8-8115-0A6B-2829-DA2EC6FE1CBB}"/>
                </a:ext>
              </a:extLst>
            </p:cNvPr>
            <p:cNvPicPr>
              <a:picLocks noChangeAspect="1"/>
            </p:cNvPicPr>
            <p:nvPr/>
          </p:nvPicPr>
          <p:blipFill>
            <a:blip r:embed="rId3"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789788" y="568550"/>
              <a:ext cx="2263765" cy="876343"/>
            </a:xfrm>
            <a:prstGeom prst="rect">
              <a:avLst/>
            </a:prstGeom>
          </p:spPr>
        </p:pic>
        <p:sp>
          <p:nvSpPr>
            <p:cNvPr id="4" name="TextBox 28">
              <a:extLst>
                <a:ext uri="{FF2B5EF4-FFF2-40B4-BE49-F238E27FC236}">
                  <a16:creationId xmlns:a16="http://schemas.microsoft.com/office/drawing/2014/main" id="{4E9B5231-2549-7509-307B-8A7BD2A6ABD2}"/>
                </a:ext>
              </a:extLst>
            </p:cNvPr>
            <p:cNvSpPr txBox="1"/>
            <p:nvPr/>
          </p:nvSpPr>
          <p:spPr>
            <a:xfrm rot="20457677">
              <a:off x="874661" y="849684"/>
              <a:ext cx="1896204" cy="368025"/>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2500" b="1"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rPr>
                <a:t>الجلسة الثانية</a:t>
              </a:r>
              <a:endParaRPr lang="en-US" sz="2500"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5" name="Group 4">
            <a:extLst>
              <a:ext uri="{FF2B5EF4-FFF2-40B4-BE49-F238E27FC236}">
                <a16:creationId xmlns:a16="http://schemas.microsoft.com/office/drawing/2014/main" id="{9B30CF6B-06A4-7767-9951-7F92C4EFB13A}"/>
              </a:ext>
            </a:extLst>
          </p:cNvPr>
          <p:cNvGrpSpPr/>
          <p:nvPr/>
        </p:nvGrpSpPr>
        <p:grpSpPr>
          <a:xfrm>
            <a:off x="140419" y="299624"/>
            <a:ext cx="1879169" cy="980224"/>
            <a:chOff x="1282652" y="498315"/>
            <a:chExt cx="1807888" cy="876343"/>
          </a:xfrm>
        </p:grpSpPr>
        <p:pic>
          <p:nvPicPr>
            <p:cNvPr id="6" name="Picture 5">
              <a:extLst>
                <a:ext uri="{FF2B5EF4-FFF2-40B4-BE49-F238E27FC236}">
                  <a16:creationId xmlns:a16="http://schemas.microsoft.com/office/drawing/2014/main" id="{FEBD5877-C1CE-1FA6-5F49-D25B89BE69F2}"/>
                </a:ext>
              </a:extLst>
            </p:cNvPr>
            <p:cNvPicPr>
              <a:picLocks noChangeAspect="1"/>
            </p:cNvPicPr>
            <p:nvPr/>
          </p:nvPicPr>
          <p:blipFill>
            <a:blip r:embed="rId4"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1282652" y="498315"/>
              <a:ext cx="1807888" cy="876343"/>
            </a:xfrm>
            <a:prstGeom prst="rect">
              <a:avLst/>
            </a:prstGeom>
          </p:spPr>
        </p:pic>
        <p:sp>
          <p:nvSpPr>
            <p:cNvPr id="7" name="TextBox 28">
              <a:extLst>
                <a:ext uri="{FF2B5EF4-FFF2-40B4-BE49-F238E27FC236}">
                  <a16:creationId xmlns:a16="http://schemas.microsoft.com/office/drawing/2014/main" id="{FC86DDE1-7B1B-D414-53E9-60A2955210EE}"/>
                </a:ext>
              </a:extLst>
            </p:cNvPr>
            <p:cNvSpPr txBox="1"/>
            <p:nvPr/>
          </p:nvSpPr>
          <p:spPr>
            <a:xfrm rot="20457677">
              <a:off x="1345850" y="709582"/>
              <a:ext cx="1421884" cy="441630"/>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3000" b="1"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rPr>
                <a:t>اليوم الثاني</a:t>
              </a:r>
              <a:endParaRPr lang="en-US" sz="3000"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9" name="Group 8">
            <a:extLst>
              <a:ext uri="{FF2B5EF4-FFF2-40B4-BE49-F238E27FC236}">
                <a16:creationId xmlns:a16="http://schemas.microsoft.com/office/drawing/2014/main" id="{4F232B40-6637-2F3C-5186-E94AE85DE2F2}"/>
              </a:ext>
            </a:extLst>
          </p:cNvPr>
          <p:cNvGrpSpPr/>
          <p:nvPr/>
        </p:nvGrpSpPr>
        <p:grpSpPr>
          <a:xfrm>
            <a:off x="12103212" y="132020"/>
            <a:ext cx="5976052" cy="1024493"/>
            <a:chOff x="4650339" y="1798820"/>
            <a:chExt cx="9218059" cy="2703922"/>
          </a:xfrm>
        </p:grpSpPr>
        <p:pic>
          <p:nvPicPr>
            <p:cNvPr id="19" name="Picture 18">
              <a:extLst>
                <a:ext uri="{FF2B5EF4-FFF2-40B4-BE49-F238E27FC236}">
                  <a16:creationId xmlns:a16="http://schemas.microsoft.com/office/drawing/2014/main" id="{DB587E16-79F8-057F-8149-E7592A68F8A7}"/>
                </a:ext>
              </a:extLst>
            </p:cNvPr>
            <p:cNvPicPr>
              <a:picLocks noChangeAspect="1"/>
            </p:cNvPicPr>
            <p:nvPr/>
          </p:nvPicPr>
          <p:blipFill rotWithShape="1">
            <a:blip r:embed="rId5">
              <a:grayscl/>
              <a:extLst>
                <a:ext uri="{BEBA8EAE-BF5A-486C-A8C5-ECC9F3942E4B}">
                  <a14:imgProps xmlns:a14="http://schemas.microsoft.com/office/drawing/2010/main">
                    <a14:imgLayer r:embed="rId6">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630" t="9182" r="839" b="13125"/>
            <a:stretch/>
          </p:blipFill>
          <p:spPr>
            <a:xfrm>
              <a:off x="7138064" y="1798820"/>
              <a:ext cx="6730334" cy="2703922"/>
            </a:xfrm>
            <a:prstGeom prst="rect">
              <a:avLst/>
            </a:prstGeom>
          </p:spPr>
        </p:pic>
        <p:sp>
          <p:nvSpPr>
            <p:cNvPr id="20" name="TextBox 42">
              <a:extLst>
                <a:ext uri="{FF2B5EF4-FFF2-40B4-BE49-F238E27FC236}">
                  <a16:creationId xmlns:a16="http://schemas.microsoft.com/office/drawing/2014/main" id="{A8710DD6-0C55-5F29-4CAF-3B243057A9DD}"/>
                </a:ext>
              </a:extLst>
            </p:cNvPr>
            <p:cNvSpPr txBox="1"/>
            <p:nvPr/>
          </p:nvSpPr>
          <p:spPr>
            <a:xfrm>
              <a:off x="4650339" y="1798821"/>
              <a:ext cx="8662082" cy="2513078"/>
            </a:xfrm>
            <a:prstGeom prst="rect">
              <a:avLst/>
            </a:prstGeom>
          </p:spPr>
          <p:txBody>
            <a:bodyPr wrap="square" lIns="0" tIns="0" rIns="0" bIns="0" rtlCol="0" anchor="t">
              <a:spAutoFit/>
            </a:bodyPr>
            <a:lstStyle/>
            <a:p>
              <a:pPr algn="just" rtl="1">
                <a:lnSpc>
                  <a:spcPct val="150000"/>
                </a:lnSpc>
              </a:pPr>
              <a:r>
                <a:rPr lang="ar-EG" sz="4500" b="1" spc="51" dirty="0">
                  <a:latin typeface="Aljazeera" panose="02000000000000000000" pitchFamily="2" charset="-78"/>
                  <a:cs typeface="Aljazeera" panose="02000000000000000000" pitchFamily="2" charset="-78"/>
                </a:rPr>
                <a:t>نموذج دراسة حالة</a:t>
              </a:r>
              <a:endParaRPr lang="en-US" sz="4500" b="1" spc="51" dirty="0">
                <a:latin typeface="Aljazeera" panose="02000000000000000000" pitchFamily="2" charset="-78"/>
                <a:cs typeface="Aljazeera" panose="02000000000000000000" pitchFamily="2" charset="-78"/>
              </a:endParaRPr>
            </a:p>
          </p:txBody>
        </p:sp>
      </p:grpSp>
      <p:grpSp>
        <p:nvGrpSpPr>
          <p:cNvPr id="21" name="Group 20">
            <a:extLst>
              <a:ext uri="{FF2B5EF4-FFF2-40B4-BE49-F238E27FC236}">
                <a16:creationId xmlns:a16="http://schemas.microsoft.com/office/drawing/2014/main" id="{5B62A8B4-4138-3877-B476-EFD14E7625E9}"/>
              </a:ext>
            </a:extLst>
          </p:cNvPr>
          <p:cNvGrpSpPr>
            <a:grpSpLocks/>
          </p:cNvGrpSpPr>
          <p:nvPr/>
        </p:nvGrpSpPr>
        <p:grpSpPr>
          <a:xfrm>
            <a:off x="6781800" y="1068255"/>
            <a:ext cx="5693193" cy="1397974"/>
            <a:chOff x="1422892" y="130715"/>
            <a:chExt cx="1061192" cy="791746"/>
          </a:xfrm>
        </p:grpSpPr>
        <p:pic>
          <p:nvPicPr>
            <p:cNvPr id="22" name="Picture 21">
              <a:extLst>
                <a:ext uri="{FF2B5EF4-FFF2-40B4-BE49-F238E27FC236}">
                  <a16:creationId xmlns:a16="http://schemas.microsoft.com/office/drawing/2014/main" id="{F7E4C941-92BF-CA20-A31B-F70224216A20}"/>
                </a:ext>
              </a:extLst>
            </p:cNvPr>
            <p:cNvPicPr>
              <a:picLocks noChangeAspect="1"/>
            </p:cNvPicPr>
            <p:nvPr/>
          </p:nvPicPr>
          <p:blipFill>
            <a:blip r:embed="rId7" cstate="print">
              <a:duotone>
                <a:schemeClr val="accent2">
                  <a:shade val="45000"/>
                  <a:satMod val="135000"/>
                </a:schemeClr>
                <a:prstClr val="white"/>
              </a:duotone>
            </a:blip>
            <a:srcRect/>
            <a:stretch>
              <a:fillRect/>
            </a:stretch>
          </p:blipFill>
          <p:spPr bwMode="auto">
            <a:xfrm>
              <a:off x="1445640" y="130715"/>
              <a:ext cx="1038444" cy="791746"/>
            </a:xfrm>
            <a:prstGeom prst="rect">
              <a:avLst/>
            </a:prstGeom>
            <a:noFill/>
            <a:ln>
              <a:noFill/>
            </a:ln>
          </p:spPr>
        </p:pic>
        <p:sp>
          <p:nvSpPr>
            <p:cNvPr id="23" name="Rectangle 22">
              <a:extLst>
                <a:ext uri="{FF2B5EF4-FFF2-40B4-BE49-F238E27FC236}">
                  <a16:creationId xmlns:a16="http://schemas.microsoft.com/office/drawing/2014/main" id="{32A5CCB6-8AA8-211D-C4D0-AF6966438DE8}"/>
                </a:ext>
              </a:extLst>
            </p:cNvPr>
            <p:cNvSpPr/>
            <p:nvPr/>
          </p:nvSpPr>
          <p:spPr>
            <a:xfrm>
              <a:off x="1422892" y="180700"/>
              <a:ext cx="917065" cy="62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algn="r" rtl="0">
                <a:lnSpc>
                  <a:spcPct val="107000"/>
                </a:lnSpc>
                <a:spcAft>
                  <a:spcPts val="800"/>
                </a:spcAft>
              </a:pPr>
              <a:r>
                <a:rPr lang="ar-EG"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نموذج التدخل المهني</a:t>
              </a:r>
              <a:endParaRPr lang="en-US" sz="45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4" name="Group 23">
            <a:extLst>
              <a:ext uri="{FF2B5EF4-FFF2-40B4-BE49-F238E27FC236}">
                <a16:creationId xmlns:a16="http://schemas.microsoft.com/office/drawing/2014/main" id="{1BF27AE6-7215-5DBF-46A4-D5CC7C5D6B56}"/>
              </a:ext>
            </a:extLst>
          </p:cNvPr>
          <p:cNvGrpSpPr/>
          <p:nvPr/>
        </p:nvGrpSpPr>
        <p:grpSpPr>
          <a:xfrm>
            <a:off x="4343402" y="2487229"/>
            <a:ext cx="13944598" cy="5551871"/>
            <a:chOff x="12871294" y="2531077"/>
            <a:chExt cx="6532614" cy="1918815"/>
          </a:xfrm>
        </p:grpSpPr>
        <p:sp>
          <p:nvSpPr>
            <p:cNvPr id="25" name="Freeform 9">
              <a:extLst>
                <a:ext uri="{FF2B5EF4-FFF2-40B4-BE49-F238E27FC236}">
                  <a16:creationId xmlns:a16="http://schemas.microsoft.com/office/drawing/2014/main" id="{95826796-CF80-5A30-53CF-C27B1190AD40}"/>
                </a:ext>
              </a:extLst>
            </p:cNvPr>
            <p:cNvSpPr/>
            <p:nvPr/>
          </p:nvSpPr>
          <p:spPr>
            <a:xfrm flipH="1">
              <a:off x="12871294" y="2531077"/>
              <a:ext cx="6532614" cy="1918815"/>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8">
                <a:duotone>
                  <a:schemeClr val="accent4">
                    <a:shade val="45000"/>
                    <a:satMod val="135000"/>
                  </a:schemeClr>
                  <a:prstClr val="white"/>
                </a:duotone>
                <a:extLst>
                  <a:ext uri="{96DAC541-7B7A-43D3-8B79-37D633B846F1}">
                    <asvg:svgBlip xmlns:asvg="http://schemas.microsoft.com/office/drawing/2016/SVG/main" r:embed="rId9"/>
                  </a:ext>
                </a:extLst>
              </a:blip>
              <a:stretch>
                <a:fillRect/>
              </a:stretch>
            </a:blipFill>
          </p:spPr>
          <p:txBody>
            <a:bodyPr/>
            <a:lstStyle/>
            <a:p>
              <a:endParaRPr lang="ar-EG" sz="1200" dirty="0"/>
            </a:p>
          </p:txBody>
        </p:sp>
        <p:sp>
          <p:nvSpPr>
            <p:cNvPr id="26" name="TextBox 25">
              <a:extLst>
                <a:ext uri="{FF2B5EF4-FFF2-40B4-BE49-F238E27FC236}">
                  <a16:creationId xmlns:a16="http://schemas.microsoft.com/office/drawing/2014/main" id="{99F5437B-F32E-9D47-8281-8ECA6500C813}"/>
                </a:ext>
              </a:extLst>
            </p:cNvPr>
            <p:cNvSpPr txBox="1"/>
            <p:nvPr/>
          </p:nvSpPr>
          <p:spPr>
            <a:xfrm>
              <a:off x="13507839" y="2601278"/>
              <a:ext cx="5629428" cy="1515808"/>
            </a:xfrm>
            <a:prstGeom prst="rect">
              <a:avLst/>
            </a:prstGeom>
            <a:noFill/>
          </p:spPr>
          <p:txBody>
            <a:bodyPr wrap="square" rtlCol="1">
              <a:spAutoFit/>
            </a:bodyPr>
            <a:lstStyle/>
            <a:p>
              <a:pPr algn="just" rtl="1">
                <a:lnSpc>
                  <a:spcPct val="200000"/>
                </a:lnSpc>
              </a:pPr>
              <a:r>
                <a:rPr lang="ar-EG" sz="3600" b="1" dirty="0">
                  <a:latin typeface="Dubai" panose="020B0503030403030204" pitchFamily="34" charset="-78"/>
                  <a:ea typeface="Calibri" panose="020F0502020204030204" pitchFamily="34" charset="0"/>
                  <a:cs typeface="Dubai" panose="020B0503030403030204" pitchFamily="34" charset="-78"/>
                </a:rPr>
                <a:t>استخدم التدخل المهني كمفهوم عملي للمساعدة المهنية التي يقوم بها الاخصائيون الاجتماعيون مع الطلاب وأسرهم، يهدف أحداث تغيرات في وظيفة الانساق الاجتماعية سواء كانت تلك الانساق فردا او جماعة او مجتمعا. </a:t>
              </a:r>
              <a:endParaRPr lang="ar-EG" sz="3600" dirty="0">
                <a:latin typeface="Dubai" panose="020B0503030403030204" pitchFamily="34" charset="-78"/>
                <a:ea typeface="Calibri" panose="020F0502020204030204" pitchFamily="34" charset="0"/>
                <a:cs typeface="Dubai" panose="020B0503030403030204" pitchFamily="34" charset="-78"/>
              </a:endParaRPr>
            </a:p>
          </p:txBody>
        </p:sp>
      </p:grpSp>
    </p:spTree>
    <p:extLst>
      <p:ext uri="{BB962C8B-B14F-4D97-AF65-F5344CB8AC3E}">
        <p14:creationId xmlns:p14="http://schemas.microsoft.com/office/powerpoint/2010/main" val="4087235686"/>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Triangle 7">
            <a:extLst>
              <a:ext uri="{FF2B5EF4-FFF2-40B4-BE49-F238E27FC236}">
                <a16:creationId xmlns:a16="http://schemas.microsoft.com/office/drawing/2014/main" id="{BDC96880-C9A8-D463-187E-5F44CF00C555}"/>
              </a:ext>
            </a:extLst>
          </p:cNvPr>
          <p:cNvSpPr/>
          <p:nvPr/>
        </p:nvSpPr>
        <p:spPr>
          <a:xfrm>
            <a:off x="36637" y="0"/>
            <a:ext cx="18288000" cy="10325100"/>
          </a:xfrm>
          <a:prstGeom prst="rtTriangle">
            <a:avLst/>
          </a:prstGeom>
          <a:solidFill>
            <a:schemeClr val="accent2">
              <a:lumMod val="75000"/>
              <a:alpha val="18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ar-EG" dirty="0"/>
          </a:p>
        </p:txBody>
      </p:sp>
      <p:grpSp>
        <p:nvGrpSpPr>
          <p:cNvPr id="27" name="Group 4">
            <a:extLst>
              <a:ext uri="{FF2B5EF4-FFF2-40B4-BE49-F238E27FC236}">
                <a16:creationId xmlns:a16="http://schemas.microsoft.com/office/drawing/2014/main" id="{1BB6DE8D-F692-44B0-8C98-3E30ADA82940}"/>
              </a:ext>
            </a:extLst>
          </p:cNvPr>
          <p:cNvGrpSpPr/>
          <p:nvPr/>
        </p:nvGrpSpPr>
        <p:grpSpPr>
          <a:xfrm>
            <a:off x="304800" y="5090455"/>
            <a:ext cx="4663436" cy="4888159"/>
            <a:chOff x="-4302677" y="4890421"/>
            <a:chExt cx="7866340" cy="8699050"/>
          </a:xfrm>
        </p:grpSpPr>
        <p:pic>
          <p:nvPicPr>
            <p:cNvPr id="28" name="Picture 5">
              <a:extLst>
                <a:ext uri="{FF2B5EF4-FFF2-40B4-BE49-F238E27FC236}">
                  <a16:creationId xmlns:a16="http://schemas.microsoft.com/office/drawing/2014/main" id="{88864996-467C-43D3-BBC5-508FF2AB271A}"/>
                </a:ext>
              </a:extLst>
            </p:cNvPr>
            <p:cNvPicPr>
              <a:picLocks noChangeAspect="1"/>
            </p:cNvPicPr>
            <p:nvPr/>
          </p:nvPicPr>
          <p:blipFill>
            <a:blip r:embed="rId3">
              <a:extLst>
                <a:ext uri="{28A0092B-C50C-407E-A947-70E740481C1C}">
                  <a14:useLocalDpi xmlns:a14="http://schemas.microsoft.com/office/drawing/2010/main" val="0"/>
                </a:ext>
              </a:extLst>
            </a:blip>
            <a:srcRect l="10389" r="10389"/>
            <a:stretch/>
          </p:blipFill>
          <p:spPr>
            <a:xfrm>
              <a:off x="-4302677" y="4890421"/>
              <a:ext cx="7866340" cy="8699050"/>
            </a:xfrm>
            <a:prstGeom prst="ellipse">
              <a:avLst/>
            </a:prstGeom>
            <a:ln w="209550">
              <a:solidFill>
                <a:schemeClr val="accent2">
                  <a:lumMod val="75000"/>
                  <a:alpha val="84000"/>
                </a:schemeClr>
              </a:solidFill>
            </a:ln>
          </p:spPr>
        </p:pic>
      </p:grpSp>
      <p:grpSp>
        <p:nvGrpSpPr>
          <p:cNvPr id="2" name="Group 1">
            <a:extLst>
              <a:ext uri="{FF2B5EF4-FFF2-40B4-BE49-F238E27FC236}">
                <a16:creationId xmlns:a16="http://schemas.microsoft.com/office/drawing/2014/main" id="{EA7FD379-A12B-C0F3-294C-AF8BD930CAD6}"/>
              </a:ext>
            </a:extLst>
          </p:cNvPr>
          <p:cNvGrpSpPr/>
          <p:nvPr/>
        </p:nvGrpSpPr>
        <p:grpSpPr>
          <a:xfrm>
            <a:off x="695755" y="1061232"/>
            <a:ext cx="1980028" cy="980225"/>
            <a:chOff x="789788" y="568550"/>
            <a:chExt cx="2263765" cy="876343"/>
          </a:xfrm>
        </p:grpSpPr>
        <p:pic>
          <p:nvPicPr>
            <p:cNvPr id="3" name="Picture 2">
              <a:extLst>
                <a:ext uri="{FF2B5EF4-FFF2-40B4-BE49-F238E27FC236}">
                  <a16:creationId xmlns:a16="http://schemas.microsoft.com/office/drawing/2014/main" id="{06FDF8A8-8115-0A6B-2829-DA2EC6FE1CBB}"/>
                </a:ext>
              </a:extLst>
            </p:cNvPr>
            <p:cNvPicPr>
              <a:picLocks noChangeAspect="1"/>
            </p:cNvPicPr>
            <p:nvPr/>
          </p:nvPicPr>
          <p:blipFill>
            <a:blip r:embed="rId4"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789788" y="568550"/>
              <a:ext cx="2263765" cy="876343"/>
            </a:xfrm>
            <a:prstGeom prst="rect">
              <a:avLst/>
            </a:prstGeom>
          </p:spPr>
        </p:pic>
        <p:sp>
          <p:nvSpPr>
            <p:cNvPr id="4" name="TextBox 28">
              <a:extLst>
                <a:ext uri="{FF2B5EF4-FFF2-40B4-BE49-F238E27FC236}">
                  <a16:creationId xmlns:a16="http://schemas.microsoft.com/office/drawing/2014/main" id="{4E9B5231-2549-7509-307B-8A7BD2A6ABD2}"/>
                </a:ext>
              </a:extLst>
            </p:cNvPr>
            <p:cNvSpPr txBox="1"/>
            <p:nvPr/>
          </p:nvSpPr>
          <p:spPr>
            <a:xfrm rot="20457677">
              <a:off x="874661" y="849684"/>
              <a:ext cx="1896204" cy="368025"/>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2500" b="1"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rPr>
                <a:t>الجلسة الثانية</a:t>
              </a:r>
              <a:endParaRPr lang="en-US" sz="2500"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5" name="Group 4">
            <a:extLst>
              <a:ext uri="{FF2B5EF4-FFF2-40B4-BE49-F238E27FC236}">
                <a16:creationId xmlns:a16="http://schemas.microsoft.com/office/drawing/2014/main" id="{9B30CF6B-06A4-7767-9951-7F92C4EFB13A}"/>
              </a:ext>
            </a:extLst>
          </p:cNvPr>
          <p:cNvGrpSpPr/>
          <p:nvPr/>
        </p:nvGrpSpPr>
        <p:grpSpPr>
          <a:xfrm>
            <a:off x="140419" y="299624"/>
            <a:ext cx="1879169" cy="980224"/>
            <a:chOff x="1282652" y="498315"/>
            <a:chExt cx="1807888" cy="876343"/>
          </a:xfrm>
        </p:grpSpPr>
        <p:pic>
          <p:nvPicPr>
            <p:cNvPr id="6" name="Picture 5">
              <a:extLst>
                <a:ext uri="{FF2B5EF4-FFF2-40B4-BE49-F238E27FC236}">
                  <a16:creationId xmlns:a16="http://schemas.microsoft.com/office/drawing/2014/main" id="{FEBD5877-C1CE-1FA6-5F49-D25B89BE69F2}"/>
                </a:ext>
              </a:extLst>
            </p:cNvPr>
            <p:cNvPicPr>
              <a:picLocks noChangeAspect="1"/>
            </p:cNvPicPr>
            <p:nvPr/>
          </p:nvPicPr>
          <p:blipFill>
            <a:blip r:embed="rId5"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1282652" y="498315"/>
              <a:ext cx="1807888" cy="876343"/>
            </a:xfrm>
            <a:prstGeom prst="rect">
              <a:avLst/>
            </a:prstGeom>
          </p:spPr>
        </p:pic>
        <p:sp>
          <p:nvSpPr>
            <p:cNvPr id="7" name="TextBox 28">
              <a:extLst>
                <a:ext uri="{FF2B5EF4-FFF2-40B4-BE49-F238E27FC236}">
                  <a16:creationId xmlns:a16="http://schemas.microsoft.com/office/drawing/2014/main" id="{FC86DDE1-7B1B-D414-53E9-60A2955210EE}"/>
                </a:ext>
              </a:extLst>
            </p:cNvPr>
            <p:cNvSpPr txBox="1"/>
            <p:nvPr/>
          </p:nvSpPr>
          <p:spPr>
            <a:xfrm rot="20457677">
              <a:off x="1345850" y="709582"/>
              <a:ext cx="1421884" cy="441630"/>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3000" b="1"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rPr>
                <a:t>اليوم الثاني</a:t>
              </a:r>
              <a:endParaRPr lang="en-US" sz="3000"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9" name="Group 8">
            <a:extLst>
              <a:ext uri="{FF2B5EF4-FFF2-40B4-BE49-F238E27FC236}">
                <a16:creationId xmlns:a16="http://schemas.microsoft.com/office/drawing/2014/main" id="{4F232B40-6637-2F3C-5186-E94AE85DE2F2}"/>
              </a:ext>
            </a:extLst>
          </p:cNvPr>
          <p:cNvGrpSpPr/>
          <p:nvPr/>
        </p:nvGrpSpPr>
        <p:grpSpPr>
          <a:xfrm>
            <a:off x="12103212" y="132020"/>
            <a:ext cx="5976052" cy="1024493"/>
            <a:chOff x="4650339" y="1798820"/>
            <a:chExt cx="9218059" cy="2703922"/>
          </a:xfrm>
        </p:grpSpPr>
        <p:pic>
          <p:nvPicPr>
            <p:cNvPr id="19" name="Picture 18">
              <a:extLst>
                <a:ext uri="{FF2B5EF4-FFF2-40B4-BE49-F238E27FC236}">
                  <a16:creationId xmlns:a16="http://schemas.microsoft.com/office/drawing/2014/main" id="{DB587E16-79F8-057F-8149-E7592A68F8A7}"/>
                </a:ext>
              </a:extLst>
            </p:cNvPr>
            <p:cNvPicPr>
              <a:picLocks noChangeAspect="1"/>
            </p:cNvPicPr>
            <p:nvPr/>
          </p:nvPicPr>
          <p:blipFill rotWithShape="1">
            <a:blip r:embed="rId6">
              <a:grayscl/>
              <a:extLst>
                <a:ext uri="{BEBA8EAE-BF5A-486C-A8C5-ECC9F3942E4B}">
                  <a14:imgProps xmlns:a14="http://schemas.microsoft.com/office/drawing/2010/main">
                    <a14:imgLayer r:embed="rId7">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630" t="9182" r="839" b="13125"/>
            <a:stretch/>
          </p:blipFill>
          <p:spPr>
            <a:xfrm>
              <a:off x="7138064" y="1798820"/>
              <a:ext cx="6730334" cy="2703922"/>
            </a:xfrm>
            <a:prstGeom prst="rect">
              <a:avLst/>
            </a:prstGeom>
          </p:spPr>
        </p:pic>
        <p:sp>
          <p:nvSpPr>
            <p:cNvPr id="20" name="TextBox 42">
              <a:extLst>
                <a:ext uri="{FF2B5EF4-FFF2-40B4-BE49-F238E27FC236}">
                  <a16:creationId xmlns:a16="http://schemas.microsoft.com/office/drawing/2014/main" id="{A8710DD6-0C55-5F29-4CAF-3B243057A9DD}"/>
                </a:ext>
              </a:extLst>
            </p:cNvPr>
            <p:cNvSpPr txBox="1"/>
            <p:nvPr/>
          </p:nvSpPr>
          <p:spPr>
            <a:xfrm>
              <a:off x="4650339" y="1798821"/>
              <a:ext cx="8662082" cy="2513078"/>
            </a:xfrm>
            <a:prstGeom prst="rect">
              <a:avLst/>
            </a:prstGeom>
          </p:spPr>
          <p:txBody>
            <a:bodyPr wrap="square" lIns="0" tIns="0" rIns="0" bIns="0" rtlCol="0" anchor="t">
              <a:spAutoFit/>
            </a:bodyPr>
            <a:lstStyle/>
            <a:p>
              <a:pPr algn="just" rtl="1">
                <a:lnSpc>
                  <a:spcPct val="150000"/>
                </a:lnSpc>
              </a:pPr>
              <a:r>
                <a:rPr lang="ar-EG" sz="4500" b="1" spc="51" dirty="0">
                  <a:latin typeface="Aljazeera" panose="02000000000000000000" pitchFamily="2" charset="-78"/>
                  <a:cs typeface="Aljazeera" panose="02000000000000000000" pitchFamily="2" charset="-78"/>
                </a:rPr>
                <a:t>نموذج دراسة حالة</a:t>
              </a:r>
              <a:endParaRPr lang="en-US" sz="4500" b="1" spc="51" dirty="0">
                <a:latin typeface="Aljazeera" panose="02000000000000000000" pitchFamily="2" charset="-78"/>
                <a:cs typeface="Aljazeera" panose="02000000000000000000" pitchFamily="2" charset="-78"/>
              </a:endParaRPr>
            </a:p>
          </p:txBody>
        </p:sp>
      </p:grpSp>
      <p:grpSp>
        <p:nvGrpSpPr>
          <p:cNvPr id="21" name="Group 20">
            <a:extLst>
              <a:ext uri="{FF2B5EF4-FFF2-40B4-BE49-F238E27FC236}">
                <a16:creationId xmlns:a16="http://schemas.microsoft.com/office/drawing/2014/main" id="{5B62A8B4-4138-3877-B476-EFD14E7625E9}"/>
              </a:ext>
            </a:extLst>
          </p:cNvPr>
          <p:cNvGrpSpPr>
            <a:grpSpLocks/>
          </p:cNvGrpSpPr>
          <p:nvPr/>
        </p:nvGrpSpPr>
        <p:grpSpPr>
          <a:xfrm>
            <a:off x="5402849" y="987696"/>
            <a:ext cx="7506757" cy="1397974"/>
            <a:chOff x="1422892" y="130715"/>
            <a:chExt cx="1061192" cy="791746"/>
          </a:xfrm>
        </p:grpSpPr>
        <p:pic>
          <p:nvPicPr>
            <p:cNvPr id="22" name="Picture 21">
              <a:extLst>
                <a:ext uri="{FF2B5EF4-FFF2-40B4-BE49-F238E27FC236}">
                  <a16:creationId xmlns:a16="http://schemas.microsoft.com/office/drawing/2014/main" id="{F7E4C941-92BF-CA20-A31B-F70224216A20}"/>
                </a:ext>
              </a:extLst>
            </p:cNvPr>
            <p:cNvPicPr>
              <a:picLocks noChangeAspect="1"/>
            </p:cNvPicPr>
            <p:nvPr/>
          </p:nvPicPr>
          <p:blipFill>
            <a:blip r:embed="rId8" cstate="print">
              <a:duotone>
                <a:schemeClr val="accent2">
                  <a:shade val="45000"/>
                  <a:satMod val="135000"/>
                </a:schemeClr>
                <a:prstClr val="white"/>
              </a:duotone>
            </a:blip>
            <a:srcRect/>
            <a:stretch>
              <a:fillRect/>
            </a:stretch>
          </p:blipFill>
          <p:spPr bwMode="auto">
            <a:xfrm>
              <a:off x="1445640" y="130715"/>
              <a:ext cx="1038444" cy="791746"/>
            </a:xfrm>
            <a:prstGeom prst="rect">
              <a:avLst/>
            </a:prstGeom>
            <a:noFill/>
            <a:ln>
              <a:noFill/>
            </a:ln>
          </p:spPr>
        </p:pic>
        <p:sp>
          <p:nvSpPr>
            <p:cNvPr id="23" name="Rectangle 22">
              <a:extLst>
                <a:ext uri="{FF2B5EF4-FFF2-40B4-BE49-F238E27FC236}">
                  <a16:creationId xmlns:a16="http://schemas.microsoft.com/office/drawing/2014/main" id="{32A5CCB6-8AA8-211D-C4D0-AF6966438DE8}"/>
                </a:ext>
              </a:extLst>
            </p:cNvPr>
            <p:cNvSpPr/>
            <p:nvPr/>
          </p:nvSpPr>
          <p:spPr>
            <a:xfrm>
              <a:off x="1422892" y="180700"/>
              <a:ext cx="917065" cy="62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algn="r" rtl="0">
                <a:lnSpc>
                  <a:spcPct val="107000"/>
                </a:lnSpc>
                <a:spcAft>
                  <a:spcPts val="800"/>
                </a:spcAft>
              </a:pPr>
              <a:r>
                <a:rPr lang="ar-EG"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خطوات نموذج التدخل المهني</a:t>
              </a:r>
              <a:endParaRPr lang="en-US" sz="45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4" name="Group 23">
            <a:extLst>
              <a:ext uri="{FF2B5EF4-FFF2-40B4-BE49-F238E27FC236}">
                <a16:creationId xmlns:a16="http://schemas.microsoft.com/office/drawing/2014/main" id="{1BF27AE6-7215-5DBF-46A4-D5CC7C5D6B56}"/>
              </a:ext>
            </a:extLst>
          </p:cNvPr>
          <p:cNvGrpSpPr/>
          <p:nvPr/>
        </p:nvGrpSpPr>
        <p:grpSpPr>
          <a:xfrm>
            <a:off x="4343402" y="2487229"/>
            <a:ext cx="13944598" cy="6999672"/>
            <a:chOff x="12871294" y="2531077"/>
            <a:chExt cx="6532614" cy="2419198"/>
          </a:xfrm>
        </p:grpSpPr>
        <p:sp>
          <p:nvSpPr>
            <p:cNvPr id="25" name="Freeform 9">
              <a:extLst>
                <a:ext uri="{FF2B5EF4-FFF2-40B4-BE49-F238E27FC236}">
                  <a16:creationId xmlns:a16="http://schemas.microsoft.com/office/drawing/2014/main" id="{95826796-CF80-5A30-53CF-C27B1190AD40}"/>
                </a:ext>
              </a:extLst>
            </p:cNvPr>
            <p:cNvSpPr/>
            <p:nvPr/>
          </p:nvSpPr>
          <p:spPr>
            <a:xfrm flipH="1">
              <a:off x="12871294" y="2531077"/>
              <a:ext cx="6532614" cy="2419198"/>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9">
                <a:duotone>
                  <a:schemeClr val="accent4">
                    <a:shade val="45000"/>
                    <a:satMod val="135000"/>
                  </a:schemeClr>
                  <a:prstClr val="white"/>
                </a:duotone>
                <a:extLst>
                  <a:ext uri="{96DAC541-7B7A-43D3-8B79-37D633B846F1}">
                    <asvg:svgBlip xmlns:asvg="http://schemas.microsoft.com/office/drawing/2016/SVG/main" r:embed="rId10"/>
                  </a:ext>
                </a:extLst>
              </a:blip>
              <a:stretch>
                <a:fillRect/>
              </a:stretch>
            </a:blipFill>
          </p:spPr>
          <p:txBody>
            <a:bodyPr/>
            <a:lstStyle/>
            <a:p>
              <a:endParaRPr lang="ar-EG" sz="1200" dirty="0"/>
            </a:p>
          </p:txBody>
        </p:sp>
        <p:sp>
          <p:nvSpPr>
            <p:cNvPr id="26" name="TextBox 25">
              <a:extLst>
                <a:ext uri="{FF2B5EF4-FFF2-40B4-BE49-F238E27FC236}">
                  <a16:creationId xmlns:a16="http://schemas.microsoft.com/office/drawing/2014/main" id="{99F5437B-F32E-9D47-8281-8ECA6500C813}"/>
                </a:ext>
              </a:extLst>
            </p:cNvPr>
            <p:cNvSpPr txBox="1"/>
            <p:nvPr/>
          </p:nvSpPr>
          <p:spPr>
            <a:xfrm>
              <a:off x="13507839" y="2601278"/>
              <a:ext cx="5629428" cy="1898749"/>
            </a:xfrm>
            <a:prstGeom prst="rect">
              <a:avLst/>
            </a:prstGeom>
            <a:noFill/>
          </p:spPr>
          <p:txBody>
            <a:bodyPr wrap="square" rtlCol="1">
              <a:spAutoFit/>
            </a:bodyPr>
            <a:lstStyle/>
            <a:p>
              <a:pPr algn="just" rtl="1">
                <a:lnSpc>
                  <a:spcPct val="200000"/>
                </a:lnSpc>
              </a:pPr>
              <a:r>
                <a:rPr lang="ar-EG" sz="3600" b="1" dirty="0">
                  <a:latin typeface="Dubai" panose="020B0503030403030204" pitchFamily="34" charset="-78"/>
                  <a:ea typeface="Calibri" panose="020F0502020204030204" pitchFamily="34" charset="0"/>
                  <a:cs typeface="Dubai" panose="020B0503030403030204" pitchFamily="34" charset="-78"/>
                </a:rPr>
                <a:t>الخطوة (1): الارتباط </a:t>
              </a:r>
              <a:r>
                <a:rPr lang="en-US" sz="3600" b="1" dirty="0">
                  <a:latin typeface="Dubai" panose="020B0503030403030204" pitchFamily="34" charset="-78"/>
                  <a:ea typeface="Calibri" panose="020F0502020204030204" pitchFamily="34" charset="0"/>
                  <a:cs typeface="Dubai" panose="020B0503030403030204" pitchFamily="34" charset="-78"/>
                </a:rPr>
                <a:t>Engagement</a:t>
              </a:r>
            </a:p>
            <a:p>
              <a:pPr algn="just" rtl="1">
                <a:lnSpc>
                  <a:spcPct val="200000"/>
                </a:lnSpc>
              </a:pPr>
              <a:r>
                <a:rPr lang="ar-EG" sz="3600" dirty="0">
                  <a:latin typeface="Dubai" panose="020B0503030403030204" pitchFamily="34" charset="-78"/>
                  <a:ea typeface="Calibri" panose="020F0502020204030204" pitchFamily="34" charset="0"/>
                  <a:cs typeface="Dubai" panose="020B0503030403030204" pitchFamily="34" charset="-78"/>
                </a:rPr>
                <a:t>يقوم الممارس خلال هذه المرحلة بتوجيه نفسه للمشكلة التي بين يديه، كما يقوم بتهيئة نفسه للمشاركة في عملية المساعدة</a:t>
              </a:r>
            </a:p>
            <a:p>
              <a:pPr algn="just" rtl="1">
                <a:lnSpc>
                  <a:spcPct val="200000"/>
                </a:lnSpc>
              </a:pPr>
              <a:r>
                <a:rPr lang="ar-EG" sz="3600" b="1" dirty="0">
                  <a:latin typeface="Dubai" panose="020B0503030403030204" pitchFamily="34" charset="-78"/>
                  <a:ea typeface="Calibri" panose="020F0502020204030204" pitchFamily="34" charset="0"/>
                  <a:cs typeface="Dubai" panose="020B0503030403030204" pitchFamily="34" charset="-78"/>
                </a:rPr>
                <a:t>الخطوة (2): التقدير </a:t>
              </a:r>
              <a:r>
                <a:rPr lang="en-US" sz="3600" b="1" dirty="0">
                  <a:latin typeface="Dubai" panose="020B0503030403030204" pitchFamily="34" charset="-78"/>
                  <a:ea typeface="Calibri" panose="020F0502020204030204" pitchFamily="34" charset="0"/>
                  <a:cs typeface="Dubai" panose="020B0503030403030204" pitchFamily="34" charset="-78"/>
                </a:rPr>
                <a:t>Assessment</a:t>
              </a:r>
            </a:p>
            <a:p>
              <a:pPr algn="just" rtl="1">
                <a:lnSpc>
                  <a:spcPct val="200000"/>
                </a:lnSpc>
              </a:pPr>
              <a:r>
                <a:rPr lang="ar-EG" sz="3600" dirty="0">
                  <a:latin typeface="Dubai" panose="020B0503030403030204" pitchFamily="34" charset="-78"/>
                  <a:ea typeface="Calibri" panose="020F0502020204030204" pitchFamily="34" charset="0"/>
                  <a:cs typeface="Dubai" panose="020B0503030403030204" pitchFamily="34" charset="-78"/>
                </a:rPr>
                <a:t>تحديد واكتشاف للمتغيرات التي تؤثر على مشكلة أو قضية ما</a:t>
              </a:r>
            </a:p>
          </p:txBody>
        </p:sp>
      </p:grpSp>
    </p:spTree>
    <p:extLst>
      <p:ext uri="{BB962C8B-B14F-4D97-AF65-F5344CB8AC3E}">
        <p14:creationId xmlns:p14="http://schemas.microsoft.com/office/powerpoint/2010/main" val="3847932819"/>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Triangle 7">
            <a:extLst>
              <a:ext uri="{FF2B5EF4-FFF2-40B4-BE49-F238E27FC236}">
                <a16:creationId xmlns:a16="http://schemas.microsoft.com/office/drawing/2014/main" id="{BDC96880-C9A8-D463-187E-5F44CF00C555}"/>
              </a:ext>
            </a:extLst>
          </p:cNvPr>
          <p:cNvSpPr/>
          <p:nvPr/>
        </p:nvSpPr>
        <p:spPr>
          <a:xfrm>
            <a:off x="36637" y="0"/>
            <a:ext cx="18288000" cy="10325100"/>
          </a:xfrm>
          <a:prstGeom prst="rtTriangle">
            <a:avLst/>
          </a:prstGeom>
          <a:solidFill>
            <a:schemeClr val="accent2">
              <a:lumMod val="75000"/>
              <a:alpha val="18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ar-EG" dirty="0"/>
          </a:p>
        </p:txBody>
      </p:sp>
      <p:grpSp>
        <p:nvGrpSpPr>
          <p:cNvPr id="27" name="Group 4">
            <a:extLst>
              <a:ext uri="{FF2B5EF4-FFF2-40B4-BE49-F238E27FC236}">
                <a16:creationId xmlns:a16="http://schemas.microsoft.com/office/drawing/2014/main" id="{1BB6DE8D-F692-44B0-8C98-3E30ADA82940}"/>
              </a:ext>
            </a:extLst>
          </p:cNvPr>
          <p:cNvGrpSpPr/>
          <p:nvPr/>
        </p:nvGrpSpPr>
        <p:grpSpPr>
          <a:xfrm>
            <a:off x="304800" y="5090455"/>
            <a:ext cx="4663436" cy="4888159"/>
            <a:chOff x="-4302677" y="4890421"/>
            <a:chExt cx="7866340" cy="8699050"/>
          </a:xfrm>
        </p:grpSpPr>
        <p:pic>
          <p:nvPicPr>
            <p:cNvPr id="28" name="Picture 5">
              <a:extLst>
                <a:ext uri="{FF2B5EF4-FFF2-40B4-BE49-F238E27FC236}">
                  <a16:creationId xmlns:a16="http://schemas.microsoft.com/office/drawing/2014/main" id="{88864996-467C-43D3-BBC5-508FF2AB271A}"/>
                </a:ext>
              </a:extLst>
            </p:cNvPr>
            <p:cNvPicPr>
              <a:picLocks noChangeAspect="1"/>
            </p:cNvPicPr>
            <p:nvPr/>
          </p:nvPicPr>
          <p:blipFill>
            <a:blip r:embed="rId2">
              <a:extLst>
                <a:ext uri="{28A0092B-C50C-407E-A947-70E740481C1C}">
                  <a14:useLocalDpi xmlns:a14="http://schemas.microsoft.com/office/drawing/2010/main" val="0"/>
                </a:ext>
              </a:extLst>
            </a:blip>
            <a:srcRect l="10389" r="10389"/>
            <a:stretch/>
          </p:blipFill>
          <p:spPr>
            <a:xfrm>
              <a:off x="-4302677" y="4890421"/>
              <a:ext cx="7866340" cy="8699050"/>
            </a:xfrm>
            <a:prstGeom prst="ellipse">
              <a:avLst/>
            </a:prstGeom>
            <a:ln w="209550">
              <a:solidFill>
                <a:schemeClr val="accent2">
                  <a:lumMod val="75000"/>
                  <a:alpha val="84000"/>
                </a:schemeClr>
              </a:solidFill>
            </a:ln>
          </p:spPr>
        </p:pic>
      </p:grpSp>
      <p:grpSp>
        <p:nvGrpSpPr>
          <p:cNvPr id="2" name="Group 1">
            <a:extLst>
              <a:ext uri="{FF2B5EF4-FFF2-40B4-BE49-F238E27FC236}">
                <a16:creationId xmlns:a16="http://schemas.microsoft.com/office/drawing/2014/main" id="{EA7FD379-A12B-C0F3-294C-AF8BD930CAD6}"/>
              </a:ext>
            </a:extLst>
          </p:cNvPr>
          <p:cNvGrpSpPr/>
          <p:nvPr/>
        </p:nvGrpSpPr>
        <p:grpSpPr>
          <a:xfrm>
            <a:off x="695755" y="1061232"/>
            <a:ext cx="1980028" cy="980225"/>
            <a:chOff x="789788" y="568550"/>
            <a:chExt cx="2263765" cy="876343"/>
          </a:xfrm>
        </p:grpSpPr>
        <p:pic>
          <p:nvPicPr>
            <p:cNvPr id="3" name="Picture 2">
              <a:extLst>
                <a:ext uri="{FF2B5EF4-FFF2-40B4-BE49-F238E27FC236}">
                  <a16:creationId xmlns:a16="http://schemas.microsoft.com/office/drawing/2014/main" id="{06FDF8A8-8115-0A6B-2829-DA2EC6FE1CBB}"/>
                </a:ext>
              </a:extLst>
            </p:cNvPr>
            <p:cNvPicPr>
              <a:picLocks noChangeAspect="1"/>
            </p:cNvPicPr>
            <p:nvPr/>
          </p:nvPicPr>
          <p:blipFill>
            <a:blip r:embed="rId3"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789788" y="568550"/>
              <a:ext cx="2263765" cy="876343"/>
            </a:xfrm>
            <a:prstGeom prst="rect">
              <a:avLst/>
            </a:prstGeom>
          </p:spPr>
        </p:pic>
        <p:sp>
          <p:nvSpPr>
            <p:cNvPr id="4" name="TextBox 28">
              <a:extLst>
                <a:ext uri="{FF2B5EF4-FFF2-40B4-BE49-F238E27FC236}">
                  <a16:creationId xmlns:a16="http://schemas.microsoft.com/office/drawing/2014/main" id="{4E9B5231-2549-7509-307B-8A7BD2A6ABD2}"/>
                </a:ext>
              </a:extLst>
            </p:cNvPr>
            <p:cNvSpPr txBox="1"/>
            <p:nvPr/>
          </p:nvSpPr>
          <p:spPr>
            <a:xfrm rot="20457677">
              <a:off x="874661" y="849684"/>
              <a:ext cx="1896204" cy="368025"/>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2500" b="1"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rPr>
                <a:t>الجلسة الثانية</a:t>
              </a:r>
              <a:endParaRPr lang="en-US" sz="2500"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5" name="Group 4">
            <a:extLst>
              <a:ext uri="{FF2B5EF4-FFF2-40B4-BE49-F238E27FC236}">
                <a16:creationId xmlns:a16="http://schemas.microsoft.com/office/drawing/2014/main" id="{9B30CF6B-06A4-7767-9951-7F92C4EFB13A}"/>
              </a:ext>
            </a:extLst>
          </p:cNvPr>
          <p:cNvGrpSpPr/>
          <p:nvPr/>
        </p:nvGrpSpPr>
        <p:grpSpPr>
          <a:xfrm>
            <a:off x="140419" y="299624"/>
            <a:ext cx="1879169" cy="980224"/>
            <a:chOff x="1282652" y="498315"/>
            <a:chExt cx="1807888" cy="876343"/>
          </a:xfrm>
        </p:grpSpPr>
        <p:pic>
          <p:nvPicPr>
            <p:cNvPr id="6" name="Picture 5">
              <a:extLst>
                <a:ext uri="{FF2B5EF4-FFF2-40B4-BE49-F238E27FC236}">
                  <a16:creationId xmlns:a16="http://schemas.microsoft.com/office/drawing/2014/main" id="{FEBD5877-C1CE-1FA6-5F49-D25B89BE69F2}"/>
                </a:ext>
              </a:extLst>
            </p:cNvPr>
            <p:cNvPicPr>
              <a:picLocks noChangeAspect="1"/>
            </p:cNvPicPr>
            <p:nvPr/>
          </p:nvPicPr>
          <p:blipFill>
            <a:blip r:embed="rId4"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1282652" y="498315"/>
              <a:ext cx="1807888" cy="876343"/>
            </a:xfrm>
            <a:prstGeom prst="rect">
              <a:avLst/>
            </a:prstGeom>
          </p:spPr>
        </p:pic>
        <p:sp>
          <p:nvSpPr>
            <p:cNvPr id="7" name="TextBox 28">
              <a:extLst>
                <a:ext uri="{FF2B5EF4-FFF2-40B4-BE49-F238E27FC236}">
                  <a16:creationId xmlns:a16="http://schemas.microsoft.com/office/drawing/2014/main" id="{FC86DDE1-7B1B-D414-53E9-60A2955210EE}"/>
                </a:ext>
              </a:extLst>
            </p:cNvPr>
            <p:cNvSpPr txBox="1"/>
            <p:nvPr/>
          </p:nvSpPr>
          <p:spPr>
            <a:xfrm rot="20457677">
              <a:off x="1345850" y="709582"/>
              <a:ext cx="1421884" cy="441630"/>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3000" b="1"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rPr>
                <a:t>اليوم الثاني</a:t>
              </a:r>
              <a:endParaRPr lang="en-US" sz="3000"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9" name="Group 8">
            <a:extLst>
              <a:ext uri="{FF2B5EF4-FFF2-40B4-BE49-F238E27FC236}">
                <a16:creationId xmlns:a16="http://schemas.microsoft.com/office/drawing/2014/main" id="{4F232B40-6637-2F3C-5186-E94AE85DE2F2}"/>
              </a:ext>
            </a:extLst>
          </p:cNvPr>
          <p:cNvGrpSpPr/>
          <p:nvPr/>
        </p:nvGrpSpPr>
        <p:grpSpPr>
          <a:xfrm>
            <a:off x="12103212" y="132020"/>
            <a:ext cx="5976052" cy="1024493"/>
            <a:chOff x="4650339" y="1798820"/>
            <a:chExt cx="9218059" cy="2703922"/>
          </a:xfrm>
        </p:grpSpPr>
        <p:pic>
          <p:nvPicPr>
            <p:cNvPr id="19" name="Picture 18">
              <a:extLst>
                <a:ext uri="{FF2B5EF4-FFF2-40B4-BE49-F238E27FC236}">
                  <a16:creationId xmlns:a16="http://schemas.microsoft.com/office/drawing/2014/main" id="{DB587E16-79F8-057F-8149-E7592A68F8A7}"/>
                </a:ext>
              </a:extLst>
            </p:cNvPr>
            <p:cNvPicPr>
              <a:picLocks noChangeAspect="1"/>
            </p:cNvPicPr>
            <p:nvPr/>
          </p:nvPicPr>
          <p:blipFill rotWithShape="1">
            <a:blip r:embed="rId5">
              <a:grayscl/>
              <a:extLst>
                <a:ext uri="{BEBA8EAE-BF5A-486C-A8C5-ECC9F3942E4B}">
                  <a14:imgProps xmlns:a14="http://schemas.microsoft.com/office/drawing/2010/main">
                    <a14:imgLayer r:embed="rId6">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630" t="9182" r="839" b="13125"/>
            <a:stretch/>
          </p:blipFill>
          <p:spPr>
            <a:xfrm>
              <a:off x="7138064" y="1798820"/>
              <a:ext cx="6730334" cy="2703922"/>
            </a:xfrm>
            <a:prstGeom prst="rect">
              <a:avLst/>
            </a:prstGeom>
          </p:spPr>
        </p:pic>
        <p:sp>
          <p:nvSpPr>
            <p:cNvPr id="20" name="TextBox 42">
              <a:extLst>
                <a:ext uri="{FF2B5EF4-FFF2-40B4-BE49-F238E27FC236}">
                  <a16:creationId xmlns:a16="http://schemas.microsoft.com/office/drawing/2014/main" id="{A8710DD6-0C55-5F29-4CAF-3B243057A9DD}"/>
                </a:ext>
              </a:extLst>
            </p:cNvPr>
            <p:cNvSpPr txBox="1"/>
            <p:nvPr/>
          </p:nvSpPr>
          <p:spPr>
            <a:xfrm>
              <a:off x="4650339" y="1798821"/>
              <a:ext cx="8662082" cy="2513078"/>
            </a:xfrm>
            <a:prstGeom prst="rect">
              <a:avLst/>
            </a:prstGeom>
          </p:spPr>
          <p:txBody>
            <a:bodyPr wrap="square" lIns="0" tIns="0" rIns="0" bIns="0" rtlCol="0" anchor="t">
              <a:spAutoFit/>
            </a:bodyPr>
            <a:lstStyle/>
            <a:p>
              <a:pPr algn="just" rtl="1">
                <a:lnSpc>
                  <a:spcPct val="150000"/>
                </a:lnSpc>
              </a:pPr>
              <a:r>
                <a:rPr lang="ar-EG" sz="4500" b="1" spc="51" dirty="0">
                  <a:latin typeface="Aljazeera" panose="02000000000000000000" pitchFamily="2" charset="-78"/>
                  <a:cs typeface="Aljazeera" panose="02000000000000000000" pitchFamily="2" charset="-78"/>
                </a:rPr>
                <a:t>نموذج دراسة حالة</a:t>
              </a:r>
              <a:endParaRPr lang="en-US" sz="4500" b="1" spc="51" dirty="0">
                <a:latin typeface="Aljazeera" panose="02000000000000000000" pitchFamily="2" charset="-78"/>
                <a:cs typeface="Aljazeera" panose="02000000000000000000" pitchFamily="2" charset="-78"/>
              </a:endParaRPr>
            </a:p>
          </p:txBody>
        </p:sp>
      </p:grpSp>
      <p:grpSp>
        <p:nvGrpSpPr>
          <p:cNvPr id="21" name="Group 20">
            <a:extLst>
              <a:ext uri="{FF2B5EF4-FFF2-40B4-BE49-F238E27FC236}">
                <a16:creationId xmlns:a16="http://schemas.microsoft.com/office/drawing/2014/main" id="{5B62A8B4-4138-3877-B476-EFD14E7625E9}"/>
              </a:ext>
            </a:extLst>
          </p:cNvPr>
          <p:cNvGrpSpPr>
            <a:grpSpLocks/>
          </p:cNvGrpSpPr>
          <p:nvPr/>
        </p:nvGrpSpPr>
        <p:grpSpPr>
          <a:xfrm>
            <a:off x="5402849" y="987696"/>
            <a:ext cx="7506757" cy="1397974"/>
            <a:chOff x="1422892" y="130715"/>
            <a:chExt cx="1061192" cy="791746"/>
          </a:xfrm>
        </p:grpSpPr>
        <p:pic>
          <p:nvPicPr>
            <p:cNvPr id="22" name="Picture 21">
              <a:extLst>
                <a:ext uri="{FF2B5EF4-FFF2-40B4-BE49-F238E27FC236}">
                  <a16:creationId xmlns:a16="http://schemas.microsoft.com/office/drawing/2014/main" id="{F7E4C941-92BF-CA20-A31B-F70224216A20}"/>
                </a:ext>
              </a:extLst>
            </p:cNvPr>
            <p:cNvPicPr>
              <a:picLocks noChangeAspect="1"/>
            </p:cNvPicPr>
            <p:nvPr/>
          </p:nvPicPr>
          <p:blipFill>
            <a:blip r:embed="rId7" cstate="print">
              <a:duotone>
                <a:schemeClr val="accent2">
                  <a:shade val="45000"/>
                  <a:satMod val="135000"/>
                </a:schemeClr>
                <a:prstClr val="white"/>
              </a:duotone>
            </a:blip>
            <a:srcRect/>
            <a:stretch>
              <a:fillRect/>
            </a:stretch>
          </p:blipFill>
          <p:spPr bwMode="auto">
            <a:xfrm>
              <a:off x="1445640" y="130715"/>
              <a:ext cx="1038444" cy="791746"/>
            </a:xfrm>
            <a:prstGeom prst="rect">
              <a:avLst/>
            </a:prstGeom>
            <a:noFill/>
            <a:ln>
              <a:noFill/>
            </a:ln>
          </p:spPr>
        </p:pic>
        <p:sp>
          <p:nvSpPr>
            <p:cNvPr id="23" name="Rectangle 22">
              <a:extLst>
                <a:ext uri="{FF2B5EF4-FFF2-40B4-BE49-F238E27FC236}">
                  <a16:creationId xmlns:a16="http://schemas.microsoft.com/office/drawing/2014/main" id="{32A5CCB6-8AA8-211D-C4D0-AF6966438DE8}"/>
                </a:ext>
              </a:extLst>
            </p:cNvPr>
            <p:cNvSpPr/>
            <p:nvPr/>
          </p:nvSpPr>
          <p:spPr>
            <a:xfrm>
              <a:off x="1422892" y="180700"/>
              <a:ext cx="917065" cy="62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algn="r" rtl="0">
                <a:lnSpc>
                  <a:spcPct val="107000"/>
                </a:lnSpc>
                <a:spcAft>
                  <a:spcPts val="800"/>
                </a:spcAft>
              </a:pPr>
              <a:r>
                <a:rPr lang="ar-EG"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خطوات نموذج التدخل المهني</a:t>
              </a:r>
              <a:endParaRPr lang="en-US" sz="45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4" name="Group 23">
            <a:extLst>
              <a:ext uri="{FF2B5EF4-FFF2-40B4-BE49-F238E27FC236}">
                <a16:creationId xmlns:a16="http://schemas.microsoft.com/office/drawing/2014/main" id="{1BF27AE6-7215-5DBF-46A4-D5CC7C5D6B56}"/>
              </a:ext>
            </a:extLst>
          </p:cNvPr>
          <p:cNvGrpSpPr/>
          <p:nvPr/>
        </p:nvGrpSpPr>
        <p:grpSpPr>
          <a:xfrm>
            <a:off x="4343402" y="2487229"/>
            <a:ext cx="13944598" cy="7750939"/>
            <a:chOff x="12871294" y="2531077"/>
            <a:chExt cx="6532614" cy="2678848"/>
          </a:xfrm>
        </p:grpSpPr>
        <p:sp>
          <p:nvSpPr>
            <p:cNvPr id="25" name="Freeform 9">
              <a:extLst>
                <a:ext uri="{FF2B5EF4-FFF2-40B4-BE49-F238E27FC236}">
                  <a16:creationId xmlns:a16="http://schemas.microsoft.com/office/drawing/2014/main" id="{95826796-CF80-5A30-53CF-C27B1190AD40}"/>
                </a:ext>
              </a:extLst>
            </p:cNvPr>
            <p:cNvSpPr/>
            <p:nvPr/>
          </p:nvSpPr>
          <p:spPr>
            <a:xfrm flipH="1">
              <a:off x="12871294" y="2531077"/>
              <a:ext cx="6532614" cy="2524542"/>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8">
                <a:duotone>
                  <a:schemeClr val="accent4">
                    <a:shade val="45000"/>
                    <a:satMod val="135000"/>
                  </a:schemeClr>
                  <a:prstClr val="white"/>
                </a:duotone>
                <a:extLst>
                  <a:ext uri="{96DAC541-7B7A-43D3-8B79-37D633B846F1}">
                    <asvg:svgBlip xmlns:asvg="http://schemas.microsoft.com/office/drawing/2016/SVG/main" r:embed="rId9"/>
                  </a:ext>
                </a:extLst>
              </a:blip>
              <a:stretch>
                <a:fillRect/>
              </a:stretch>
            </a:blipFill>
          </p:spPr>
          <p:txBody>
            <a:bodyPr/>
            <a:lstStyle/>
            <a:p>
              <a:endParaRPr lang="ar-EG" sz="1200" dirty="0"/>
            </a:p>
          </p:txBody>
        </p:sp>
        <p:sp>
          <p:nvSpPr>
            <p:cNvPr id="26" name="TextBox 25">
              <a:extLst>
                <a:ext uri="{FF2B5EF4-FFF2-40B4-BE49-F238E27FC236}">
                  <a16:creationId xmlns:a16="http://schemas.microsoft.com/office/drawing/2014/main" id="{99F5437B-F32E-9D47-8281-8ECA6500C813}"/>
                </a:ext>
              </a:extLst>
            </p:cNvPr>
            <p:cNvSpPr txBox="1"/>
            <p:nvPr/>
          </p:nvSpPr>
          <p:spPr>
            <a:xfrm>
              <a:off x="13507839" y="2545294"/>
              <a:ext cx="5629428" cy="2664631"/>
            </a:xfrm>
            <a:prstGeom prst="rect">
              <a:avLst/>
            </a:prstGeom>
            <a:noFill/>
          </p:spPr>
          <p:txBody>
            <a:bodyPr wrap="square" rtlCol="1">
              <a:spAutoFit/>
            </a:bodyPr>
            <a:lstStyle/>
            <a:p>
              <a:pPr algn="just" rtl="1">
                <a:lnSpc>
                  <a:spcPct val="200000"/>
                </a:lnSpc>
              </a:pPr>
              <a:r>
                <a:rPr lang="ar-EG" sz="3600" b="1" dirty="0">
                  <a:latin typeface="Dubai" panose="020B0503030403030204" pitchFamily="34" charset="-78"/>
                  <a:ea typeface="Calibri" panose="020F0502020204030204" pitchFamily="34" charset="0"/>
                  <a:cs typeface="Dubai" panose="020B0503030403030204" pitchFamily="34" charset="-78"/>
                </a:rPr>
                <a:t>الخطوة (3): التخطيط </a:t>
              </a:r>
              <a:r>
                <a:rPr lang="en-US" sz="3600" b="1" dirty="0">
                  <a:latin typeface="Dubai" panose="020B0503030403030204" pitchFamily="34" charset="-78"/>
                  <a:ea typeface="Calibri" panose="020F0502020204030204" pitchFamily="34" charset="0"/>
                  <a:cs typeface="Dubai" panose="020B0503030403030204" pitchFamily="34" charset="-78"/>
                </a:rPr>
                <a:t>Planning</a:t>
              </a:r>
            </a:p>
            <a:p>
              <a:pPr algn="just" rtl="1">
                <a:lnSpc>
                  <a:spcPct val="200000"/>
                </a:lnSpc>
              </a:pPr>
              <a:r>
                <a:rPr lang="ar-EG" sz="3600" dirty="0">
                  <a:latin typeface="Dubai" panose="020B0503030403030204" pitchFamily="34" charset="-78"/>
                  <a:ea typeface="Calibri" panose="020F0502020204030204" pitchFamily="34" charset="0"/>
                  <a:cs typeface="Dubai" panose="020B0503030403030204" pitchFamily="34" charset="-78"/>
                </a:rPr>
                <a:t>يلي التقدير في عملية حل المشكلة. ويبدأ التقدير مرحلة التدخل، أما التخطيط فيحدد ما الذي يجب فعله. </a:t>
              </a:r>
            </a:p>
            <a:p>
              <a:pPr algn="just" rtl="1">
                <a:lnSpc>
                  <a:spcPct val="200000"/>
                </a:lnSpc>
              </a:pPr>
              <a:r>
                <a:rPr lang="ar-EG" sz="3600" b="1" dirty="0">
                  <a:latin typeface="Dubai" panose="020B0503030403030204" pitchFamily="34" charset="-78"/>
                  <a:ea typeface="Calibri" panose="020F0502020204030204" pitchFamily="34" charset="0"/>
                  <a:cs typeface="Dubai" panose="020B0503030403030204" pitchFamily="34" charset="-78"/>
                </a:rPr>
                <a:t>الخطوة (4): التنفيذ </a:t>
              </a:r>
              <a:r>
                <a:rPr lang="en-US" sz="3600" b="1" dirty="0">
                  <a:latin typeface="Dubai" panose="020B0503030403030204" pitchFamily="34" charset="-78"/>
                  <a:ea typeface="Calibri" panose="020F0502020204030204" pitchFamily="34" charset="0"/>
                  <a:cs typeface="Dubai" panose="020B0503030403030204" pitchFamily="34" charset="-78"/>
                </a:rPr>
                <a:t>Implementation</a:t>
              </a:r>
            </a:p>
            <a:p>
              <a:pPr algn="just" rtl="1">
                <a:lnSpc>
                  <a:spcPct val="200000"/>
                </a:lnSpc>
              </a:pPr>
              <a:r>
                <a:rPr lang="ar-EG" sz="3600" dirty="0">
                  <a:latin typeface="Dubai" panose="020B0503030403030204" pitchFamily="34" charset="-78"/>
                  <a:ea typeface="Calibri" panose="020F0502020204030204" pitchFamily="34" charset="0"/>
                  <a:cs typeface="Dubai" panose="020B0503030403030204" pitchFamily="34" charset="-78"/>
                </a:rPr>
                <a:t>يحدد العميل والأخصائي خطتهما لتحقيق أهدافهما. فالمتقدم خلال التنفيذ يجب مراقبته وتقديره بصورة مستمرة</a:t>
              </a:r>
            </a:p>
            <a:p>
              <a:pPr algn="just" rtl="1">
                <a:lnSpc>
                  <a:spcPct val="200000"/>
                </a:lnSpc>
              </a:pPr>
              <a:endParaRPr lang="ar-EG" sz="3600" dirty="0">
                <a:latin typeface="Dubai" panose="020B0503030403030204" pitchFamily="34" charset="-78"/>
                <a:ea typeface="Calibri" panose="020F0502020204030204" pitchFamily="34" charset="0"/>
                <a:cs typeface="Dubai" panose="020B0503030403030204" pitchFamily="34" charset="-78"/>
              </a:endParaRPr>
            </a:p>
          </p:txBody>
        </p:sp>
      </p:grpSp>
    </p:spTree>
    <p:extLst>
      <p:ext uri="{BB962C8B-B14F-4D97-AF65-F5344CB8AC3E}">
        <p14:creationId xmlns:p14="http://schemas.microsoft.com/office/powerpoint/2010/main" val="1394737295"/>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Triangle 7">
            <a:extLst>
              <a:ext uri="{FF2B5EF4-FFF2-40B4-BE49-F238E27FC236}">
                <a16:creationId xmlns:a16="http://schemas.microsoft.com/office/drawing/2014/main" id="{BDC96880-C9A8-D463-187E-5F44CF00C555}"/>
              </a:ext>
            </a:extLst>
          </p:cNvPr>
          <p:cNvSpPr/>
          <p:nvPr/>
        </p:nvSpPr>
        <p:spPr>
          <a:xfrm>
            <a:off x="36637" y="0"/>
            <a:ext cx="18288000" cy="10325100"/>
          </a:xfrm>
          <a:prstGeom prst="rtTriangle">
            <a:avLst/>
          </a:prstGeom>
          <a:solidFill>
            <a:schemeClr val="accent2">
              <a:lumMod val="75000"/>
              <a:alpha val="18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ar-EG" dirty="0"/>
          </a:p>
        </p:txBody>
      </p:sp>
      <p:grpSp>
        <p:nvGrpSpPr>
          <p:cNvPr id="27" name="Group 4">
            <a:extLst>
              <a:ext uri="{FF2B5EF4-FFF2-40B4-BE49-F238E27FC236}">
                <a16:creationId xmlns:a16="http://schemas.microsoft.com/office/drawing/2014/main" id="{1BB6DE8D-F692-44B0-8C98-3E30ADA82940}"/>
              </a:ext>
            </a:extLst>
          </p:cNvPr>
          <p:cNvGrpSpPr/>
          <p:nvPr/>
        </p:nvGrpSpPr>
        <p:grpSpPr>
          <a:xfrm>
            <a:off x="304800" y="5090455"/>
            <a:ext cx="4663436" cy="4888159"/>
            <a:chOff x="-4302677" y="4890421"/>
            <a:chExt cx="7866340" cy="8699050"/>
          </a:xfrm>
        </p:grpSpPr>
        <p:pic>
          <p:nvPicPr>
            <p:cNvPr id="28" name="Picture 5">
              <a:extLst>
                <a:ext uri="{FF2B5EF4-FFF2-40B4-BE49-F238E27FC236}">
                  <a16:creationId xmlns:a16="http://schemas.microsoft.com/office/drawing/2014/main" id="{88864996-467C-43D3-BBC5-508FF2AB271A}"/>
                </a:ext>
              </a:extLst>
            </p:cNvPr>
            <p:cNvPicPr>
              <a:picLocks noChangeAspect="1"/>
            </p:cNvPicPr>
            <p:nvPr/>
          </p:nvPicPr>
          <p:blipFill>
            <a:blip r:embed="rId3">
              <a:extLst>
                <a:ext uri="{28A0092B-C50C-407E-A947-70E740481C1C}">
                  <a14:useLocalDpi xmlns:a14="http://schemas.microsoft.com/office/drawing/2010/main" val="0"/>
                </a:ext>
              </a:extLst>
            </a:blip>
            <a:srcRect l="10389" r="10389"/>
            <a:stretch/>
          </p:blipFill>
          <p:spPr>
            <a:xfrm>
              <a:off x="-4302677" y="4890421"/>
              <a:ext cx="7866340" cy="8699050"/>
            </a:xfrm>
            <a:prstGeom prst="ellipse">
              <a:avLst/>
            </a:prstGeom>
            <a:ln w="209550">
              <a:solidFill>
                <a:schemeClr val="accent2">
                  <a:lumMod val="75000"/>
                  <a:alpha val="84000"/>
                </a:schemeClr>
              </a:solidFill>
            </a:ln>
          </p:spPr>
        </p:pic>
      </p:grpSp>
      <p:grpSp>
        <p:nvGrpSpPr>
          <p:cNvPr id="2" name="Group 1">
            <a:extLst>
              <a:ext uri="{FF2B5EF4-FFF2-40B4-BE49-F238E27FC236}">
                <a16:creationId xmlns:a16="http://schemas.microsoft.com/office/drawing/2014/main" id="{EA7FD379-A12B-C0F3-294C-AF8BD930CAD6}"/>
              </a:ext>
            </a:extLst>
          </p:cNvPr>
          <p:cNvGrpSpPr/>
          <p:nvPr/>
        </p:nvGrpSpPr>
        <p:grpSpPr>
          <a:xfrm>
            <a:off x="695755" y="1061232"/>
            <a:ext cx="1980028" cy="980225"/>
            <a:chOff x="789788" y="568550"/>
            <a:chExt cx="2263765" cy="876343"/>
          </a:xfrm>
        </p:grpSpPr>
        <p:pic>
          <p:nvPicPr>
            <p:cNvPr id="3" name="Picture 2">
              <a:extLst>
                <a:ext uri="{FF2B5EF4-FFF2-40B4-BE49-F238E27FC236}">
                  <a16:creationId xmlns:a16="http://schemas.microsoft.com/office/drawing/2014/main" id="{06FDF8A8-8115-0A6B-2829-DA2EC6FE1CBB}"/>
                </a:ext>
              </a:extLst>
            </p:cNvPr>
            <p:cNvPicPr>
              <a:picLocks noChangeAspect="1"/>
            </p:cNvPicPr>
            <p:nvPr/>
          </p:nvPicPr>
          <p:blipFill>
            <a:blip r:embed="rId4"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789788" y="568550"/>
              <a:ext cx="2263765" cy="876343"/>
            </a:xfrm>
            <a:prstGeom prst="rect">
              <a:avLst/>
            </a:prstGeom>
          </p:spPr>
        </p:pic>
        <p:sp>
          <p:nvSpPr>
            <p:cNvPr id="4" name="TextBox 28">
              <a:extLst>
                <a:ext uri="{FF2B5EF4-FFF2-40B4-BE49-F238E27FC236}">
                  <a16:creationId xmlns:a16="http://schemas.microsoft.com/office/drawing/2014/main" id="{4E9B5231-2549-7509-307B-8A7BD2A6ABD2}"/>
                </a:ext>
              </a:extLst>
            </p:cNvPr>
            <p:cNvSpPr txBox="1"/>
            <p:nvPr/>
          </p:nvSpPr>
          <p:spPr>
            <a:xfrm rot="20457677">
              <a:off x="874661" y="849684"/>
              <a:ext cx="1896204" cy="368025"/>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2500" b="1"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rPr>
                <a:t>الجلسة الثانية</a:t>
              </a:r>
              <a:endParaRPr lang="en-US" sz="2500"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5" name="Group 4">
            <a:extLst>
              <a:ext uri="{FF2B5EF4-FFF2-40B4-BE49-F238E27FC236}">
                <a16:creationId xmlns:a16="http://schemas.microsoft.com/office/drawing/2014/main" id="{9B30CF6B-06A4-7767-9951-7F92C4EFB13A}"/>
              </a:ext>
            </a:extLst>
          </p:cNvPr>
          <p:cNvGrpSpPr/>
          <p:nvPr/>
        </p:nvGrpSpPr>
        <p:grpSpPr>
          <a:xfrm>
            <a:off x="140419" y="299624"/>
            <a:ext cx="1879169" cy="980224"/>
            <a:chOff x="1282652" y="498315"/>
            <a:chExt cx="1807888" cy="876343"/>
          </a:xfrm>
        </p:grpSpPr>
        <p:pic>
          <p:nvPicPr>
            <p:cNvPr id="6" name="Picture 5">
              <a:extLst>
                <a:ext uri="{FF2B5EF4-FFF2-40B4-BE49-F238E27FC236}">
                  <a16:creationId xmlns:a16="http://schemas.microsoft.com/office/drawing/2014/main" id="{FEBD5877-C1CE-1FA6-5F49-D25B89BE69F2}"/>
                </a:ext>
              </a:extLst>
            </p:cNvPr>
            <p:cNvPicPr>
              <a:picLocks noChangeAspect="1"/>
            </p:cNvPicPr>
            <p:nvPr/>
          </p:nvPicPr>
          <p:blipFill>
            <a:blip r:embed="rId5"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1282652" y="498315"/>
              <a:ext cx="1807888" cy="876343"/>
            </a:xfrm>
            <a:prstGeom prst="rect">
              <a:avLst/>
            </a:prstGeom>
          </p:spPr>
        </p:pic>
        <p:sp>
          <p:nvSpPr>
            <p:cNvPr id="7" name="TextBox 28">
              <a:extLst>
                <a:ext uri="{FF2B5EF4-FFF2-40B4-BE49-F238E27FC236}">
                  <a16:creationId xmlns:a16="http://schemas.microsoft.com/office/drawing/2014/main" id="{FC86DDE1-7B1B-D414-53E9-60A2955210EE}"/>
                </a:ext>
              </a:extLst>
            </p:cNvPr>
            <p:cNvSpPr txBox="1"/>
            <p:nvPr/>
          </p:nvSpPr>
          <p:spPr>
            <a:xfrm rot="20457677">
              <a:off x="1345850" y="709582"/>
              <a:ext cx="1421884" cy="441630"/>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3000" b="1"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rPr>
                <a:t>اليوم الثاني</a:t>
              </a:r>
              <a:endParaRPr lang="en-US" sz="3000"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9" name="Group 8">
            <a:extLst>
              <a:ext uri="{FF2B5EF4-FFF2-40B4-BE49-F238E27FC236}">
                <a16:creationId xmlns:a16="http://schemas.microsoft.com/office/drawing/2014/main" id="{4F232B40-6637-2F3C-5186-E94AE85DE2F2}"/>
              </a:ext>
            </a:extLst>
          </p:cNvPr>
          <p:cNvGrpSpPr/>
          <p:nvPr/>
        </p:nvGrpSpPr>
        <p:grpSpPr>
          <a:xfrm>
            <a:off x="12103212" y="132020"/>
            <a:ext cx="5976052" cy="1024493"/>
            <a:chOff x="4650339" y="1798820"/>
            <a:chExt cx="9218059" cy="2703922"/>
          </a:xfrm>
        </p:grpSpPr>
        <p:pic>
          <p:nvPicPr>
            <p:cNvPr id="19" name="Picture 18">
              <a:extLst>
                <a:ext uri="{FF2B5EF4-FFF2-40B4-BE49-F238E27FC236}">
                  <a16:creationId xmlns:a16="http://schemas.microsoft.com/office/drawing/2014/main" id="{DB587E16-79F8-057F-8149-E7592A68F8A7}"/>
                </a:ext>
              </a:extLst>
            </p:cNvPr>
            <p:cNvPicPr>
              <a:picLocks noChangeAspect="1"/>
            </p:cNvPicPr>
            <p:nvPr/>
          </p:nvPicPr>
          <p:blipFill rotWithShape="1">
            <a:blip r:embed="rId6">
              <a:grayscl/>
              <a:extLst>
                <a:ext uri="{BEBA8EAE-BF5A-486C-A8C5-ECC9F3942E4B}">
                  <a14:imgProps xmlns:a14="http://schemas.microsoft.com/office/drawing/2010/main">
                    <a14:imgLayer r:embed="rId7">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630" t="9182" r="839" b="13125"/>
            <a:stretch/>
          </p:blipFill>
          <p:spPr>
            <a:xfrm>
              <a:off x="7138064" y="1798820"/>
              <a:ext cx="6730334" cy="2703922"/>
            </a:xfrm>
            <a:prstGeom prst="rect">
              <a:avLst/>
            </a:prstGeom>
          </p:spPr>
        </p:pic>
        <p:sp>
          <p:nvSpPr>
            <p:cNvPr id="20" name="TextBox 42">
              <a:extLst>
                <a:ext uri="{FF2B5EF4-FFF2-40B4-BE49-F238E27FC236}">
                  <a16:creationId xmlns:a16="http://schemas.microsoft.com/office/drawing/2014/main" id="{A8710DD6-0C55-5F29-4CAF-3B243057A9DD}"/>
                </a:ext>
              </a:extLst>
            </p:cNvPr>
            <p:cNvSpPr txBox="1"/>
            <p:nvPr/>
          </p:nvSpPr>
          <p:spPr>
            <a:xfrm>
              <a:off x="4650339" y="1798821"/>
              <a:ext cx="8662082" cy="2513078"/>
            </a:xfrm>
            <a:prstGeom prst="rect">
              <a:avLst/>
            </a:prstGeom>
          </p:spPr>
          <p:txBody>
            <a:bodyPr wrap="square" lIns="0" tIns="0" rIns="0" bIns="0" rtlCol="0" anchor="t">
              <a:spAutoFit/>
            </a:bodyPr>
            <a:lstStyle/>
            <a:p>
              <a:pPr algn="just" rtl="1">
                <a:lnSpc>
                  <a:spcPct val="150000"/>
                </a:lnSpc>
              </a:pPr>
              <a:r>
                <a:rPr lang="ar-EG" sz="4500" b="1" spc="51" dirty="0">
                  <a:latin typeface="Aljazeera" panose="02000000000000000000" pitchFamily="2" charset="-78"/>
                  <a:cs typeface="Aljazeera" panose="02000000000000000000" pitchFamily="2" charset="-78"/>
                </a:rPr>
                <a:t>نموذج دراسة حالة</a:t>
              </a:r>
              <a:endParaRPr lang="en-US" sz="4500" b="1" spc="51" dirty="0">
                <a:latin typeface="Aljazeera" panose="02000000000000000000" pitchFamily="2" charset="-78"/>
                <a:cs typeface="Aljazeera" panose="02000000000000000000" pitchFamily="2" charset="-78"/>
              </a:endParaRPr>
            </a:p>
          </p:txBody>
        </p:sp>
      </p:grpSp>
      <p:grpSp>
        <p:nvGrpSpPr>
          <p:cNvPr id="21" name="Group 20">
            <a:extLst>
              <a:ext uri="{FF2B5EF4-FFF2-40B4-BE49-F238E27FC236}">
                <a16:creationId xmlns:a16="http://schemas.microsoft.com/office/drawing/2014/main" id="{5B62A8B4-4138-3877-B476-EFD14E7625E9}"/>
              </a:ext>
            </a:extLst>
          </p:cNvPr>
          <p:cNvGrpSpPr>
            <a:grpSpLocks/>
          </p:cNvGrpSpPr>
          <p:nvPr/>
        </p:nvGrpSpPr>
        <p:grpSpPr>
          <a:xfrm>
            <a:off x="5402849" y="987696"/>
            <a:ext cx="7506757" cy="1397974"/>
            <a:chOff x="1422892" y="130715"/>
            <a:chExt cx="1061192" cy="791746"/>
          </a:xfrm>
        </p:grpSpPr>
        <p:pic>
          <p:nvPicPr>
            <p:cNvPr id="22" name="Picture 21">
              <a:extLst>
                <a:ext uri="{FF2B5EF4-FFF2-40B4-BE49-F238E27FC236}">
                  <a16:creationId xmlns:a16="http://schemas.microsoft.com/office/drawing/2014/main" id="{F7E4C941-92BF-CA20-A31B-F70224216A20}"/>
                </a:ext>
              </a:extLst>
            </p:cNvPr>
            <p:cNvPicPr>
              <a:picLocks noChangeAspect="1"/>
            </p:cNvPicPr>
            <p:nvPr/>
          </p:nvPicPr>
          <p:blipFill>
            <a:blip r:embed="rId8" cstate="print">
              <a:duotone>
                <a:schemeClr val="accent2">
                  <a:shade val="45000"/>
                  <a:satMod val="135000"/>
                </a:schemeClr>
                <a:prstClr val="white"/>
              </a:duotone>
            </a:blip>
            <a:srcRect/>
            <a:stretch>
              <a:fillRect/>
            </a:stretch>
          </p:blipFill>
          <p:spPr bwMode="auto">
            <a:xfrm>
              <a:off x="1445640" y="130715"/>
              <a:ext cx="1038444" cy="791746"/>
            </a:xfrm>
            <a:prstGeom prst="rect">
              <a:avLst/>
            </a:prstGeom>
            <a:noFill/>
            <a:ln>
              <a:noFill/>
            </a:ln>
          </p:spPr>
        </p:pic>
        <p:sp>
          <p:nvSpPr>
            <p:cNvPr id="23" name="Rectangle 22">
              <a:extLst>
                <a:ext uri="{FF2B5EF4-FFF2-40B4-BE49-F238E27FC236}">
                  <a16:creationId xmlns:a16="http://schemas.microsoft.com/office/drawing/2014/main" id="{32A5CCB6-8AA8-211D-C4D0-AF6966438DE8}"/>
                </a:ext>
              </a:extLst>
            </p:cNvPr>
            <p:cNvSpPr/>
            <p:nvPr/>
          </p:nvSpPr>
          <p:spPr>
            <a:xfrm>
              <a:off x="1422892" y="180700"/>
              <a:ext cx="917065" cy="62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algn="r" rtl="0">
                <a:lnSpc>
                  <a:spcPct val="107000"/>
                </a:lnSpc>
                <a:spcAft>
                  <a:spcPts val="800"/>
                </a:spcAft>
              </a:pPr>
              <a:r>
                <a:rPr lang="ar-EG"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خطوات نموذج التدخل المهني</a:t>
              </a:r>
              <a:endParaRPr lang="en-US" sz="45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4" name="Group 23">
            <a:extLst>
              <a:ext uri="{FF2B5EF4-FFF2-40B4-BE49-F238E27FC236}">
                <a16:creationId xmlns:a16="http://schemas.microsoft.com/office/drawing/2014/main" id="{1BF27AE6-7215-5DBF-46A4-D5CC7C5D6B56}"/>
              </a:ext>
            </a:extLst>
          </p:cNvPr>
          <p:cNvGrpSpPr/>
          <p:nvPr/>
        </p:nvGrpSpPr>
        <p:grpSpPr>
          <a:xfrm>
            <a:off x="4343402" y="2487229"/>
            <a:ext cx="13944598" cy="7304473"/>
            <a:chOff x="12871294" y="2531077"/>
            <a:chExt cx="6532614" cy="2524542"/>
          </a:xfrm>
        </p:grpSpPr>
        <p:sp>
          <p:nvSpPr>
            <p:cNvPr id="25" name="Freeform 9">
              <a:extLst>
                <a:ext uri="{FF2B5EF4-FFF2-40B4-BE49-F238E27FC236}">
                  <a16:creationId xmlns:a16="http://schemas.microsoft.com/office/drawing/2014/main" id="{95826796-CF80-5A30-53CF-C27B1190AD40}"/>
                </a:ext>
              </a:extLst>
            </p:cNvPr>
            <p:cNvSpPr/>
            <p:nvPr/>
          </p:nvSpPr>
          <p:spPr>
            <a:xfrm flipH="1">
              <a:off x="12871294" y="2531077"/>
              <a:ext cx="6532614" cy="2524542"/>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9">
                <a:duotone>
                  <a:schemeClr val="accent4">
                    <a:shade val="45000"/>
                    <a:satMod val="135000"/>
                  </a:schemeClr>
                  <a:prstClr val="white"/>
                </a:duotone>
                <a:extLst>
                  <a:ext uri="{96DAC541-7B7A-43D3-8B79-37D633B846F1}">
                    <asvg:svgBlip xmlns:asvg="http://schemas.microsoft.com/office/drawing/2016/SVG/main" r:embed="rId10"/>
                  </a:ext>
                </a:extLst>
              </a:blip>
              <a:stretch>
                <a:fillRect/>
              </a:stretch>
            </a:blipFill>
          </p:spPr>
          <p:txBody>
            <a:bodyPr/>
            <a:lstStyle/>
            <a:p>
              <a:endParaRPr lang="ar-EG" sz="1200" dirty="0"/>
            </a:p>
          </p:txBody>
        </p:sp>
        <p:sp>
          <p:nvSpPr>
            <p:cNvPr id="26" name="TextBox 25">
              <a:extLst>
                <a:ext uri="{FF2B5EF4-FFF2-40B4-BE49-F238E27FC236}">
                  <a16:creationId xmlns:a16="http://schemas.microsoft.com/office/drawing/2014/main" id="{99F5437B-F32E-9D47-8281-8ECA6500C813}"/>
                </a:ext>
              </a:extLst>
            </p:cNvPr>
            <p:cNvSpPr txBox="1"/>
            <p:nvPr/>
          </p:nvSpPr>
          <p:spPr>
            <a:xfrm>
              <a:off x="13507839" y="2545294"/>
              <a:ext cx="5629428" cy="2273712"/>
            </a:xfrm>
            <a:prstGeom prst="rect">
              <a:avLst/>
            </a:prstGeom>
            <a:noFill/>
          </p:spPr>
          <p:txBody>
            <a:bodyPr wrap="square" rtlCol="1">
              <a:spAutoFit/>
            </a:bodyPr>
            <a:lstStyle/>
            <a:p>
              <a:pPr algn="just" rtl="1">
                <a:lnSpc>
                  <a:spcPct val="150000"/>
                </a:lnSpc>
              </a:pPr>
              <a:r>
                <a:rPr lang="ar-EG" sz="3600" b="1" dirty="0">
                  <a:latin typeface="Dubai" panose="020B0503030403030204" pitchFamily="34" charset="-78"/>
                  <a:ea typeface="Calibri" panose="020F0502020204030204" pitchFamily="34" charset="0"/>
                  <a:cs typeface="Dubai" panose="020B0503030403030204" pitchFamily="34" charset="-78"/>
                </a:rPr>
                <a:t>الخطوة (5) التقييم</a:t>
              </a:r>
              <a:r>
                <a:rPr lang="en-US" sz="3600" b="1" dirty="0">
                  <a:latin typeface="Dubai" panose="020B0503030403030204" pitchFamily="34" charset="-78"/>
                  <a:ea typeface="Calibri" panose="020F0502020204030204" pitchFamily="34" charset="0"/>
                  <a:cs typeface="Dubai" panose="020B0503030403030204" pitchFamily="34" charset="-78"/>
                </a:rPr>
                <a:t>Evaluation</a:t>
              </a:r>
            </a:p>
            <a:p>
              <a:pPr algn="just" rtl="1">
                <a:lnSpc>
                  <a:spcPct val="150000"/>
                </a:lnSpc>
              </a:pPr>
              <a:r>
                <a:rPr lang="ar-EG" sz="3200" dirty="0">
                  <a:latin typeface="Dubai" panose="020B0503030403030204" pitchFamily="34" charset="-78"/>
                  <a:ea typeface="Calibri" panose="020F0502020204030204" pitchFamily="34" charset="0"/>
                  <a:cs typeface="Dubai" panose="020B0503030403030204" pitchFamily="34" charset="-78"/>
                </a:rPr>
                <a:t>كل هدف يتم تقييمه وفقاً للمدى الذي يتم تحقيق هذه الأهداف من خلالها.</a:t>
              </a:r>
            </a:p>
            <a:p>
              <a:pPr algn="just" rtl="1">
                <a:lnSpc>
                  <a:spcPct val="150000"/>
                </a:lnSpc>
              </a:pPr>
              <a:r>
                <a:rPr lang="ar-EG" sz="3600" b="1" dirty="0">
                  <a:latin typeface="Dubai" panose="020B0503030403030204" pitchFamily="34" charset="-78"/>
                  <a:ea typeface="Calibri" panose="020F0502020204030204" pitchFamily="34" charset="0"/>
                  <a:cs typeface="Dubai" panose="020B0503030403030204" pitchFamily="34" charset="-78"/>
                </a:rPr>
                <a:t>الخطوة (6): الإنهاء </a:t>
              </a:r>
              <a:r>
                <a:rPr lang="en-US" sz="3600" b="1" dirty="0">
                  <a:latin typeface="Dubai" panose="020B0503030403030204" pitchFamily="34" charset="-78"/>
                  <a:ea typeface="Calibri" panose="020F0502020204030204" pitchFamily="34" charset="0"/>
                  <a:cs typeface="Dubai" panose="020B0503030403030204" pitchFamily="34" charset="-78"/>
                </a:rPr>
                <a:t>Termination</a:t>
              </a:r>
            </a:p>
            <a:p>
              <a:pPr algn="just" rtl="1">
                <a:lnSpc>
                  <a:spcPct val="150000"/>
                </a:lnSpc>
              </a:pPr>
              <a:r>
                <a:rPr lang="ar-EG" sz="3600" dirty="0">
                  <a:latin typeface="Dubai" panose="020B0503030403030204" pitchFamily="34" charset="-78"/>
                  <a:ea typeface="Calibri" panose="020F0502020204030204" pitchFamily="34" charset="0"/>
                  <a:cs typeface="Dubai" panose="020B0503030403030204" pitchFamily="34" charset="-78"/>
                </a:rPr>
                <a:t>قد يحدث الإنهاء عند نهاية الخدمة المخطط لها، وقد يحدث بخدمة مفتوحة النهاية من خلال الاتفاق الثنائي</a:t>
              </a:r>
            </a:p>
            <a:p>
              <a:pPr algn="just" rtl="1">
                <a:lnSpc>
                  <a:spcPct val="150000"/>
                </a:lnSpc>
              </a:pPr>
              <a:r>
                <a:rPr lang="ar-EG" sz="3600" b="1" dirty="0">
                  <a:latin typeface="Dubai" panose="020B0503030403030204" pitchFamily="34" charset="-78"/>
                  <a:ea typeface="Calibri" panose="020F0502020204030204" pitchFamily="34" charset="0"/>
                  <a:cs typeface="Dubai" panose="020B0503030403030204" pitchFamily="34" charset="-78"/>
                </a:rPr>
                <a:t>الخطوة (7): المتابعة </a:t>
              </a:r>
              <a:r>
                <a:rPr lang="en-US" sz="3600" b="1" dirty="0">
                  <a:latin typeface="Dubai" panose="020B0503030403030204" pitchFamily="34" charset="-78"/>
                  <a:ea typeface="Calibri" panose="020F0502020204030204" pitchFamily="34" charset="0"/>
                  <a:cs typeface="Dubai" panose="020B0503030403030204" pitchFamily="34" charset="-78"/>
                </a:rPr>
                <a:t>Follow up</a:t>
              </a:r>
            </a:p>
            <a:p>
              <a:pPr algn="just" rtl="1">
                <a:lnSpc>
                  <a:spcPct val="150000"/>
                </a:lnSpc>
              </a:pPr>
              <a:r>
                <a:rPr lang="ar-EG" sz="3600" dirty="0">
                  <a:latin typeface="Dubai" panose="020B0503030403030204" pitchFamily="34" charset="-78"/>
                  <a:ea typeface="Calibri" panose="020F0502020204030204" pitchFamily="34" charset="0"/>
                  <a:cs typeface="Dubai" panose="020B0503030403030204" pitchFamily="34" charset="-78"/>
                </a:rPr>
                <a:t>تهدف إلى التأكد من أن النسق قد استطاع المحافظة على الفوائد التي تم تحقيقها في أثناء التدخل</a:t>
              </a:r>
            </a:p>
          </p:txBody>
        </p:sp>
      </p:grpSp>
    </p:spTree>
    <p:extLst>
      <p:ext uri="{BB962C8B-B14F-4D97-AF65-F5344CB8AC3E}">
        <p14:creationId xmlns:p14="http://schemas.microsoft.com/office/powerpoint/2010/main" val="1235471365"/>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Triangle 7">
            <a:extLst>
              <a:ext uri="{FF2B5EF4-FFF2-40B4-BE49-F238E27FC236}">
                <a16:creationId xmlns:a16="http://schemas.microsoft.com/office/drawing/2014/main" id="{BDC96880-C9A8-D463-187E-5F44CF00C555}"/>
              </a:ext>
            </a:extLst>
          </p:cNvPr>
          <p:cNvSpPr/>
          <p:nvPr/>
        </p:nvSpPr>
        <p:spPr>
          <a:xfrm>
            <a:off x="36637" y="0"/>
            <a:ext cx="18288000" cy="10325100"/>
          </a:xfrm>
          <a:prstGeom prst="rtTriangle">
            <a:avLst/>
          </a:prstGeom>
          <a:solidFill>
            <a:schemeClr val="accent2">
              <a:lumMod val="75000"/>
              <a:alpha val="18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ar-EG" dirty="0"/>
          </a:p>
        </p:txBody>
      </p:sp>
      <p:grpSp>
        <p:nvGrpSpPr>
          <p:cNvPr id="27" name="Group 4">
            <a:extLst>
              <a:ext uri="{FF2B5EF4-FFF2-40B4-BE49-F238E27FC236}">
                <a16:creationId xmlns:a16="http://schemas.microsoft.com/office/drawing/2014/main" id="{1BB6DE8D-F692-44B0-8C98-3E30ADA82940}"/>
              </a:ext>
            </a:extLst>
          </p:cNvPr>
          <p:cNvGrpSpPr/>
          <p:nvPr/>
        </p:nvGrpSpPr>
        <p:grpSpPr>
          <a:xfrm>
            <a:off x="304800" y="5090455"/>
            <a:ext cx="4663436" cy="4888159"/>
            <a:chOff x="-4302677" y="4890421"/>
            <a:chExt cx="7866340" cy="8699050"/>
          </a:xfrm>
        </p:grpSpPr>
        <p:pic>
          <p:nvPicPr>
            <p:cNvPr id="28" name="Picture 5">
              <a:extLst>
                <a:ext uri="{FF2B5EF4-FFF2-40B4-BE49-F238E27FC236}">
                  <a16:creationId xmlns:a16="http://schemas.microsoft.com/office/drawing/2014/main" id="{88864996-467C-43D3-BBC5-508FF2AB271A}"/>
                </a:ext>
              </a:extLst>
            </p:cNvPr>
            <p:cNvPicPr>
              <a:picLocks noChangeAspect="1"/>
            </p:cNvPicPr>
            <p:nvPr/>
          </p:nvPicPr>
          <p:blipFill>
            <a:blip r:embed="rId2">
              <a:extLst>
                <a:ext uri="{28A0092B-C50C-407E-A947-70E740481C1C}">
                  <a14:useLocalDpi xmlns:a14="http://schemas.microsoft.com/office/drawing/2010/main" val="0"/>
                </a:ext>
              </a:extLst>
            </a:blip>
            <a:srcRect l="10389" r="10389"/>
            <a:stretch/>
          </p:blipFill>
          <p:spPr>
            <a:xfrm>
              <a:off x="-4302677" y="4890421"/>
              <a:ext cx="7866340" cy="8699050"/>
            </a:xfrm>
            <a:prstGeom prst="ellipse">
              <a:avLst/>
            </a:prstGeom>
            <a:ln w="209550">
              <a:solidFill>
                <a:schemeClr val="accent2">
                  <a:lumMod val="75000"/>
                  <a:alpha val="84000"/>
                </a:schemeClr>
              </a:solidFill>
            </a:ln>
          </p:spPr>
        </p:pic>
      </p:grpSp>
      <p:grpSp>
        <p:nvGrpSpPr>
          <p:cNvPr id="2" name="Group 1">
            <a:extLst>
              <a:ext uri="{FF2B5EF4-FFF2-40B4-BE49-F238E27FC236}">
                <a16:creationId xmlns:a16="http://schemas.microsoft.com/office/drawing/2014/main" id="{EA7FD379-A12B-C0F3-294C-AF8BD930CAD6}"/>
              </a:ext>
            </a:extLst>
          </p:cNvPr>
          <p:cNvGrpSpPr/>
          <p:nvPr/>
        </p:nvGrpSpPr>
        <p:grpSpPr>
          <a:xfrm>
            <a:off x="695755" y="1061232"/>
            <a:ext cx="1980028" cy="980225"/>
            <a:chOff x="789788" y="568550"/>
            <a:chExt cx="2263765" cy="876343"/>
          </a:xfrm>
        </p:grpSpPr>
        <p:pic>
          <p:nvPicPr>
            <p:cNvPr id="3" name="Picture 2">
              <a:extLst>
                <a:ext uri="{FF2B5EF4-FFF2-40B4-BE49-F238E27FC236}">
                  <a16:creationId xmlns:a16="http://schemas.microsoft.com/office/drawing/2014/main" id="{06FDF8A8-8115-0A6B-2829-DA2EC6FE1CBB}"/>
                </a:ext>
              </a:extLst>
            </p:cNvPr>
            <p:cNvPicPr>
              <a:picLocks noChangeAspect="1"/>
            </p:cNvPicPr>
            <p:nvPr/>
          </p:nvPicPr>
          <p:blipFill>
            <a:blip r:embed="rId3"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789788" y="568550"/>
              <a:ext cx="2263765" cy="876343"/>
            </a:xfrm>
            <a:prstGeom prst="rect">
              <a:avLst/>
            </a:prstGeom>
          </p:spPr>
        </p:pic>
        <p:sp>
          <p:nvSpPr>
            <p:cNvPr id="4" name="TextBox 28">
              <a:extLst>
                <a:ext uri="{FF2B5EF4-FFF2-40B4-BE49-F238E27FC236}">
                  <a16:creationId xmlns:a16="http://schemas.microsoft.com/office/drawing/2014/main" id="{4E9B5231-2549-7509-307B-8A7BD2A6ABD2}"/>
                </a:ext>
              </a:extLst>
            </p:cNvPr>
            <p:cNvSpPr txBox="1"/>
            <p:nvPr/>
          </p:nvSpPr>
          <p:spPr>
            <a:xfrm rot="20457677">
              <a:off x="874661" y="849684"/>
              <a:ext cx="1896204" cy="368025"/>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2500" b="1"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rPr>
                <a:t>الجلسة الثانية</a:t>
              </a:r>
              <a:endParaRPr lang="en-US" sz="2500"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5" name="Group 4">
            <a:extLst>
              <a:ext uri="{FF2B5EF4-FFF2-40B4-BE49-F238E27FC236}">
                <a16:creationId xmlns:a16="http://schemas.microsoft.com/office/drawing/2014/main" id="{9B30CF6B-06A4-7767-9951-7F92C4EFB13A}"/>
              </a:ext>
            </a:extLst>
          </p:cNvPr>
          <p:cNvGrpSpPr/>
          <p:nvPr/>
        </p:nvGrpSpPr>
        <p:grpSpPr>
          <a:xfrm>
            <a:off x="140419" y="299624"/>
            <a:ext cx="1879169" cy="980224"/>
            <a:chOff x="1282652" y="498315"/>
            <a:chExt cx="1807888" cy="876343"/>
          </a:xfrm>
        </p:grpSpPr>
        <p:pic>
          <p:nvPicPr>
            <p:cNvPr id="6" name="Picture 5">
              <a:extLst>
                <a:ext uri="{FF2B5EF4-FFF2-40B4-BE49-F238E27FC236}">
                  <a16:creationId xmlns:a16="http://schemas.microsoft.com/office/drawing/2014/main" id="{FEBD5877-C1CE-1FA6-5F49-D25B89BE69F2}"/>
                </a:ext>
              </a:extLst>
            </p:cNvPr>
            <p:cNvPicPr>
              <a:picLocks noChangeAspect="1"/>
            </p:cNvPicPr>
            <p:nvPr/>
          </p:nvPicPr>
          <p:blipFill>
            <a:blip r:embed="rId4"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1282652" y="498315"/>
              <a:ext cx="1807888" cy="876343"/>
            </a:xfrm>
            <a:prstGeom prst="rect">
              <a:avLst/>
            </a:prstGeom>
          </p:spPr>
        </p:pic>
        <p:sp>
          <p:nvSpPr>
            <p:cNvPr id="7" name="TextBox 28">
              <a:extLst>
                <a:ext uri="{FF2B5EF4-FFF2-40B4-BE49-F238E27FC236}">
                  <a16:creationId xmlns:a16="http://schemas.microsoft.com/office/drawing/2014/main" id="{FC86DDE1-7B1B-D414-53E9-60A2955210EE}"/>
                </a:ext>
              </a:extLst>
            </p:cNvPr>
            <p:cNvSpPr txBox="1"/>
            <p:nvPr/>
          </p:nvSpPr>
          <p:spPr>
            <a:xfrm rot="20457677">
              <a:off x="1345850" y="709582"/>
              <a:ext cx="1421884" cy="441630"/>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3000" b="1"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rPr>
                <a:t>اليوم الثاني</a:t>
              </a:r>
              <a:endParaRPr lang="en-US" sz="3000"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9" name="Group 8">
            <a:extLst>
              <a:ext uri="{FF2B5EF4-FFF2-40B4-BE49-F238E27FC236}">
                <a16:creationId xmlns:a16="http://schemas.microsoft.com/office/drawing/2014/main" id="{4F232B40-6637-2F3C-5186-E94AE85DE2F2}"/>
              </a:ext>
            </a:extLst>
          </p:cNvPr>
          <p:cNvGrpSpPr/>
          <p:nvPr/>
        </p:nvGrpSpPr>
        <p:grpSpPr>
          <a:xfrm>
            <a:off x="12103212" y="132020"/>
            <a:ext cx="5976052" cy="1024493"/>
            <a:chOff x="4650339" y="1798820"/>
            <a:chExt cx="9218059" cy="2703922"/>
          </a:xfrm>
        </p:grpSpPr>
        <p:pic>
          <p:nvPicPr>
            <p:cNvPr id="19" name="Picture 18">
              <a:extLst>
                <a:ext uri="{FF2B5EF4-FFF2-40B4-BE49-F238E27FC236}">
                  <a16:creationId xmlns:a16="http://schemas.microsoft.com/office/drawing/2014/main" id="{DB587E16-79F8-057F-8149-E7592A68F8A7}"/>
                </a:ext>
              </a:extLst>
            </p:cNvPr>
            <p:cNvPicPr>
              <a:picLocks noChangeAspect="1"/>
            </p:cNvPicPr>
            <p:nvPr/>
          </p:nvPicPr>
          <p:blipFill rotWithShape="1">
            <a:blip r:embed="rId5">
              <a:grayscl/>
              <a:extLst>
                <a:ext uri="{BEBA8EAE-BF5A-486C-A8C5-ECC9F3942E4B}">
                  <a14:imgProps xmlns:a14="http://schemas.microsoft.com/office/drawing/2010/main">
                    <a14:imgLayer r:embed="rId6">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630" t="9182" r="839" b="13125"/>
            <a:stretch/>
          </p:blipFill>
          <p:spPr>
            <a:xfrm>
              <a:off x="7138064" y="1798820"/>
              <a:ext cx="6730334" cy="2703922"/>
            </a:xfrm>
            <a:prstGeom prst="rect">
              <a:avLst/>
            </a:prstGeom>
          </p:spPr>
        </p:pic>
        <p:sp>
          <p:nvSpPr>
            <p:cNvPr id="20" name="TextBox 42">
              <a:extLst>
                <a:ext uri="{FF2B5EF4-FFF2-40B4-BE49-F238E27FC236}">
                  <a16:creationId xmlns:a16="http://schemas.microsoft.com/office/drawing/2014/main" id="{A8710DD6-0C55-5F29-4CAF-3B243057A9DD}"/>
                </a:ext>
              </a:extLst>
            </p:cNvPr>
            <p:cNvSpPr txBox="1"/>
            <p:nvPr/>
          </p:nvSpPr>
          <p:spPr>
            <a:xfrm>
              <a:off x="4650339" y="1798821"/>
              <a:ext cx="8662082" cy="2513078"/>
            </a:xfrm>
            <a:prstGeom prst="rect">
              <a:avLst/>
            </a:prstGeom>
          </p:spPr>
          <p:txBody>
            <a:bodyPr wrap="square" lIns="0" tIns="0" rIns="0" bIns="0" rtlCol="0" anchor="t">
              <a:spAutoFit/>
            </a:bodyPr>
            <a:lstStyle/>
            <a:p>
              <a:pPr algn="just" rtl="1">
                <a:lnSpc>
                  <a:spcPct val="150000"/>
                </a:lnSpc>
              </a:pPr>
              <a:r>
                <a:rPr lang="ar-EG" sz="4500" b="1" spc="51" dirty="0">
                  <a:latin typeface="Aljazeera" panose="02000000000000000000" pitchFamily="2" charset="-78"/>
                  <a:cs typeface="Aljazeera" panose="02000000000000000000" pitchFamily="2" charset="-78"/>
                </a:rPr>
                <a:t>نموذج دراسة حالة</a:t>
              </a:r>
              <a:endParaRPr lang="en-US" sz="4500" b="1" spc="51" dirty="0">
                <a:latin typeface="Aljazeera" panose="02000000000000000000" pitchFamily="2" charset="-78"/>
                <a:cs typeface="Aljazeera" panose="02000000000000000000" pitchFamily="2" charset="-78"/>
              </a:endParaRPr>
            </a:p>
          </p:txBody>
        </p:sp>
      </p:grpSp>
      <p:grpSp>
        <p:nvGrpSpPr>
          <p:cNvPr id="21" name="Group 20">
            <a:extLst>
              <a:ext uri="{FF2B5EF4-FFF2-40B4-BE49-F238E27FC236}">
                <a16:creationId xmlns:a16="http://schemas.microsoft.com/office/drawing/2014/main" id="{5B62A8B4-4138-3877-B476-EFD14E7625E9}"/>
              </a:ext>
            </a:extLst>
          </p:cNvPr>
          <p:cNvGrpSpPr>
            <a:grpSpLocks/>
          </p:cNvGrpSpPr>
          <p:nvPr/>
        </p:nvGrpSpPr>
        <p:grpSpPr>
          <a:xfrm>
            <a:off x="5563766" y="987696"/>
            <a:ext cx="7345840" cy="1397974"/>
            <a:chOff x="1445640" y="130715"/>
            <a:chExt cx="1038444" cy="791746"/>
          </a:xfrm>
        </p:grpSpPr>
        <p:pic>
          <p:nvPicPr>
            <p:cNvPr id="22" name="Picture 21">
              <a:extLst>
                <a:ext uri="{FF2B5EF4-FFF2-40B4-BE49-F238E27FC236}">
                  <a16:creationId xmlns:a16="http://schemas.microsoft.com/office/drawing/2014/main" id="{F7E4C941-92BF-CA20-A31B-F70224216A20}"/>
                </a:ext>
              </a:extLst>
            </p:cNvPr>
            <p:cNvPicPr>
              <a:picLocks noChangeAspect="1"/>
            </p:cNvPicPr>
            <p:nvPr/>
          </p:nvPicPr>
          <p:blipFill>
            <a:blip r:embed="rId7" cstate="print">
              <a:duotone>
                <a:schemeClr val="accent2">
                  <a:shade val="45000"/>
                  <a:satMod val="135000"/>
                </a:schemeClr>
                <a:prstClr val="white"/>
              </a:duotone>
            </a:blip>
            <a:srcRect/>
            <a:stretch>
              <a:fillRect/>
            </a:stretch>
          </p:blipFill>
          <p:spPr bwMode="auto">
            <a:xfrm>
              <a:off x="1445640" y="130715"/>
              <a:ext cx="1038444" cy="791746"/>
            </a:xfrm>
            <a:prstGeom prst="rect">
              <a:avLst/>
            </a:prstGeom>
            <a:noFill/>
            <a:ln>
              <a:noFill/>
            </a:ln>
          </p:spPr>
        </p:pic>
        <p:sp>
          <p:nvSpPr>
            <p:cNvPr id="23" name="Rectangle 22">
              <a:extLst>
                <a:ext uri="{FF2B5EF4-FFF2-40B4-BE49-F238E27FC236}">
                  <a16:creationId xmlns:a16="http://schemas.microsoft.com/office/drawing/2014/main" id="{32A5CCB6-8AA8-211D-C4D0-AF6966438DE8}"/>
                </a:ext>
              </a:extLst>
            </p:cNvPr>
            <p:cNvSpPr/>
            <p:nvPr/>
          </p:nvSpPr>
          <p:spPr>
            <a:xfrm>
              <a:off x="1469124" y="176241"/>
              <a:ext cx="917065" cy="62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algn="r" rtl="0">
                <a:lnSpc>
                  <a:spcPct val="107000"/>
                </a:lnSpc>
                <a:spcAft>
                  <a:spcPts val="800"/>
                </a:spcAft>
              </a:pPr>
              <a:r>
                <a:rPr lang="ar-EG"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تكنيكيات برنامج التدخل المهني</a:t>
              </a:r>
              <a:endParaRPr lang="en-US" sz="45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4" name="Group 23">
            <a:extLst>
              <a:ext uri="{FF2B5EF4-FFF2-40B4-BE49-F238E27FC236}">
                <a16:creationId xmlns:a16="http://schemas.microsoft.com/office/drawing/2014/main" id="{1BF27AE6-7215-5DBF-46A4-D5CC7C5D6B56}"/>
              </a:ext>
            </a:extLst>
          </p:cNvPr>
          <p:cNvGrpSpPr/>
          <p:nvPr/>
        </p:nvGrpSpPr>
        <p:grpSpPr>
          <a:xfrm>
            <a:off x="6096000" y="2487229"/>
            <a:ext cx="12192000" cy="5475671"/>
            <a:chOff x="12871294" y="2531077"/>
            <a:chExt cx="6532614" cy="2524542"/>
          </a:xfrm>
        </p:grpSpPr>
        <p:sp>
          <p:nvSpPr>
            <p:cNvPr id="25" name="Freeform 9">
              <a:extLst>
                <a:ext uri="{FF2B5EF4-FFF2-40B4-BE49-F238E27FC236}">
                  <a16:creationId xmlns:a16="http://schemas.microsoft.com/office/drawing/2014/main" id="{95826796-CF80-5A30-53CF-C27B1190AD40}"/>
                </a:ext>
              </a:extLst>
            </p:cNvPr>
            <p:cNvSpPr/>
            <p:nvPr/>
          </p:nvSpPr>
          <p:spPr>
            <a:xfrm flipH="1">
              <a:off x="12871294" y="2531077"/>
              <a:ext cx="6532614" cy="2524542"/>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8">
                <a:duotone>
                  <a:schemeClr val="accent4">
                    <a:shade val="45000"/>
                    <a:satMod val="135000"/>
                  </a:schemeClr>
                  <a:prstClr val="white"/>
                </a:duotone>
                <a:extLst>
                  <a:ext uri="{96DAC541-7B7A-43D3-8B79-37D633B846F1}">
                    <asvg:svgBlip xmlns:asvg="http://schemas.microsoft.com/office/drawing/2016/SVG/main" r:embed="rId9"/>
                  </a:ext>
                </a:extLst>
              </a:blip>
              <a:stretch>
                <a:fillRect/>
              </a:stretch>
            </a:blipFill>
          </p:spPr>
          <p:txBody>
            <a:bodyPr/>
            <a:lstStyle/>
            <a:p>
              <a:endParaRPr lang="ar-EG" sz="1200" dirty="0"/>
            </a:p>
          </p:txBody>
        </p:sp>
        <p:sp>
          <p:nvSpPr>
            <p:cNvPr id="26" name="TextBox 25">
              <a:extLst>
                <a:ext uri="{FF2B5EF4-FFF2-40B4-BE49-F238E27FC236}">
                  <a16:creationId xmlns:a16="http://schemas.microsoft.com/office/drawing/2014/main" id="{99F5437B-F32E-9D47-8281-8ECA6500C813}"/>
                </a:ext>
              </a:extLst>
            </p:cNvPr>
            <p:cNvSpPr txBox="1"/>
            <p:nvPr/>
          </p:nvSpPr>
          <p:spPr>
            <a:xfrm>
              <a:off x="13477826" y="2632713"/>
              <a:ext cx="5629428" cy="1515808"/>
            </a:xfrm>
            <a:prstGeom prst="rect">
              <a:avLst/>
            </a:prstGeom>
            <a:noFill/>
          </p:spPr>
          <p:txBody>
            <a:bodyPr wrap="square" rtlCol="1">
              <a:spAutoFit/>
            </a:bodyPr>
            <a:lstStyle/>
            <a:p>
              <a:pPr algn="just" rtl="1">
                <a:lnSpc>
                  <a:spcPct val="200000"/>
                </a:lnSpc>
              </a:pPr>
              <a:r>
                <a:rPr lang="ar-EG" sz="3600" b="1" dirty="0">
                  <a:latin typeface="Dubai" panose="020B0503030403030204" pitchFamily="34" charset="-78"/>
                  <a:ea typeface="Calibri" panose="020F0502020204030204" pitchFamily="34" charset="0"/>
                  <a:cs typeface="Dubai" panose="020B0503030403030204" pitchFamily="34" charset="-78"/>
                </a:rPr>
                <a:t>1- تكنيك الاتصال </a:t>
              </a:r>
            </a:p>
            <a:p>
              <a:pPr algn="just" rtl="1">
                <a:lnSpc>
                  <a:spcPct val="200000"/>
                </a:lnSpc>
              </a:pPr>
              <a:r>
                <a:rPr lang="ar-EG" sz="3600" b="1" dirty="0">
                  <a:latin typeface="Dubai" panose="020B0503030403030204" pitchFamily="34" charset="-78"/>
                  <a:ea typeface="Calibri" panose="020F0502020204030204" pitchFamily="34" charset="0"/>
                  <a:cs typeface="Dubai" panose="020B0503030403030204" pitchFamily="34" charset="-78"/>
                </a:rPr>
                <a:t>2-  تكنيك المناقشة الجماعية </a:t>
              </a:r>
            </a:p>
            <a:p>
              <a:pPr algn="just" rtl="1">
                <a:lnSpc>
                  <a:spcPct val="200000"/>
                </a:lnSpc>
              </a:pPr>
              <a:r>
                <a:rPr lang="ar-EG" sz="3600" b="1" dirty="0">
                  <a:latin typeface="Dubai" panose="020B0503030403030204" pitchFamily="34" charset="-78"/>
                  <a:ea typeface="Calibri" panose="020F0502020204030204" pitchFamily="34" charset="0"/>
                  <a:cs typeface="Dubai" panose="020B0503030403030204" pitchFamily="34" charset="-78"/>
                </a:rPr>
                <a:t>3-  تكنيك لعب الدور </a:t>
              </a:r>
            </a:p>
            <a:p>
              <a:pPr algn="just" rtl="1">
                <a:lnSpc>
                  <a:spcPct val="200000"/>
                </a:lnSpc>
              </a:pPr>
              <a:r>
                <a:rPr lang="ar-EG" sz="3600" b="1" dirty="0">
                  <a:latin typeface="Dubai" panose="020B0503030403030204" pitchFamily="34" charset="-78"/>
                  <a:ea typeface="Calibri" panose="020F0502020204030204" pitchFamily="34" charset="0"/>
                  <a:cs typeface="Dubai" panose="020B0503030403030204" pitchFamily="34" charset="-78"/>
                </a:rPr>
                <a:t>4-  تكنيك المشروع الجمعي</a:t>
              </a:r>
            </a:p>
          </p:txBody>
        </p:sp>
      </p:grpSp>
    </p:spTree>
    <p:extLst>
      <p:ext uri="{BB962C8B-B14F-4D97-AF65-F5344CB8AC3E}">
        <p14:creationId xmlns:p14="http://schemas.microsoft.com/office/powerpoint/2010/main" val="3833503981"/>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Triangle 7">
            <a:extLst>
              <a:ext uri="{FF2B5EF4-FFF2-40B4-BE49-F238E27FC236}">
                <a16:creationId xmlns:a16="http://schemas.microsoft.com/office/drawing/2014/main" id="{BDC96880-C9A8-D463-187E-5F44CF00C555}"/>
              </a:ext>
            </a:extLst>
          </p:cNvPr>
          <p:cNvSpPr/>
          <p:nvPr/>
        </p:nvSpPr>
        <p:spPr>
          <a:xfrm>
            <a:off x="36637" y="0"/>
            <a:ext cx="18288000" cy="10325100"/>
          </a:xfrm>
          <a:prstGeom prst="rtTriangle">
            <a:avLst/>
          </a:prstGeom>
          <a:solidFill>
            <a:schemeClr val="accent2">
              <a:lumMod val="75000"/>
              <a:alpha val="18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ar-EG" dirty="0"/>
          </a:p>
        </p:txBody>
      </p:sp>
      <p:grpSp>
        <p:nvGrpSpPr>
          <p:cNvPr id="2" name="Group 1">
            <a:extLst>
              <a:ext uri="{FF2B5EF4-FFF2-40B4-BE49-F238E27FC236}">
                <a16:creationId xmlns:a16="http://schemas.microsoft.com/office/drawing/2014/main" id="{EA7FD379-A12B-C0F3-294C-AF8BD930CAD6}"/>
              </a:ext>
            </a:extLst>
          </p:cNvPr>
          <p:cNvGrpSpPr/>
          <p:nvPr/>
        </p:nvGrpSpPr>
        <p:grpSpPr>
          <a:xfrm>
            <a:off x="695755" y="1061232"/>
            <a:ext cx="1980028" cy="980225"/>
            <a:chOff x="789788" y="568550"/>
            <a:chExt cx="2263765" cy="876343"/>
          </a:xfrm>
        </p:grpSpPr>
        <p:pic>
          <p:nvPicPr>
            <p:cNvPr id="3" name="Picture 2">
              <a:extLst>
                <a:ext uri="{FF2B5EF4-FFF2-40B4-BE49-F238E27FC236}">
                  <a16:creationId xmlns:a16="http://schemas.microsoft.com/office/drawing/2014/main" id="{06FDF8A8-8115-0A6B-2829-DA2EC6FE1CBB}"/>
                </a:ext>
              </a:extLst>
            </p:cNvPr>
            <p:cNvPicPr>
              <a:picLocks noChangeAspect="1"/>
            </p:cNvPicPr>
            <p:nvPr/>
          </p:nvPicPr>
          <p:blipFill>
            <a:blip r:embed="rId3"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789788" y="568550"/>
              <a:ext cx="2263765" cy="876343"/>
            </a:xfrm>
            <a:prstGeom prst="rect">
              <a:avLst/>
            </a:prstGeom>
          </p:spPr>
        </p:pic>
        <p:sp>
          <p:nvSpPr>
            <p:cNvPr id="4" name="TextBox 28">
              <a:extLst>
                <a:ext uri="{FF2B5EF4-FFF2-40B4-BE49-F238E27FC236}">
                  <a16:creationId xmlns:a16="http://schemas.microsoft.com/office/drawing/2014/main" id="{4E9B5231-2549-7509-307B-8A7BD2A6ABD2}"/>
                </a:ext>
              </a:extLst>
            </p:cNvPr>
            <p:cNvSpPr txBox="1"/>
            <p:nvPr/>
          </p:nvSpPr>
          <p:spPr>
            <a:xfrm rot="20457677">
              <a:off x="874661" y="849684"/>
              <a:ext cx="1896204" cy="368025"/>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2500" b="1"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rPr>
                <a:t>الجلسة الثانية</a:t>
              </a:r>
              <a:endParaRPr lang="en-US" sz="2500"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5" name="Group 4">
            <a:extLst>
              <a:ext uri="{FF2B5EF4-FFF2-40B4-BE49-F238E27FC236}">
                <a16:creationId xmlns:a16="http://schemas.microsoft.com/office/drawing/2014/main" id="{9B30CF6B-06A4-7767-9951-7F92C4EFB13A}"/>
              </a:ext>
            </a:extLst>
          </p:cNvPr>
          <p:cNvGrpSpPr/>
          <p:nvPr/>
        </p:nvGrpSpPr>
        <p:grpSpPr>
          <a:xfrm>
            <a:off x="140419" y="299624"/>
            <a:ext cx="1879169" cy="980224"/>
            <a:chOff x="1282652" y="498315"/>
            <a:chExt cx="1807888" cy="876343"/>
          </a:xfrm>
        </p:grpSpPr>
        <p:pic>
          <p:nvPicPr>
            <p:cNvPr id="6" name="Picture 5">
              <a:extLst>
                <a:ext uri="{FF2B5EF4-FFF2-40B4-BE49-F238E27FC236}">
                  <a16:creationId xmlns:a16="http://schemas.microsoft.com/office/drawing/2014/main" id="{FEBD5877-C1CE-1FA6-5F49-D25B89BE69F2}"/>
                </a:ext>
              </a:extLst>
            </p:cNvPr>
            <p:cNvPicPr>
              <a:picLocks noChangeAspect="1"/>
            </p:cNvPicPr>
            <p:nvPr/>
          </p:nvPicPr>
          <p:blipFill>
            <a:blip r:embed="rId4"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1282652" y="498315"/>
              <a:ext cx="1807888" cy="876343"/>
            </a:xfrm>
            <a:prstGeom prst="rect">
              <a:avLst/>
            </a:prstGeom>
          </p:spPr>
        </p:pic>
        <p:sp>
          <p:nvSpPr>
            <p:cNvPr id="7" name="TextBox 28">
              <a:extLst>
                <a:ext uri="{FF2B5EF4-FFF2-40B4-BE49-F238E27FC236}">
                  <a16:creationId xmlns:a16="http://schemas.microsoft.com/office/drawing/2014/main" id="{FC86DDE1-7B1B-D414-53E9-60A2955210EE}"/>
                </a:ext>
              </a:extLst>
            </p:cNvPr>
            <p:cNvSpPr txBox="1"/>
            <p:nvPr/>
          </p:nvSpPr>
          <p:spPr>
            <a:xfrm rot="20457677">
              <a:off x="1345850" y="709582"/>
              <a:ext cx="1421884" cy="441630"/>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3000" b="1"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rPr>
                <a:t>اليوم الثاني</a:t>
              </a:r>
              <a:endParaRPr lang="en-US" sz="3000"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9" name="Group 8">
            <a:extLst>
              <a:ext uri="{FF2B5EF4-FFF2-40B4-BE49-F238E27FC236}">
                <a16:creationId xmlns:a16="http://schemas.microsoft.com/office/drawing/2014/main" id="{4F232B40-6637-2F3C-5186-E94AE85DE2F2}"/>
              </a:ext>
            </a:extLst>
          </p:cNvPr>
          <p:cNvGrpSpPr/>
          <p:nvPr/>
        </p:nvGrpSpPr>
        <p:grpSpPr>
          <a:xfrm>
            <a:off x="12103212" y="132020"/>
            <a:ext cx="5976052" cy="1024493"/>
            <a:chOff x="4650339" y="1798820"/>
            <a:chExt cx="9218059" cy="2703922"/>
          </a:xfrm>
        </p:grpSpPr>
        <p:pic>
          <p:nvPicPr>
            <p:cNvPr id="19" name="Picture 18">
              <a:extLst>
                <a:ext uri="{FF2B5EF4-FFF2-40B4-BE49-F238E27FC236}">
                  <a16:creationId xmlns:a16="http://schemas.microsoft.com/office/drawing/2014/main" id="{DB587E16-79F8-057F-8149-E7592A68F8A7}"/>
                </a:ext>
              </a:extLst>
            </p:cNvPr>
            <p:cNvPicPr>
              <a:picLocks noChangeAspect="1"/>
            </p:cNvPicPr>
            <p:nvPr/>
          </p:nvPicPr>
          <p:blipFill rotWithShape="1">
            <a:blip r:embed="rId5">
              <a:grayscl/>
              <a:extLst>
                <a:ext uri="{BEBA8EAE-BF5A-486C-A8C5-ECC9F3942E4B}">
                  <a14:imgProps xmlns:a14="http://schemas.microsoft.com/office/drawing/2010/main">
                    <a14:imgLayer r:embed="rId6">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630" t="9182" r="839" b="13125"/>
            <a:stretch/>
          </p:blipFill>
          <p:spPr>
            <a:xfrm>
              <a:off x="7138064" y="1798820"/>
              <a:ext cx="6730334" cy="2703922"/>
            </a:xfrm>
            <a:prstGeom prst="rect">
              <a:avLst/>
            </a:prstGeom>
          </p:spPr>
        </p:pic>
        <p:sp>
          <p:nvSpPr>
            <p:cNvPr id="20" name="TextBox 42">
              <a:extLst>
                <a:ext uri="{FF2B5EF4-FFF2-40B4-BE49-F238E27FC236}">
                  <a16:creationId xmlns:a16="http://schemas.microsoft.com/office/drawing/2014/main" id="{A8710DD6-0C55-5F29-4CAF-3B243057A9DD}"/>
                </a:ext>
              </a:extLst>
            </p:cNvPr>
            <p:cNvSpPr txBox="1"/>
            <p:nvPr/>
          </p:nvSpPr>
          <p:spPr>
            <a:xfrm>
              <a:off x="4650339" y="1798821"/>
              <a:ext cx="8662082" cy="2513078"/>
            </a:xfrm>
            <a:prstGeom prst="rect">
              <a:avLst/>
            </a:prstGeom>
          </p:spPr>
          <p:txBody>
            <a:bodyPr wrap="square" lIns="0" tIns="0" rIns="0" bIns="0" rtlCol="0" anchor="t">
              <a:spAutoFit/>
            </a:bodyPr>
            <a:lstStyle/>
            <a:p>
              <a:pPr algn="just" rtl="1">
                <a:lnSpc>
                  <a:spcPct val="150000"/>
                </a:lnSpc>
              </a:pPr>
              <a:r>
                <a:rPr lang="ar-EG" sz="4500" b="1" spc="51" dirty="0">
                  <a:latin typeface="Aljazeera" panose="02000000000000000000" pitchFamily="2" charset="-78"/>
                  <a:cs typeface="Aljazeera" panose="02000000000000000000" pitchFamily="2" charset="-78"/>
                </a:rPr>
                <a:t>نموذج دراسة حالة</a:t>
              </a:r>
              <a:endParaRPr lang="en-US" sz="4500" b="1" spc="51" dirty="0">
                <a:latin typeface="Aljazeera" panose="02000000000000000000" pitchFamily="2" charset="-78"/>
                <a:cs typeface="Aljazeera" panose="02000000000000000000" pitchFamily="2" charset="-78"/>
              </a:endParaRPr>
            </a:p>
          </p:txBody>
        </p:sp>
      </p:grpSp>
      <p:grpSp>
        <p:nvGrpSpPr>
          <p:cNvPr id="21" name="Group 20">
            <a:extLst>
              <a:ext uri="{FF2B5EF4-FFF2-40B4-BE49-F238E27FC236}">
                <a16:creationId xmlns:a16="http://schemas.microsoft.com/office/drawing/2014/main" id="{5B62A8B4-4138-3877-B476-EFD14E7625E9}"/>
              </a:ext>
            </a:extLst>
          </p:cNvPr>
          <p:cNvGrpSpPr>
            <a:grpSpLocks/>
          </p:cNvGrpSpPr>
          <p:nvPr/>
        </p:nvGrpSpPr>
        <p:grpSpPr>
          <a:xfrm>
            <a:off x="7032487" y="979032"/>
            <a:ext cx="4296300" cy="1397974"/>
            <a:chOff x="1876738" y="130715"/>
            <a:chExt cx="607346" cy="791746"/>
          </a:xfrm>
        </p:grpSpPr>
        <p:pic>
          <p:nvPicPr>
            <p:cNvPr id="22" name="Picture 21">
              <a:extLst>
                <a:ext uri="{FF2B5EF4-FFF2-40B4-BE49-F238E27FC236}">
                  <a16:creationId xmlns:a16="http://schemas.microsoft.com/office/drawing/2014/main" id="{F7E4C941-92BF-CA20-A31B-F70224216A20}"/>
                </a:ext>
              </a:extLst>
            </p:cNvPr>
            <p:cNvPicPr>
              <a:picLocks noChangeAspect="1"/>
            </p:cNvPicPr>
            <p:nvPr/>
          </p:nvPicPr>
          <p:blipFill>
            <a:blip r:embed="rId7" cstate="print">
              <a:duotone>
                <a:schemeClr val="accent2">
                  <a:shade val="45000"/>
                  <a:satMod val="135000"/>
                </a:schemeClr>
                <a:prstClr val="white"/>
              </a:duotone>
            </a:blip>
            <a:srcRect/>
            <a:stretch>
              <a:fillRect/>
            </a:stretch>
          </p:blipFill>
          <p:spPr bwMode="auto">
            <a:xfrm>
              <a:off x="1908671" y="130715"/>
              <a:ext cx="575413" cy="791746"/>
            </a:xfrm>
            <a:prstGeom prst="rect">
              <a:avLst/>
            </a:prstGeom>
            <a:noFill/>
            <a:ln>
              <a:noFill/>
            </a:ln>
          </p:spPr>
        </p:pic>
        <p:sp>
          <p:nvSpPr>
            <p:cNvPr id="23" name="Rectangle 22">
              <a:extLst>
                <a:ext uri="{FF2B5EF4-FFF2-40B4-BE49-F238E27FC236}">
                  <a16:creationId xmlns:a16="http://schemas.microsoft.com/office/drawing/2014/main" id="{32A5CCB6-8AA8-211D-C4D0-AF6966438DE8}"/>
                </a:ext>
              </a:extLst>
            </p:cNvPr>
            <p:cNvSpPr/>
            <p:nvPr/>
          </p:nvSpPr>
          <p:spPr>
            <a:xfrm>
              <a:off x="1876738" y="185373"/>
              <a:ext cx="520606" cy="62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algn="r" rtl="0">
                <a:lnSpc>
                  <a:spcPct val="107000"/>
                </a:lnSpc>
                <a:spcAft>
                  <a:spcPts val="800"/>
                </a:spcAft>
              </a:pPr>
              <a:r>
                <a:rPr lang="ar-EG"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التنمــــــر</a:t>
              </a:r>
              <a:endParaRPr lang="en-US" sz="45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4" name="Group 23">
            <a:extLst>
              <a:ext uri="{FF2B5EF4-FFF2-40B4-BE49-F238E27FC236}">
                <a16:creationId xmlns:a16="http://schemas.microsoft.com/office/drawing/2014/main" id="{1BF27AE6-7215-5DBF-46A4-D5CC7C5D6B56}"/>
              </a:ext>
            </a:extLst>
          </p:cNvPr>
          <p:cNvGrpSpPr/>
          <p:nvPr/>
        </p:nvGrpSpPr>
        <p:grpSpPr>
          <a:xfrm>
            <a:off x="4992560" y="2689297"/>
            <a:ext cx="13258801" cy="5502204"/>
            <a:chOff x="12299688" y="2531077"/>
            <a:chExt cx="7104218" cy="2536775"/>
          </a:xfrm>
        </p:grpSpPr>
        <p:sp>
          <p:nvSpPr>
            <p:cNvPr id="25" name="Freeform 9">
              <a:extLst>
                <a:ext uri="{FF2B5EF4-FFF2-40B4-BE49-F238E27FC236}">
                  <a16:creationId xmlns:a16="http://schemas.microsoft.com/office/drawing/2014/main" id="{95826796-CF80-5A30-53CF-C27B1190AD40}"/>
                </a:ext>
              </a:extLst>
            </p:cNvPr>
            <p:cNvSpPr/>
            <p:nvPr/>
          </p:nvSpPr>
          <p:spPr>
            <a:xfrm flipH="1">
              <a:off x="12299688" y="2531077"/>
              <a:ext cx="7104218" cy="2536775"/>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8">
                <a:duotone>
                  <a:schemeClr val="accent4">
                    <a:shade val="45000"/>
                    <a:satMod val="135000"/>
                  </a:schemeClr>
                  <a:prstClr val="white"/>
                </a:duotone>
                <a:extLst>
                  <a:ext uri="{96DAC541-7B7A-43D3-8B79-37D633B846F1}">
                    <asvg:svgBlip xmlns:asvg="http://schemas.microsoft.com/office/drawing/2016/SVG/main" r:embed="rId9"/>
                  </a:ext>
                </a:extLst>
              </a:blip>
              <a:stretch>
                <a:fillRect/>
              </a:stretch>
            </a:blipFill>
          </p:spPr>
          <p:txBody>
            <a:bodyPr/>
            <a:lstStyle/>
            <a:p>
              <a:endParaRPr lang="ar-EG" sz="1200" dirty="0"/>
            </a:p>
          </p:txBody>
        </p:sp>
        <p:sp>
          <p:nvSpPr>
            <p:cNvPr id="26" name="TextBox 25">
              <a:extLst>
                <a:ext uri="{FF2B5EF4-FFF2-40B4-BE49-F238E27FC236}">
                  <a16:creationId xmlns:a16="http://schemas.microsoft.com/office/drawing/2014/main" id="{99F5437B-F32E-9D47-8281-8ECA6500C813}"/>
                </a:ext>
              </a:extLst>
            </p:cNvPr>
            <p:cNvSpPr txBox="1"/>
            <p:nvPr/>
          </p:nvSpPr>
          <p:spPr>
            <a:xfrm>
              <a:off x="12993780" y="2632713"/>
              <a:ext cx="6113474" cy="2022068"/>
            </a:xfrm>
            <a:prstGeom prst="rect">
              <a:avLst/>
            </a:prstGeom>
            <a:noFill/>
          </p:spPr>
          <p:txBody>
            <a:bodyPr wrap="square" rtlCol="1">
              <a:spAutoFit/>
            </a:bodyPr>
            <a:lstStyle/>
            <a:p>
              <a:pPr algn="just" rtl="1">
                <a:lnSpc>
                  <a:spcPct val="200000"/>
                </a:lnSpc>
              </a:pPr>
              <a:r>
                <a:rPr lang="ar-EG" sz="3600" b="1" dirty="0">
                  <a:latin typeface="Dubai" panose="020B0503030403030204" pitchFamily="34" charset="-78"/>
                  <a:ea typeface="Calibri" panose="020F0502020204030204" pitchFamily="34" charset="0"/>
                  <a:cs typeface="Dubai" panose="020B0503030403030204" pitchFamily="34" charset="-78"/>
                </a:rPr>
                <a:t>مفهوم التنمر المدرسي </a:t>
              </a:r>
              <a:r>
                <a:rPr lang="en-US" sz="3600" b="1" dirty="0">
                  <a:latin typeface="Dubai" panose="020B0503030403030204" pitchFamily="34" charset="-78"/>
                  <a:ea typeface="Calibri" panose="020F0502020204030204" pitchFamily="34" charset="0"/>
                  <a:cs typeface="Dubai" panose="020B0503030403030204" pitchFamily="34" charset="-78"/>
                </a:rPr>
                <a:t>School bullying concept  :</a:t>
              </a:r>
            </a:p>
            <a:p>
              <a:pPr algn="just" rtl="1">
                <a:lnSpc>
                  <a:spcPct val="200000"/>
                </a:lnSpc>
              </a:pPr>
              <a:r>
                <a:rPr lang="ar-EG" sz="3600" dirty="0">
                  <a:latin typeface="Dubai" panose="020B0503030403030204" pitchFamily="34" charset="-78"/>
                  <a:ea typeface="Calibri" panose="020F0502020204030204" pitchFamily="34" charset="0"/>
                  <a:cs typeface="Dubai" panose="020B0503030403030204" pitchFamily="34" charset="-78"/>
                </a:rPr>
                <a:t>التنمر في اللغة يعني غضب وساء خلقه وصار كالنمر الغاضب , ويعتبر استغلال من البعض لقوتهم الجسدية أ و شعبيتهم الاجتماعية من اجل ازلال شخص أخر وإخضاعه والحصول على ما يريده منه .</a:t>
              </a:r>
            </a:p>
          </p:txBody>
        </p:sp>
      </p:grpSp>
      <p:grpSp>
        <p:nvGrpSpPr>
          <p:cNvPr id="10" name="Group 4">
            <a:extLst>
              <a:ext uri="{FF2B5EF4-FFF2-40B4-BE49-F238E27FC236}">
                <a16:creationId xmlns:a16="http://schemas.microsoft.com/office/drawing/2014/main" id="{1BB6DE8D-F692-44B0-8C98-3E30ADA82940}"/>
              </a:ext>
            </a:extLst>
          </p:cNvPr>
          <p:cNvGrpSpPr/>
          <p:nvPr/>
        </p:nvGrpSpPr>
        <p:grpSpPr>
          <a:xfrm>
            <a:off x="289564" y="4612149"/>
            <a:ext cx="5412615" cy="5366465"/>
            <a:chOff x="-4302677" y="4890421"/>
            <a:chExt cx="7866340" cy="8699050"/>
          </a:xfrm>
        </p:grpSpPr>
        <p:pic>
          <p:nvPicPr>
            <p:cNvPr id="11" name="Picture 5">
              <a:extLst>
                <a:ext uri="{FF2B5EF4-FFF2-40B4-BE49-F238E27FC236}">
                  <a16:creationId xmlns:a16="http://schemas.microsoft.com/office/drawing/2014/main" id="{88864996-467C-43D3-BBC5-508FF2AB271A}"/>
                </a:ext>
              </a:extLst>
            </p:cNvPr>
            <p:cNvPicPr>
              <a:picLocks noChangeAspect="1"/>
            </p:cNvPicPr>
            <p:nvPr/>
          </p:nvPicPr>
          <p:blipFill>
            <a:blip r:embed="rId10">
              <a:extLst>
                <a:ext uri="{28A0092B-C50C-407E-A947-70E740481C1C}">
                  <a14:useLocalDpi xmlns:a14="http://schemas.microsoft.com/office/drawing/2010/main" val="0"/>
                </a:ext>
              </a:extLst>
            </a:blip>
            <a:srcRect t="723" b="723"/>
            <a:stretch/>
          </p:blipFill>
          <p:spPr>
            <a:xfrm>
              <a:off x="-4302677" y="4890421"/>
              <a:ext cx="7866340" cy="8699050"/>
            </a:xfrm>
            <a:prstGeom prst="ellipse">
              <a:avLst/>
            </a:prstGeom>
            <a:ln w="209550">
              <a:solidFill>
                <a:schemeClr val="accent2">
                  <a:lumMod val="75000"/>
                  <a:alpha val="84000"/>
                </a:schemeClr>
              </a:solidFill>
            </a:ln>
          </p:spPr>
        </p:pic>
      </p:grpSp>
    </p:spTree>
    <p:extLst>
      <p:ext uri="{BB962C8B-B14F-4D97-AF65-F5344CB8AC3E}">
        <p14:creationId xmlns:p14="http://schemas.microsoft.com/office/powerpoint/2010/main" val="2845888247"/>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Triangle 7">
            <a:extLst>
              <a:ext uri="{FF2B5EF4-FFF2-40B4-BE49-F238E27FC236}">
                <a16:creationId xmlns:a16="http://schemas.microsoft.com/office/drawing/2014/main" id="{BDC96880-C9A8-D463-187E-5F44CF00C555}"/>
              </a:ext>
            </a:extLst>
          </p:cNvPr>
          <p:cNvSpPr/>
          <p:nvPr/>
        </p:nvSpPr>
        <p:spPr>
          <a:xfrm>
            <a:off x="36637" y="0"/>
            <a:ext cx="18288000" cy="10325100"/>
          </a:xfrm>
          <a:prstGeom prst="rtTriangle">
            <a:avLst/>
          </a:prstGeom>
          <a:solidFill>
            <a:schemeClr val="accent2">
              <a:lumMod val="75000"/>
              <a:alpha val="18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ar-EG" dirty="0"/>
          </a:p>
        </p:txBody>
      </p:sp>
      <p:grpSp>
        <p:nvGrpSpPr>
          <p:cNvPr id="2" name="Group 1">
            <a:extLst>
              <a:ext uri="{FF2B5EF4-FFF2-40B4-BE49-F238E27FC236}">
                <a16:creationId xmlns:a16="http://schemas.microsoft.com/office/drawing/2014/main" id="{EA7FD379-A12B-C0F3-294C-AF8BD930CAD6}"/>
              </a:ext>
            </a:extLst>
          </p:cNvPr>
          <p:cNvGrpSpPr/>
          <p:nvPr/>
        </p:nvGrpSpPr>
        <p:grpSpPr>
          <a:xfrm>
            <a:off x="695755" y="1061232"/>
            <a:ext cx="1980028" cy="980225"/>
            <a:chOff x="789788" y="568550"/>
            <a:chExt cx="2263765" cy="876343"/>
          </a:xfrm>
        </p:grpSpPr>
        <p:pic>
          <p:nvPicPr>
            <p:cNvPr id="3" name="Picture 2">
              <a:extLst>
                <a:ext uri="{FF2B5EF4-FFF2-40B4-BE49-F238E27FC236}">
                  <a16:creationId xmlns:a16="http://schemas.microsoft.com/office/drawing/2014/main" id="{06FDF8A8-8115-0A6B-2829-DA2EC6FE1CBB}"/>
                </a:ext>
              </a:extLst>
            </p:cNvPr>
            <p:cNvPicPr>
              <a:picLocks noChangeAspect="1"/>
            </p:cNvPicPr>
            <p:nvPr/>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789788" y="568550"/>
              <a:ext cx="2263765" cy="876343"/>
            </a:xfrm>
            <a:prstGeom prst="rect">
              <a:avLst/>
            </a:prstGeom>
          </p:spPr>
        </p:pic>
        <p:sp>
          <p:nvSpPr>
            <p:cNvPr id="4" name="TextBox 28">
              <a:extLst>
                <a:ext uri="{FF2B5EF4-FFF2-40B4-BE49-F238E27FC236}">
                  <a16:creationId xmlns:a16="http://schemas.microsoft.com/office/drawing/2014/main" id="{4E9B5231-2549-7509-307B-8A7BD2A6ABD2}"/>
                </a:ext>
              </a:extLst>
            </p:cNvPr>
            <p:cNvSpPr txBox="1"/>
            <p:nvPr/>
          </p:nvSpPr>
          <p:spPr>
            <a:xfrm rot="20457677">
              <a:off x="874661" y="849684"/>
              <a:ext cx="1896204" cy="368025"/>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2500" b="1"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rPr>
                <a:t>الجلسة الثانية</a:t>
              </a:r>
              <a:endParaRPr lang="en-US" sz="2500"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5" name="Group 4">
            <a:extLst>
              <a:ext uri="{FF2B5EF4-FFF2-40B4-BE49-F238E27FC236}">
                <a16:creationId xmlns:a16="http://schemas.microsoft.com/office/drawing/2014/main" id="{9B30CF6B-06A4-7767-9951-7F92C4EFB13A}"/>
              </a:ext>
            </a:extLst>
          </p:cNvPr>
          <p:cNvGrpSpPr/>
          <p:nvPr/>
        </p:nvGrpSpPr>
        <p:grpSpPr>
          <a:xfrm>
            <a:off x="140419" y="299624"/>
            <a:ext cx="1879169" cy="980224"/>
            <a:chOff x="1282652" y="498315"/>
            <a:chExt cx="1807888" cy="876343"/>
          </a:xfrm>
        </p:grpSpPr>
        <p:pic>
          <p:nvPicPr>
            <p:cNvPr id="6" name="Picture 5">
              <a:extLst>
                <a:ext uri="{FF2B5EF4-FFF2-40B4-BE49-F238E27FC236}">
                  <a16:creationId xmlns:a16="http://schemas.microsoft.com/office/drawing/2014/main" id="{FEBD5877-C1CE-1FA6-5F49-D25B89BE69F2}"/>
                </a:ext>
              </a:extLst>
            </p:cNvPr>
            <p:cNvPicPr>
              <a:picLocks noChangeAspect="1"/>
            </p:cNvPicPr>
            <p:nvPr/>
          </p:nvPicPr>
          <p:blipFill>
            <a:blip r:embed="rId3"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1282652" y="498315"/>
              <a:ext cx="1807888" cy="876343"/>
            </a:xfrm>
            <a:prstGeom prst="rect">
              <a:avLst/>
            </a:prstGeom>
          </p:spPr>
        </p:pic>
        <p:sp>
          <p:nvSpPr>
            <p:cNvPr id="7" name="TextBox 28">
              <a:extLst>
                <a:ext uri="{FF2B5EF4-FFF2-40B4-BE49-F238E27FC236}">
                  <a16:creationId xmlns:a16="http://schemas.microsoft.com/office/drawing/2014/main" id="{FC86DDE1-7B1B-D414-53E9-60A2955210EE}"/>
                </a:ext>
              </a:extLst>
            </p:cNvPr>
            <p:cNvSpPr txBox="1"/>
            <p:nvPr/>
          </p:nvSpPr>
          <p:spPr>
            <a:xfrm rot="20457677">
              <a:off x="1345850" y="709582"/>
              <a:ext cx="1421884" cy="441630"/>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3000" b="1"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rPr>
                <a:t>اليوم الثاني</a:t>
              </a:r>
              <a:endParaRPr lang="en-US" sz="3000"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9" name="Group 8">
            <a:extLst>
              <a:ext uri="{FF2B5EF4-FFF2-40B4-BE49-F238E27FC236}">
                <a16:creationId xmlns:a16="http://schemas.microsoft.com/office/drawing/2014/main" id="{4F232B40-6637-2F3C-5186-E94AE85DE2F2}"/>
              </a:ext>
            </a:extLst>
          </p:cNvPr>
          <p:cNvGrpSpPr/>
          <p:nvPr/>
        </p:nvGrpSpPr>
        <p:grpSpPr>
          <a:xfrm>
            <a:off x="12103212" y="132020"/>
            <a:ext cx="5976052" cy="1024493"/>
            <a:chOff x="4650339" y="1798820"/>
            <a:chExt cx="9218059" cy="2703922"/>
          </a:xfrm>
        </p:grpSpPr>
        <p:pic>
          <p:nvPicPr>
            <p:cNvPr id="19" name="Picture 18">
              <a:extLst>
                <a:ext uri="{FF2B5EF4-FFF2-40B4-BE49-F238E27FC236}">
                  <a16:creationId xmlns:a16="http://schemas.microsoft.com/office/drawing/2014/main" id="{DB587E16-79F8-057F-8149-E7592A68F8A7}"/>
                </a:ext>
              </a:extLst>
            </p:cNvPr>
            <p:cNvPicPr>
              <a:picLocks noChangeAspect="1"/>
            </p:cNvPicPr>
            <p:nvPr/>
          </p:nvPicPr>
          <p:blipFill rotWithShape="1">
            <a:blip r:embed="rId4">
              <a:grayscl/>
              <a:extLst>
                <a:ext uri="{BEBA8EAE-BF5A-486C-A8C5-ECC9F3942E4B}">
                  <a14:imgProps xmlns:a14="http://schemas.microsoft.com/office/drawing/2010/main">
                    <a14:imgLayer r:embed="rId5">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630" t="9182" r="839" b="13125"/>
            <a:stretch/>
          </p:blipFill>
          <p:spPr>
            <a:xfrm>
              <a:off x="7138064" y="1798820"/>
              <a:ext cx="6730334" cy="2703922"/>
            </a:xfrm>
            <a:prstGeom prst="rect">
              <a:avLst/>
            </a:prstGeom>
          </p:spPr>
        </p:pic>
        <p:sp>
          <p:nvSpPr>
            <p:cNvPr id="20" name="TextBox 42">
              <a:extLst>
                <a:ext uri="{FF2B5EF4-FFF2-40B4-BE49-F238E27FC236}">
                  <a16:creationId xmlns:a16="http://schemas.microsoft.com/office/drawing/2014/main" id="{A8710DD6-0C55-5F29-4CAF-3B243057A9DD}"/>
                </a:ext>
              </a:extLst>
            </p:cNvPr>
            <p:cNvSpPr txBox="1"/>
            <p:nvPr/>
          </p:nvSpPr>
          <p:spPr>
            <a:xfrm>
              <a:off x="4650339" y="1798821"/>
              <a:ext cx="8662082" cy="2513078"/>
            </a:xfrm>
            <a:prstGeom prst="rect">
              <a:avLst/>
            </a:prstGeom>
          </p:spPr>
          <p:txBody>
            <a:bodyPr wrap="square" lIns="0" tIns="0" rIns="0" bIns="0" rtlCol="0" anchor="t">
              <a:spAutoFit/>
            </a:bodyPr>
            <a:lstStyle/>
            <a:p>
              <a:pPr algn="just" rtl="1">
                <a:lnSpc>
                  <a:spcPct val="150000"/>
                </a:lnSpc>
              </a:pPr>
              <a:r>
                <a:rPr lang="ar-EG" sz="4500" b="1" spc="51" dirty="0">
                  <a:latin typeface="Aljazeera" panose="02000000000000000000" pitchFamily="2" charset="-78"/>
                  <a:cs typeface="Aljazeera" panose="02000000000000000000" pitchFamily="2" charset="-78"/>
                </a:rPr>
                <a:t>نموذج دراسة حالة</a:t>
              </a:r>
              <a:endParaRPr lang="en-US" sz="4500" b="1" spc="51" dirty="0">
                <a:latin typeface="Aljazeera" panose="02000000000000000000" pitchFamily="2" charset="-78"/>
                <a:cs typeface="Aljazeera" panose="02000000000000000000" pitchFamily="2" charset="-78"/>
              </a:endParaRPr>
            </a:p>
          </p:txBody>
        </p:sp>
      </p:grpSp>
      <p:grpSp>
        <p:nvGrpSpPr>
          <p:cNvPr id="21" name="Group 20">
            <a:extLst>
              <a:ext uri="{FF2B5EF4-FFF2-40B4-BE49-F238E27FC236}">
                <a16:creationId xmlns:a16="http://schemas.microsoft.com/office/drawing/2014/main" id="{5B62A8B4-4138-3877-B476-EFD14E7625E9}"/>
              </a:ext>
            </a:extLst>
          </p:cNvPr>
          <p:cNvGrpSpPr>
            <a:grpSpLocks/>
          </p:cNvGrpSpPr>
          <p:nvPr/>
        </p:nvGrpSpPr>
        <p:grpSpPr>
          <a:xfrm>
            <a:off x="7032487" y="979032"/>
            <a:ext cx="4296300" cy="1397974"/>
            <a:chOff x="1876738" y="130715"/>
            <a:chExt cx="607346" cy="791746"/>
          </a:xfrm>
        </p:grpSpPr>
        <p:pic>
          <p:nvPicPr>
            <p:cNvPr id="22" name="Picture 21">
              <a:extLst>
                <a:ext uri="{FF2B5EF4-FFF2-40B4-BE49-F238E27FC236}">
                  <a16:creationId xmlns:a16="http://schemas.microsoft.com/office/drawing/2014/main" id="{F7E4C941-92BF-CA20-A31B-F70224216A20}"/>
                </a:ext>
              </a:extLst>
            </p:cNvPr>
            <p:cNvPicPr>
              <a:picLocks noChangeAspect="1"/>
            </p:cNvPicPr>
            <p:nvPr/>
          </p:nvPicPr>
          <p:blipFill>
            <a:blip r:embed="rId6" cstate="print">
              <a:duotone>
                <a:schemeClr val="accent2">
                  <a:shade val="45000"/>
                  <a:satMod val="135000"/>
                </a:schemeClr>
                <a:prstClr val="white"/>
              </a:duotone>
            </a:blip>
            <a:srcRect/>
            <a:stretch>
              <a:fillRect/>
            </a:stretch>
          </p:blipFill>
          <p:spPr bwMode="auto">
            <a:xfrm>
              <a:off x="1908671" y="130715"/>
              <a:ext cx="575413" cy="791746"/>
            </a:xfrm>
            <a:prstGeom prst="rect">
              <a:avLst/>
            </a:prstGeom>
            <a:noFill/>
            <a:ln>
              <a:noFill/>
            </a:ln>
          </p:spPr>
        </p:pic>
        <p:sp>
          <p:nvSpPr>
            <p:cNvPr id="23" name="Rectangle 22">
              <a:extLst>
                <a:ext uri="{FF2B5EF4-FFF2-40B4-BE49-F238E27FC236}">
                  <a16:creationId xmlns:a16="http://schemas.microsoft.com/office/drawing/2014/main" id="{32A5CCB6-8AA8-211D-C4D0-AF6966438DE8}"/>
                </a:ext>
              </a:extLst>
            </p:cNvPr>
            <p:cNvSpPr/>
            <p:nvPr/>
          </p:nvSpPr>
          <p:spPr>
            <a:xfrm>
              <a:off x="1876738" y="185373"/>
              <a:ext cx="520606" cy="62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algn="r" rtl="0">
                <a:lnSpc>
                  <a:spcPct val="107000"/>
                </a:lnSpc>
                <a:spcAft>
                  <a:spcPts val="800"/>
                </a:spcAft>
              </a:pPr>
              <a:r>
                <a:rPr lang="ar-EG"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التنمــــــر</a:t>
              </a:r>
              <a:endParaRPr lang="en-US" sz="45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4" name="Group 23">
            <a:extLst>
              <a:ext uri="{FF2B5EF4-FFF2-40B4-BE49-F238E27FC236}">
                <a16:creationId xmlns:a16="http://schemas.microsoft.com/office/drawing/2014/main" id="{1BF27AE6-7215-5DBF-46A4-D5CC7C5D6B56}"/>
              </a:ext>
            </a:extLst>
          </p:cNvPr>
          <p:cNvGrpSpPr/>
          <p:nvPr/>
        </p:nvGrpSpPr>
        <p:grpSpPr>
          <a:xfrm>
            <a:off x="4992558" y="2689297"/>
            <a:ext cx="13258801" cy="7732313"/>
            <a:chOff x="12299687" y="2531077"/>
            <a:chExt cx="7104218" cy="3564960"/>
          </a:xfrm>
        </p:grpSpPr>
        <p:sp>
          <p:nvSpPr>
            <p:cNvPr id="25" name="Freeform 9">
              <a:extLst>
                <a:ext uri="{FF2B5EF4-FFF2-40B4-BE49-F238E27FC236}">
                  <a16:creationId xmlns:a16="http://schemas.microsoft.com/office/drawing/2014/main" id="{95826796-CF80-5A30-53CF-C27B1190AD40}"/>
                </a:ext>
              </a:extLst>
            </p:cNvPr>
            <p:cNvSpPr/>
            <p:nvPr/>
          </p:nvSpPr>
          <p:spPr>
            <a:xfrm flipH="1">
              <a:off x="12299687" y="2531077"/>
              <a:ext cx="7104218" cy="3564960"/>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7">
                <a:duotone>
                  <a:schemeClr val="accent4">
                    <a:shade val="45000"/>
                    <a:satMod val="135000"/>
                  </a:schemeClr>
                  <a:prstClr val="white"/>
                </a:duotone>
                <a:extLst>
                  <a:ext uri="{96DAC541-7B7A-43D3-8B79-37D633B846F1}">
                    <asvg:svgBlip xmlns:asvg="http://schemas.microsoft.com/office/drawing/2016/SVG/main" r:embed="rId8"/>
                  </a:ext>
                </a:extLst>
              </a:blip>
              <a:stretch>
                <a:fillRect/>
              </a:stretch>
            </a:blipFill>
          </p:spPr>
          <p:txBody>
            <a:bodyPr/>
            <a:lstStyle/>
            <a:p>
              <a:endParaRPr lang="ar-EG" sz="1200" dirty="0"/>
            </a:p>
          </p:txBody>
        </p:sp>
        <p:sp>
          <p:nvSpPr>
            <p:cNvPr id="26" name="TextBox 25">
              <a:extLst>
                <a:ext uri="{FF2B5EF4-FFF2-40B4-BE49-F238E27FC236}">
                  <a16:creationId xmlns:a16="http://schemas.microsoft.com/office/drawing/2014/main" id="{99F5437B-F32E-9D47-8281-8ECA6500C813}"/>
                </a:ext>
              </a:extLst>
            </p:cNvPr>
            <p:cNvSpPr txBox="1"/>
            <p:nvPr/>
          </p:nvSpPr>
          <p:spPr>
            <a:xfrm>
              <a:off x="12931753" y="2632713"/>
              <a:ext cx="6175501" cy="3054386"/>
            </a:xfrm>
            <a:prstGeom prst="rect">
              <a:avLst/>
            </a:prstGeom>
            <a:noFill/>
          </p:spPr>
          <p:txBody>
            <a:bodyPr wrap="square" rtlCol="1">
              <a:spAutoFit/>
            </a:bodyPr>
            <a:lstStyle/>
            <a:p>
              <a:pPr algn="just" rtl="1">
                <a:lnSpc>
                  <a:spcPct val="200000"/>
                </a:lnSpc>
              </a:pPr>
              <a:r>
                <a:rPr lang="ar-EG" sz="3600" b="1" u="sng" dirty="0">
                  <a:latin typeface="Dubai" panose="020B0503030403030204" pitchFamily="34" charset="-78"/>
                  <a:ea typeface="Calibri" panose="020F0502020204030204" pitchFamily="34" charset="0"/>
                  <a:cs typeface="Dubai" panose="020B0503030403030204" pitchFamily="34" charset="-78"/>
                </a:rPr>
                <a:t>معايير السلوك الذي يمكن وصفه بالتنمر  :</a:t>
              </a:r>
            </a:p>
            <a:p>
              <a:pPr algn="just" rtl="1">
                <a:lnSpc>
                  <a:spcPct val="200000"/>
                </a:lnSpc>
              </a:pPr>
              <a:r>
                <a:rPr lang="ar-EG" sz="3000" dirty="0">
                  <a:latin typeface="Dubai" panose="020B0503030403030204" pitchFamily="34" charset="-78"/>
                  <a:ea typeface="Calibri" panose="020F0502020204030204" pitchFamily="34" charset="0"/>
                  <a:cs typeface="Dubai" panose="020B0503030403030204" pitchFamily="34" charset="-78"/>
                </a:rPr>
                <a:t>1- سلوك يمكن وصفه بأنه مخيف أو عدواني أو مذل أو تهديدي أو يثير الخوف أو يسبب الضرر الجسدي أ و الإثم الوجداني .</a:t>
              </a:r>
            </a:p>
            <a:p>
              <a:pPr algn="just" rtl="1">
                <a:lnSpc>
                  <a:spcPct val="200000"/>
                </a:lnSpc>
              </a:pPr>
              <a:r>
                <a:rPr lang="ar-EG" sz="3000" dirty="0">
                  <a:latin typeface="Dubai" panose="020B0503030403030204" pitchFamily="34" charset="-78"/>
                  <a:ea typeface="Calibri" panose="020F0502020204030204" pitchFamily="34" charset="0"/>
                  <a:cs typeface="Dubai" panose="020B0503030403030204" pitchFamily="34" charset="-78"/>
                </a:rPr>
                <a:t>2- يستهدف تلميذا واحدا أو مجموعة من التلاميذ .</a:t>
              </a:r>
            </a:p>
            <a:p>
              <a:pPr algn="just" rtl="1">
                <a:lnSpc>
                  <a:spcPct val="200000"/>
                </a:lnSpc>
              </a:pPr>
              <a:r>
                <a:rPr lang="ar-EG" sz="3000" dirty="0">
                  <a:latin typeface="Dubai" panose="020B0503030403030204" pitchFamily="34" charset="-78"/>
                  <a:ea typeface="Calibri" panose="020F0502020204030204" pitchFamily="34" charset="0"/>
                  <a:cs typeface="Dubai" panose="020B0503030403030204" pitchFamily="34" charset="-78"/>
                </a:rPr>
                <a:t>3- يتم من خلاله استخدام الو سائل المادية أو اللفظية أو التكنولوجية أو العاطفية .</a:t>
              </a:r>
            </a:p>
            <a:p>
              <a:pPr algn="just" rtl="1">
                <a:lnSpc>
                  <a:spcPct val="200000"/>
                </a:lnSpc>
              </a:pPr>
              <a:r>
                <a:rPr lang="ar-EG" sz="3000" dirty="0">
                  <a:latin typeface="Dubai" panose="020B0503030403030204" pitchFamily="34" charset="-78"/>
                  <a:ea typeface="Calibri" panose="020F0502020204030204" pitchFamily="34" charset="0"/>
                  <a:cs typeface="Dubai" panose="020B0503030403030204" pitchFamily="34" charset="-78"/>
                </a:rPr>
                <a:t>4- يوثر سلبا على قدرة التلاميذ عند المشاركة أو الاستفادة من البرامج والأنشطة التعليمية نتيجة الخوف من الأذى الجسدي أ و بسبب الاضطراب العاطفي .</a:t>
              </a:r>
            </a:p>
          </p:txBody>
        </p:sp>
      </p:grpSp>
      <p:grpSp>
        <p:nvGrpSpPr>
          <p:cNvPr id="10" name="Group 4">
            <a:extLst>
              <a:ext uri="{FF2B5EF4-FFF2-40B4-BE49-F238E27FC236}">
                <a16:creationId xmlns:a16="http://schemas.microsoft.com/office/drawing/2014/main" id="{1BB6DE8D-F692-44B0-8C98-3E30ADA82940}"/>
              </a:ext>
            </a:extLst>
          </p:cNvPr>
          <p:cNvGrpSpPr/>
          <p:nvPr/>
        </p:nvGrpSpPr>
        <p:grpSpPr>
          <a:xfrm>
            <a:off x="289564" y="4612149"/>
            <a:ext cx="5412615" cy="5366465"/>
            <a:chOff x="-4302677" y="4890421"/>
            <a:chExt cx="7866340" cy="8699050"/>
          </a:xfrm>
        </p:grpSpPr>
        <p:pic>
          <p:nvPicPr>
            <p:cNvPr id="11" name="Picture 5">
              <a:extLst>
                <a:ext uri="{FF2B5EF4-FFF2-40B4-BE49-F238E27FC236}">
                  <a16:creationId xmlns:a16="http://schemas.microsoft.com/office/drawing/2014/main" id="{88864996-467C-43D3-BBC5-508FF2AB271A}"/>
                </a:ext>
              </a:extLst>
            </p:cNvPr>
            <p:cNvPicPr>
              <a:picLocks noChangeAspect="1"/>
            </p:cNvPicPr>
            <p:nvPr/>
          </p:nvPicPr>
          <p:blipFill>
            <a:blip r:embed="rId9">
              <a:extLst>
                <a:ext uri="{28A0092B-C50C-407E-A947-70E740481C1C}">
                  <a14:useLocalDpi xmlns:a14="http://schemas.microsoft.com/office/drawing/2010/main" val="0"/>
                </a:ext>
              </a:extLst>
            </a:blip>
            <a:srcRect t="723" b="723"/>
            <a:stretch/>
          </p:blipFill>
          <p:spPr>
            <a:xfrm>
              <a:off x="-4302677" y="4890421"/>
              <a:ext cx="7866340" cy="8699050"/>
            </a:xfrm>
            <a:prstGeom prst="ellipse">
              <a:avLst/>
            </a:prstGeom>
            <a:ln w="209550">
              <a:solidFill>
                <a:schemeClr val="accent2">
                  <a:lumMod val="75000"/>
                  <a:alpha val="84000"/>
                </a:schemeClr>
              </a:solidFill>
            </a:ln>
          </p:spPr>
        </p:pic>
      </p:grpSp>
    </p:spTree>
    <p:extLst>
      <p:ext uri="{BB962C8B-B14F-4D97-AF65-F5344CB8AC3E}">
        <p14:creationId xmlns:p14="http://schemas.microsoft.com/office/powerpoint/2010/main" val="1214754390"/>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Triangle 7">
            <a:extLst>
              <a:ext uri="{FF2B5EF4-FFF2-40B4-BE49-F238E27FC236}">
                <a16:creationId xmlns:a16="http://schemas.microsoft.com/office/drawing/2014/main" id="{BDC96880-C9A8-D463-187E-5F44CF00C555}"/>
              </a:ext>
            </a:extLst>
          </p:cNvPr>
          <p:cNvSpPr/>
          <p:nvPr/>
        </p:nvSpPr>
        <p:spPr>
          <a:xfrm>
            <a:off x="36637" y="0"/>
            <a:ext cx="18288000" cy="10325100"/>
          </a:xfrm>
          <a:prstGeom prst="rtTriangle">
            <a:avLst/>
          </a:prstGeom>
          <a:solidFill>
            <a:schemeClr val="accent2">
              <a:lumMod val="75000"/>
              <a:alpha val="18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ar-EG" dirty="0"/>
          </a:p>
        </p:txBody>
      </p:sp>
      <p:grpSp>
        <p:nvGrpSpPr>
          <p:cNvPr id="2" name="Group 1">
            <a:extLst>
              <a:ext uri="{FF2B5EF4-FFF2-40B4-BE49-F238E27FC236}">
                <a16:creationId xmlns:a16="http://schemas.microsoft.com/office/drawing/2014/main" id="{EA7FD379-A12B-C0F3-294C-AF8BD930CAD6}"/>
              </a:ext>
            </a:extLst>
          </p:cNvPr>
          <p:cNvGrpSpPr/>
          <p:nvPr/>
        </p:nvGrpSpPr>
        <p:grpSpPr>
          <a:xfrm>
            <a:off x="695755" y="1061232"/>
            <a:ext cx="1980028" cy="980225"/>
            <a:chOff x="789788" y="568550"/>
            <a:chExt cx="2263765" cy="876343"/>
          </a:xfrm>
        </p:grpSpPr>
        <p:pic>
          <p:nvPicPr>
            <p:cNvPr id="3" name="Picture 2">
              <a:extLst>
                <a:ext uri="{FF2B5EF4-FFF2-40B4-BE49-F238E27FC236}">
                  <a16:creationId xmlns:a16="http://schemas.microsoft.com/office/drawing/2014/main" id="{06FDF8A8-8115-0A6B-2829-DA2EC6FE1CBB}"/>
                </a:ext>
              </a:extLst>
            </p:cNvPr>
            <p:cNvPicPr>
              <a:picLocks noChangeAspect="1"/>
            </p:cNvPicPr>
            <p:nvPr/>
          </p:nvPicPr>
          <p:blipFill>
            <a:blip r:embed="rId3"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789788" y="568550"/>
              <a:ext cx="2263765" cy="876343"/>
            </a:xfrm>
            <a:prstGeom prst="rect">
              <a:avLst/>
            </a:prstGeom>
          </p:spPr>
        </p:pic>
        <p:sp>
          <p:nvSpPr>
            <p:cNvPr id="4" name="TextBox 28">
              <a:extLst>
                <a:ext uri="{FF2B5EF4-FFF2-40B4-BE49-F238E27FC236}">
                  <a16:creationId xmlns:a16="http://schemas.microsoft.com/office/drawing/2014/main" id="{4E9B5231-2549-7509-307B-8A7BD2A6ABD2}"/>
                </a:ext>
              </a:extLst>
            </p:cNvPr>
            <p:cNvSpPr txBox="1"/>
            <p:nvPr/>
          </p:nvSpPr>
          <p:spPr>
            <a:xfrm rot="20457677">
              <a:off x="874661" y="849684"/>
              <a:ext cx="1896204" cy="368025"/>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2500" b="1"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rPr>
                <a:t>الجلسة الثانية</a:t>
              </a:r>
              <a:endParaRPr lang="en-US" sz="2500"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5" name="Group 4">
            <a:extLst>
              <a:ext uri="{FF2B5EF4-FFF2-40B4-BE49-F238E27FC236}">
                <a16:creationId xmlns:a16="http://schemas.microsoft.com/office/drawing/2014/main" id="{9B30CF6B-06A4-7767-9951-7F92C4EFB13A}"/>
              </a:ext>
            </a:extLst>
          </p:cNvPr>
          <p:cNvGrpSpPr/>
          <p:nvPr/>
        </p:nvGrpSpPr>
        <p:grpSpPr>
          <a:xfrm>
            <a:off x="140419" y="299624"/>
            <a:ext cx="1879169" cy="980224"/>
            <a:chOff x="1282652" y="498315"/>
            <a:chExt cx="1807888" cy="876343"/>
          </a:xfrm>
        </p:grpSpPr>
        <p:pic>
          <p:nvPicPr>
            <p:cNvPr id="6" name="Picture 5">
              <a:extLst>
                <a:ext uri="{FF2B5EF4-FFF2-40B4-BE49-F238E27FC236}">
                  <a16:creationId xmlns:a16="http://schemas.microsoft.com/office/drawing/2014/main" id="{FEBD5877-C1CE-1FA6-5F49-D25B89BE69F2}"/>
                </a:ext>
              </a:extLst>
            </p:cNvPr>
            <p:cNvPicPr>
              <a:picLocks noChangeAspect="1"/>
            </p:cNvPicPr>
            <p:nvPr/>
          </p:nvPicPr>
          <p:blipFill>
            <a:blip r:embed="rId4"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1282652" y="498315"/>
              <a:ext cx="1807888" cy="876343"/>
            </a:xfrm>
            <a:prstGeom prst="rect">
              <a:avLst/>
            </a:prstGeom>
          </p:spPr>
        </p:pic>
        <p:sp>
          <p:nvSpPr>
            <p:cNvPr id="7" name="TextBox 28">
              <a:extLst>
                <a:ext uri="{FF2B5EF4-FFF2-40B4-BE49-F238E27FC236}">
                  <a16:creationId xmlns:a16="http://schemas.microsoft.com/office/drawing/2014/main" id="{FC86DDE1-7B1B-D414-53E9-60A2955210EE}"/>
                </a:ext>
              </a:extLst>
            </p:cNvPr>
            <p:cNvSpPr txBox="1"/>
            <p:nvPr/>
          </p:nvSpPr>
          <p:spPr>
            <a:xfrm rot="20457677">
              <a:off x="1345850" y="709582"/>
              <a:ext cx="1421884" cy="441630"/>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3000" b="1"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rPr>
                <a:t>اليوم الثاني</a:t>
              </a:r>
              <a:endParaRPr lang="en-US" sz="3000"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9" name="Group 8">
            <a:extLst>
              <a:ext uri="{FF2B5EF4-FFF2-40B4-BE49-F238E27FC236}">
                <a16:creationId xmlns:a16="http://schemas.microsoft.com/office/drawing/2014/main" id="{4F232B40-6637-2F3C-5186-E94AE85DE2F2}"/>
              </a:ext>
            </a:extLst>
          </p:cNvPr>
          <p:cNvGrpSpPr/>
          <p:nvPr/>
        </p:nvGrpSpPr>
        <p:grpSpPr>
          <a:xfrm>
            <a:off x="12103212" y="132020"/>
            <a:ext cx="5976052" cy="1024493"/>
            <a:chOff x="4650339" y="1798820"/>
            <a:chExt cx="9218059" cy="2703922"/>
          </a:xfrm>
        </p:grpSpPr>
        <p:pic>
          <p:nvPicPr>
            <p:cNvPr id="19" name="Picture 18">
              <a:extLst>
                <a:ext uri="{FF2B5EF4-FFF2-40B4-BE49-F238E27FC236}">
                  <a16:creationId xmlns:a16="http://schemas.microsoft.com/office/drawing/2014/main" id="{DB587E16-79F8-057F-8149-E7592A68F8A7}"/>
                </a:ext>
              </a:extLst>
            </p:cNvPr>
            <p:cNvPicPr>
              <a:picLocks noChangeAspect="1"/>
            </p:cNvPicPr>
            <p:nvPr/>
          </p:nvPicPr>
          <p:blipFill rotWithShape="1">
            <a:blip r:embed="rId5">
              <a:grayscl/>
              <a:extLst>
                <a:ext uri="{BEBA8EAE-BF5A-486C-A8C5-ECC9F3942E4B}">
                  <a14:imgProps xmlns:a14="http://schemas.microsoft.com/office/drawing/2010/main">
                    <a14:imgLayer r:embed="rId6">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630" t="9182" r="839" b="13125"/>
            <a:stretch/>
          </p:blipFill>
          <p:spPr>
            <a:xfrm>
              <a:off x="7138064" y="1798820"/>
              <a:ext cx="6730334" cy="2703922"/>
            </a:xfrm>
            <a:prstGeom prst="rect">
              <a:avLst/>
            </a:prstGeom>
          </p:spPr>
        </p:pic>
        <p:sp>
          <p:nvSpPr>
            <p:cNvPr id="20" name="TextBox 42">
              <a:extLst>
                <a:ext uri="{FF2B5EF4-FFF2-40B4-BE49-F238E27FC236}">
                  <a16:creationId xmlns:a16="http://schemas.microsoft.com/office/drawing/2014/main" id="{A8710DD6-0C55-5F29-4CAF-3B243057A9DD}"/>
                </a:ext>
              </a:extLst>
            </p:cNvPr>
            <p:cNvSpPr txBox="1"/>
            <p:nvPr/>
          </p:nvSpPr>
          <p:spPr>
            <a:xfrm>
              <a:off x="4650339" y="1798821"/>
              <a:ext cx="8662082" cy="2513078"/>
            </a:xfrm>
            <a:prstGeom prst="rect">
              <a:avLst/>
            </a:prstGeom>
          </p:spPr>
          <p:txBody>
            <a:bodyPr wrap="square" lIns="0" tIns="0" rIns="0" bIns="0" rtlCol="0" anchor="t">
              <a:spAutoFit/>
            </a:bodyPr>
            <a:lstStyle/>
            <a:p>
              <a:pPr algn="just" rtl="1">
                <a:lnSpc>
                  <a:spcPct val="150000"/>
                </a:lnSpc>
              </a:pPr>
              <a:r>
                <a:rPr lang="ar-EG" sz="4500" b="1" spc="51" dirty="0">
                  <a:latin typeface="Aljazeera" panose="02000000000000000000" pitchFamily="2" charset="-78"/>
                  <a:cs typeface="Aljazeera" panose="02000000000000000000" pitchFamily="2" charset="-78"/>
                </a:rPr>
                <a:t>نموذج دراسة حالة</a:t>
              </a:r>
              <a:endParaRPr lang="en-US" sz="4500" b="1" spc="51" dirty="0">
                <a:latin typeface="Aljazeera" panose="02000000000000000000" pitchFamily="2" charset="-78"/>
                <a:cs typeface="Aljazeera" panose="02000000000000000000" pitchFamily="2" charset="-78"/>
              </a:endParaRPr>
            </a:p>
          </p:txBody>
        </p:sp>
      </p:grpSp>
      <p:grpSp>
        <p:nvGrpSpPr>
          <p:cNvPr id="21" name="Group 20">
            <a:extLst>
              <a:ext uri="{FF2B5EF4-FFF2-40B4-BE49-F238E27FC236}">
                <a16:creationId xmlns:a16="http://schemas.microsoft.com/office/drawing/2014/main" id="{5B62A8B4-4138-3877-B476-EFD14E7625E9}"/>
              </a:ext>
            </a:extLst>
          </p:cNvPr>
          <p:cNvGrpSpPr>
            <a:grpSpLocks/>
          </p:cNvGrpSpPr>
          <p:nvPr/>
        </p:nvGrpSpPr>
        <p:grpSpPr>
          <a:xfrm>
            <a:off x="7032487" y="979032"/>
            <a:ext cx="4296300" cy="1397974"/>
            <a:chOff x="1876738" y="130715"/>
            <a:chExt cx="607346" cy="791746"/>
          </a:xfrm>
        </p:grpSpPr>
        <p:pic>
          <p:nvPicPr>
            <p:cNvPr id="22" name="Picture 21">
              <a:extLst>
                <a:ext uri="{FF2B5EF4-FFF2-40B4-BE49-F238E27FC236}">
                  <a16:creationId xmlns:a16="http://schemas.microsoft.com/office/drawing/2014/main" id="{F7E4C941-92BF-CA20-A31B-F70224216A20}"/>
                </a:ext>
              </a:extLst>
            </p:cNvPr>
            <p:cNvPicPr>
              <a:picLocks noChangeAspect="1"/>
            </p:cNvPicPr>
            <p:nvPr/>
          </p:nvPicPr>
          <p:blipFill>
            <a:blip r:embed="rId7" cstate="print">
              <a:duotone>
                <a:schemeClr val="accent2">
                  <a:shade val="45000"/>
                  <a:satMod val="135000"/>
                </a:schemeClr>
                <a:prstClr val="white"/>
              </a:duotone>
            </a:blip>
            <a:srcRect/>
            <a:stretch>
              <a:fillRect/>
            </a:stretch>
          </p:blipFill>
          <p:spPr bwMode="auto">
            <a:xfrm>
              <a:off x="1908671" y="130715"/>
              <a:ext cx="575413" cy="791746"/>
            </a:xfrm>
            <a:prstGeom prst="rect">
              <a:avLst/>
            </a:prstGeom>
            <a:noFill/>
            <a:ln>
              <a:noFill/>
            </a:ln>
          </p:spPr>
        </p:pic>
        <p:sp>
          <p:nvSpPr>
            <p:cNvPr id="23" name="Rectangle 22">
              <a:extLst>
                <a:ext uri="{FF2B5EF4-FFF2-40B4-BE49-F238E27FC236}">
                  <a16:creationId xmlns:a16="http://schemas.microsoft.com/office/drawing/2014/main" id="{32A5CCB6-8AA8-211D-C4D0-AF6966438DE8}"/>
                </a:ext>
              </a:extLst>
            </p:cNvPr>
            <p:cNvSpPr/>
            <p:nvPr/>
          </p:nvSpPr>
          <p:spPr>
            <a:xfrm>
              <a:off x="1876738" y="185373"/>
              <a:ext cx="520606" cy="62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algn="r" rtl="0">
                <a:lnSpc>
                  <a:spcPct val="107000"/>
                </a:lnSpc>
                <a:spcAft>
                  <a:spcPts val="800"/>
                </a:spcAft>
              </a:pPr>
              <a:r>
                <a:rPr lang="ar-EG"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التنمــــــر</a:t>
              </a:r>
              <a:endParaRPr lang="en-US" sz="45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4" name="Group 23">
            <a:extLst>
              <a:ext uri="{FF2B5EF4-FFF2-40B4-BE49-F238E27FC236}">
                <a16:creationId xmlns:a16="http://schemas.microsoft.com/office/drawing/2014/main" id="{1BF27AE6-7215-5DBF-46A4-D5CC7C5D6B56}"/>
              </a:ext>
            </a:extLst>
          </p:cNvPr>
          <p:cNvGrpSpPr/>
          <p:nvPr/>
        </p:nvGrpSpPr>
        <p:grpSpPr>
          <a:xfrm>
            <a:off x="4992556" y="2689297"/>
            <a:ext cx="13258801" cy="7178604"/>
            <a:chOff x="12299686" y="2531077"/>
            <a:chExt cx="7104218" cy="3309674"/>
          </a:xfrm>
        </p:grpSpPr>
        <p:sp>
          <p:nvSpPr>
            <p:cNvPr id="25" name="Freeform 9">
              <a:extLst>
                <a:ext uri="{FF2B5EF4-FFF2-40B4-BE49-F238E27FC236}">
                  <a16:creationId xmlns:a16="http://schemas.microsoft.com/office/drawing/2014/main" id="{95826796-CF80-5A30-53CF-C27B1190AD40}"/>
                </a:ext>
              </a:extLst>
            </p:cNvPr>
            <p:cNvSpPr/>
            <p:nvPr/>
          </p:nvSpPr>
          <p:spPr>
            <a:xfrm flipH="1">
              <a:off x="12299686" y="2531077"/>
              <a:ext cx="7104218" cy="3309674"/>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8">
                <a:duotone>
                  <a:schemeClr val="accent4">
                    <a:shade val="45000"/>
                    <a:satMod val="135000"/>
                  </a:schemeClr>
                  <a:prstClr val="white"/>
                </a:duotone>
                <a:extLst>
                  <a:ext uri="{96DAC541-7B7A-43D3-8B79-37D633B846F1}">
                    <asvg:svgBlip xmlns:asvg="http://schemas.microsoft.com/office/drawing/2016/SVG/main" r:embed="rId9"/>
                  </a:ext>
                </a:extLst>
              </a:blip>
              <a:stretch>
                <a:fillRect/>
              </a:stretch>
            </a:blipFill>
          </p:spPr>
          <p:txBody>
            <a:bodyPr/>
            <a:lstStyle/>
            <a:p>
              <a:endParaRPr lang="ar-EG" sz="1200" dirty="0"/>
            </a:p>
          </p:txBody>
        </p:sp>
        <p:sp>
          <p:nvSpPr>
            <p:cNvPr id="26" name="TextBox 25">
              <a:extLst>
                <a:ext uri="{FF2B5EF4-FFF2-40B4-BE49-F238E27FC236}">
                  <a16:creationId xmlns:a16="http://schemas.microsoft.com/office/drawing/2014/main" id="{99F5437B-F32E-9D47-8281-8ECA6500C813}"/>
                </a:ext>
              </a:extLst>
            </p:cNvPr>
            <p:cNvSpPr txBox="1"/>
            <p:nvPr/>
          </p:nvSpPr>
          <p:spPr>
            <a:xfrm>
              <a:off x="12931753" y="2632713"/>
              <a:ext cx="6175501" cy="2767040"/>
            </a:xfrm>
            <a:prstGeom prst="rect">
              <a:avLst/>
            </a:prstGeom>
            <a:noFill/>
          </p:spPr>
          <p:txBody>
            <a:bodyPr wrap="square" rtlCol="1">
              <a:spAutoFit/>
            </a:bodyPr>
            <a:lstStyle/>
            <a:p>
              <a:pPr algn="just" rtl="1">
                <a:lnSpc>
                  <a:spcPct val="200000"/>
                </a:lnSpc>
              </a:pPr>
              <a:r>
                <a:rPr lang="ar-EG" sz="3600" b="1" u="sng" dirty="0">
                  <a:latin typeface="Dubai" panose="020B0503030403030204" pitchFamily="34" charset="-78"/>
                  <a:ea typeface="Calibri" panose="020F0502020204030204" pitchFamily="34" charset="0"/>
                  <a:cs typeface="Dubai" panose="020B0503030403030204" pitchFamily="34" charset="-78"/>
                </a:rPr>
                <a:t>صفات المتنمرين وضحايا التنمر :</a:t>
              </a:r>
            </a:p>
            <a:p>
              <a:pPr algn="just" rtl="1">
                <a:lnSpc>
                  <a:spcPct val="200000"/>
                </a:lnSpc>
              </a:pPr>
              <a:r>
                <a:rPr lang="ar-EG" sz="3200" dirty="0">
                  <a:latin typeface="Dubai" panose="020B0503030403030204" pitchFamily="34" charset="-78"/>
                  <a:ea typeface="Calibri" panose="020F0502020204030204" pitchFamily="34" charset="0"/>
                  <a:cs typeface="Dubai" panose="020B0503030403030204" pitchFamily="34" charset="-78"/>
                </a:rPr>
                <a:t>يتصف </a:t>
              </a:r>
              <a:r>
                <a:rPr lang="ar-EG" sz="3200" b="1" u="sng" dirty="0">
                  <a:latin typeface="Dubai" panose="020B0503030403030204" pitchFamily="34" charset="-78"/>
                  <a:ea typeface="Calibri" panose="020F0502020204030204" pitchFamily="34" charset="0"/>
                  <a:cs typeface="Dubai" panose="020B0503030403030204" pitchFamily="34" charset="-78"/>
                </a:rPr>
                <a:t>المتنمرين</a:t>
              </a:r>
              <a:r>
                <a:rPr lang="ar-EG" sz="3200" dirty="0">
                  <a:latin typeface="Dubai" panose="020B0503030403030204" pitchFamily="34" charset="-78"/>
                  <a:ea typeface="Calibri" panose="020F0502020204030204" pitchFamily="34" charset="0"/>
                  <a:cs typeface="Dubai" panose="020B0503030403030204" pitchFamily="34" charset="-78"/>
                </a:rPr>
                <a:t> بالغرور وحاجتهم للشعور بالقوة والرغبة في السيطرة على الاخرين وإظهار عدم التعاطف مع ضحاياهم </a:t>
              </a:r>
            </a:p>
            <a:p>
              <a:pPr algn="just" rtl="1">
                <a:lnSpc>
                  <a:spcPct val="200000"/>
                </a:lnSpc>
              </a:pPr>
              <a:r>
                <a:rPr lang="ar-EG" sz="3200" dirty="0">
                  <a:latin typeface="Dubai" panose="020B0503030403030204" pitchFamily="34" charset="-78"/>
                  <a:ea typeface="Calibri" panose="020F0502020204030204" pitchFamily="34" charset="0"/>
                  <a:cs typeface="Dubai" panose="020B0503030403030204" pitchFamily="34" charset="-78"/>
                </a:rPr>
                <a:t>ويتصف </a:t>
              </a:r>
              <a:r>
                <a:rPr lang="ar-EG" sz="3200" b="1" u="sng" dirty="0">
                  <a:latin typeface="Dubai" panose="020B0503030403030204" pitchFamily="34" charset="-78"/>
                  <a:ea typeface="Calibri" panose="020F0502020204030204" pitchFamily="34" charset="0"/>
                  <a:cs typeface="Dubai" panose="020B0503030403030204" pitchFamily="34" charset="-78"/>
                </a:rPr>
                <a:t>الضحايا</a:t>
              </a:r>
              <a:r>
                <a:rPr lang="ar-EG" sz="3200" dirty="0">
                  <a:latin typeface="Dubai" panose="020B0503030403030204" pitchFamily="34" charset="-78"/>
                  <a:ea typeface="Calibri" panose="020F0502020204030204" pitchFamily="34" charset="0"/>
                  <a:cs typeface="Dubai" panose="020B0503030403030204" pitchFamily="34" charset="-78"/>
                </a:rPr>
                <a:t> بالخجل، وبضعف الثقة بالنفس والحذر والعزلة، وقلة الأصدقاء ، ونقص مهارات تأكيد الذات ، وضعف الأداء المدرسي , والافتقاد إلي الأمان والطمأنينة وتقدير الذات المنخفض، والضعف الجسدي والنفسي</a:t>
              </a:r>
            </a:p>
          </p:txBody>
        </p:sp>
      </p:grpSp>
      <p:grpSp>
        <p:nvGrpSpPr>
          <p:cNvPr id="10" name="Group 4">
            <a:extLst>
              <a:ext uri="{FF2B5EF4-FFF2-40B4-BE49-F238E27FC236}">
                <a16:creationId xmlns:a16="http://schemas.microsoft.com/office/drawing/2014/main" id="{1BB6DE8D-F692-44B0-8C98-3E30ADA82940}"/>
              </a:ext>
            </a:extLst>
          </p:cNvPr>
          <p:cNvGrpSpPr/>
          <p:nvPr/>
        </p:nvGrpSpPr>
        <p:grpSpPr>
          <a:xfrm>
            <a:off x="289564" y="4612149"/>
            <a:ext cx="5412615" cy="5366465"/>
            <a:chOff x="-4302677" y="4890421"/>
            <a:chExt cx="7866340" cy="8699050"/>
          </a:xfrm>
        </p:grpSpPr>
        <p:pic>
          <p:nvPicPr>
            <p:cNvPr id="11" name="Picture 5">
              <a:extLst>
                <a:ext uri="{FF2B5EF4-FFF2-40B4-BE49-F238E27FC236}">
                  <a16:creationId xmlns:a16="http://schemas.microsoft.com/office/drawing/2014/main" id="{88864996-467C-43D3-BBC5-508FF2AB271A}"/>
                </a:ext>
              </a:extLst>
            </p:cNvPr>
            <p:cNvPicPr>
              <a:picLocks noChangeAspect="1"/>
            </p:cNvPicPr>
            <p:nvPr/>
          </p:nvPicPr>
          <p:blipFill>
            <a:blip r:embed="rId10">
              <a:extLst>
                <a:ext uri="{28A0092B-C50C-407E-A947-70E740481C1C}">
                  <a14:useLocalDpi xmlns:a14="http://schemas.microsoft.com/office/drawing/2010/main" val="0"/>
                </a:ext>
              </a:extLst>
            </a:blip>
            <a:srcRect t="723" b="723"/>
            <a:stretch/>
          </p:blipFill>
          <p:spPr>
            <a:xfrm>
              <a:off x="-4302677" y="4890421"/>
              <a:ext cx="7866340" cy="8699050"/>
            </a:xfrm>
            <a:prstGeom prst="ellipse">
              <a:avLst/>
            </a:prstGeom>
            <a:ln w="209550">
              <a:solidFill>
                <a:schemeClr val="accent2">
                  <a:lumMod val="75000"/>
                  <a:alpha val="84000"/>
                </a:schemeClr>
              </a:solidFill>
            </a:ln>
          </p:spPr>
        </p:pic>
      </p:grpSp>
    </p:spTree>
    <p:extLst>
      <p:ext uri="{BB962C8B-B14F-4D97-AF65-F5344CB8AC3E}">
        <p14:creationId xmlns:p14="http://schemas.microsoft.com/office/powerpoint/2010/main" val="630533321"/>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Triangle 7">
            <a:extLst>
              <a:ext uri="{FF2B5EF4-FFF2-40B4-BE49-F238E27FC236}">
                <a16:creationId xmlns:a16="http://schemas.microsoft.com/office/drawing/2014/main" id="{BDC96880-C9A8-D463-187E-5F44CF00C555}"/>
              </a:ext>
            </a:extLst>
          </p:cNvPr>
          <p:cNvSpPr/>
          <p:nvPr/>
        </p:nvSpPr>
        <p:spPr>
          <a:xfrm>
            <a:off x="36637" y="0"/>
            <a:ext cx="18288000" cy="10325100"/>
          </a:xfrm>
          <a:prstGeom prst="rtTriangle">
            <a:avLst/>
          </a:prstGeom>
          <a:solidFill>
            <a:schemeClr val="accent2">
              <a:lumMod val="75000"/>
              <a:alpha val="18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ar-EG" dirty="0"/>
          </a:p>
        </p:txBody>
      </p:sp>
      <p:grpSp>
        <p:nvGrpSpPr>
          <p:cNvPr id="2" name="Group 1">
            <a:extLst>
              <a:ext uri="{FF2B5EF4-FFF2-40B4-BE49-F238E27FC236}">
                <a16:creationId xmlns:a16="http://schemas.microsoft.com/office/drawing/2014/main" id="{EA7FD379-A12B-C0F3-294C-AF8BD930CAD6}"/>
              </a:ext>
            </a:extLst>
          </p:cNvPr>
          <p:cNvGrpSpPr/>
          <p:nvPr/>
        </p:nvGrpSpPr>
        <p:grpSpPr>
          <a:xfrm>
            <a:off x="695755" y="1061232"/>
            <a:ext cx="1980028" cy="980225"/>
            <a:chOff x="789788" y="568550"/>
            <a:chExt cx="2263765" cy="876343"/>
          </a:xfrm>
        </p:grpSpPr>
        <p:pic>
          <p:nvPicPr>
            <p:cNvPr id="3" name="Picture 2">
              <a:extLst>
                <a:ext uri="{FF2B5EF4-FFF2-40B4-BE49-F238E27FC236}">
                  <a16:creationId xmlns:a16="http://schemas.microsoft.com/office/drawing/2014/main" id="{06FDF8A8-8115-0A6B-2829-DA2EC6FE1CBB}"/>
                </a:ext>
              </a:extLst>
            </p:cNvPr>
            <p:cNvPicPr>
              <a:picLocks noChangeAspect="1"/>
            </p:cNvPicPr>
            <p:nvPr/>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789788" y="568550"/>
              <a:ext cx="2263765" cy="876343"/>
            </a:xfrm>
            <a:prstGeom prst="rect">
              <a:avLst/>
            </a:prstGeom>
          </p:spPr>
        </p:pic>
        <p:sp>
          <p:nvSpPr>
            <p:cNvPr id="4" name="TextBox 28">
              <a:extLst>
                <a:ext uri="{FF2B5EF4-FFF2-40B4-BE49-F238E27FC236}">
                  <a16:creationId xmlns:a16="http://schemas.microsoft.com/office/drawing/2014/main" id="{4E9B5231-2549-7509-307B-8A7BD2A6ABD2}"/>
                </a:ext>
              </a:extLst>
            </p:cNvPr>
            <p:cNvSpPr txBox="1"/>
            <p:nvPr/>
          </p:nvSpPr>
          <p:spPr>
            <a:xfrm rot="20457677">
              <a:off x="874661" y="849684"/>
              <a:ext cx="1896204" cy="368025"/>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2500" b="1"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rPr>
                <a:t>الجلسة الثانية</a:t>
              </a:r>
              <a:endParaRPr lang="en-US" sz="2500"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5" name="Group 4">
            <a:extLst>
              <a:ext uri="{FF2B5EF4-FFF2-40B4-BE49-F238E27FC236}">
                <a16:creationId xmlns:a16="http://schemas.microsoft.com/office/drawing/2014/main" id="{9B30CF6B-06A4-7767-9951-7F92C4EFB13A}"/>
              </a:ext>
            </a:extLst>
          </p:cNvPr>
          <p:cNvGrpSpPr/>
          <p:nvPr/>
        </p:nvGrpSpPr>
        <p:grpSpPr>
          <a:xfrm>
            <a:off x="140419" y="299624"/>
            <a:ext cx="1879169" cy="980224"/>
            <a:chOff x="1282652" y="498315"/>
            <a:chExt cx="1807888" cy="876343"/>
          </a:xfrm>
        </p:grpSpPr>
        <p:pic>
          <p:nvPicPr>
            <p:cNvPr id="6" name="Picture 5">
              <a:extLst>
                <a:ext uri="{FF2B5EF4-FFF2-40B4-BE49-F238E27FC236}">
                  <a16:creationId xmlns:a16="http://schemas.microsoft.com/office/drawing/2014/main" id="{FEBD5877-C1CE-1FA6-5F49-D25B89BE69F2}"/>
                </a:ext>
              </a:extLst>
            </p:cNvPr>
            <p:cNvPicPr>
              <a:picLocks noChangeAspect="1"/>
            </p:cNvPicPr>
            <p:nvPr/>
          </p:nvPicPr>
          <p:blipFill>
            <a:blip r:embed="rId3"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1282652" y="498315"/>
              <a:ext cx="1807888" cy="876343"/>
            </a:xfrm>
            <a:prstGeom prst="rect">
              <a:avLst/>
            </a:prstGeom>
          </p:spPr>
        </p:pic>
        <p:sp>
          <p:nvSpPr>
            <p:cNvPr id="7" name="TextBox 28">
              <a:extLst>
                <a:ext uri="{FF2B5EF4-FFF2-40B4-BE49-F238E27FC236}">
                  <a16:creationId xmlns:a16="http://schemas.microsoft.com/office/drawing/2014/main" id="{FC86DDE1-7B1B-D414-53E9-60A2955210EE}"/>
                </a:ext>
              </a:extLst>
            </p:cNvPr>
            <p:cNvSpPr txBox="1"/>
            <p:nvPr/>
          </p:nvSpPr>
          <p:spPr>
            <a:xfrm rot="20457677">
              <a:off x="1345850" y="709582"/>
              <a:ext cx="1421884" cy="441630"/>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3000" b="1"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rPr>
                <a:t>اليوم الثاني</a:t>
              </a:r>
              <a:endParaRPr lang="en-US" sz="3000"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9" name="Group 8">
            <a:extLst>
              <a:ext uri="{FF2B5EF4-FFF2-40B4-BE49-F238E27FC236}">
                <a16:creationId xmlns:a16="http://schemas.microsoft.com/office/drawing/2014/main" id="{4F232B40-6637-2F3C-5186-E94AE85DE2F2}"/>
              </a:ext>
            </a:extLst>
          </p:cNvPr>
          <p:cNvGrpSpPr/>
          <p:nvPr/>
        </p:nvGrpSpPr>
        <p:grpSpPr>
          <a:xfrm>
            <a:off x="12103212" y="132020"/>
            <a:ext cx="5976052" cy="1024493"/>
            <a:chOff x="4650339" y="1798820"/>
            <a:chExt cx="9218059" cy="2703922"/>
          </a:xfrm>
        </p:grpSpPr>
        <p:pic>
          <p:nvPicPr>
            <p:cNvPr id="19" name="Picture 18">
              <a:extLst>
                <a:ext uri="{FF2B5EF4-FFF2-40B4-BE49-F238E27FC236}">
                  <a16:creationId xmlns:a16="http://schemas.microsoft.com/office/drawing/2014/main" id="{DB587E16-79F8-057F-8149-E7592A68F8A7}"/>
                </a:ext>
              </a:extLst>
            </p:cNvPr>
            <p:cNvPicPr>
              <a:picLocks noChangeAspect="1"/>
            </p:cNvPicPr>
            <p:nvPr/>
          </p:nvPicPr>
          <p:blipFill rotWithShape="1">
            <a:blip r:embed="rId4">
              <a:grayscl/>
              <a:extLst>
                <a:ext uri="{BEBA8EAE-BF5A-486C-A8C5-ECC9F3942E4B}">
                  <a14:imgProps xmlns:a14="http://schemas.microsoft.com/office/drawing/2010/main">
                    <a14:imgLayer r:embed="rId5">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630" t="9182" r="839" b="13125"/>
            <a:stretch/>
          </p:blipFill>
          <p:spPr>
            <a:xfrm>
              <a:off x="7138064" y="1798820"/>
              <a:ext cx="6730334" cy="2703922"/>
            </a:xfrm>
            <a:prstGeom prst="rect">
              <a:avLst/>
            </a:prstGeom>
          </p:spPr>
        </p:pic>
        <p:sp>
          <p:nvSpPr>
            <p:cNvPr id="20" name="TextBox 42">
              <a:extLst>
                <a:ext uri="{FF2B5EF4-FFF2-40B4-BE49-F238E27FC236}">
                  <a16:creationId xmlns:a16="http://schemas.microsoft.com/office/drawing/2014/main" id="{A8710DD6-0C55-5F29-4CAF-3B243057A9DD}"/>
                </a:ext>
              </a:extLst>
            </p:cNvPr>
            <p:cNvSpPr txBox="1"/>
            <p:nvPr/>
          </p:nvSpPr>
          <p:spPr>
            <a:xfrm>
              <a:off x="4650339" y="1798821"/>
              <a:ext cx="8662082" cy="2513078"/>
            </a:xfrm>
            <a:prstGeom prst="rect">
              <a:avLst/>
            </a:prstGeom>
          </p:spPr>
          <p:txBody>
            <a:bodyPr wrap="square" lIns="0" tIns="0" rIns="0" bIns="0" rtlCol="0" anchor="t">
              <a:spAutoFit/>
            </a:bodyPr>
            <a:lstStyle/>
            <a:p>
              <a:pPr algn="just" rtl="1">
                <a:lnSpc>
                  <a:spcPct val="150000"/>
                </a:lnSpc>
              </a:pPr>
              <a:r>
                <a:rPr lang="ar-EG" sz="4500" b="1" spc="51" dirty="0">
                  <a:latin typeface="Aljazeera" panose="02000000000000000000" pitchFamily="2" charset="-78"/>
                  <a:cs typeface="Aljazeera" panose="02000000000000000000" pitchFamily="2" charset="-78"/>
                </a:rPr>
                <a:t>نموذج دراسة حالة</a:t>
              </a:r>
              <a:endParaRPr lang="en-US" sz="4500" b="1" spc="51" dirty="0">
                <a:latin typeface="Aljazeera" panose="02000000000000000000" pitchFamily="2" charset="-78"/>
                <a:cs typeface="Aljazeera" panose="02000000000000000000" pitchFamily="2" charset="-78"/>
              </a:endParaRPr>
            </a:p>
          </p:txBody>
        </p:sp>
      </p:grpSp>
      <p:grpSp>
        <p:nvGrpSpPr>
          <p:cNvPr id="21" name="Group 20">
            <a:extLst>
              <a:ext uri="{FF2B5EF4-FFF2-40B4-BE49-F238E27FC236}">
                <a16:creationId xmlns:a16="http://schemas.microsoft.com/office/drawing/2014/main" id="{5B62A8B4-4138-3877-B476-EFD14E7625E9}"/>
              </a:ext>
            </a:extLst>
          </p:cNvPr>
          <p:cNvGrpSpPr>
            <a:grpSpLocks/>
          </p:cNvGrpSpPr>
          <p:nvPr/>
        </p:nvGrpSpPr>
        <p:grpSpPr>
          <a:xfrm>
            <a:off x="7032487" y="979032"/>
            <a:ext cx="4296300" cy="1397974"/>
            <a:chOff x="1876738" y="130715"/>
            <a:chExt cx="607346" cy="791746"/>
          </a:xfrm>
        </p:grpSpPr>
        <p:pic>
          <p:nvPicPr>
            <p:cNvPr id="22" name="Picture 21">
              <a:extLst>
                <a:ext uri="{FF2B5EF4-FFF2-40B4-BE49-F238E27FC236}">
                  <a16:creationId xmlns:a16="http://schemas.microsoft.com/office/drawing/2014/main" id="{F7E4C941-92BF-CA20-A31B-F70224216A20}"/>
                </a:ext>
              </a:extLst>
            </p:cNvPr>
            <p:cNvPicPr>
              <a:picLocks noChangeAspect="1"/>
            </p:cNvPicPr>
            <p:nvPr/>
          </p:nvPicPr>
          <p:blipFill>
            <a:blip r:embed="rId6" cstate="print">
              <a:duotone>
                <a:schemeClr val="accent2">
                  <a:shade val="45000"/>
                  <a:satMod val="135000"/>
                </a:schemeClr>
                <a:prstClr val="white"/>
              </a:duotone>
            </a:blip>
            <a:srcRect/>
            <a:stretch>
              <a:fillRect/>
            </a:stretch>
          </p:blipFill>
          <p:spPr bwMode="auto">
            <a:xfrm>
              <a:off x="1908671" y="130715"/>
              <a:ext cx="575413" cy="791746"/>
            </a:xfrm>
            <a:prstGeom prst="rect">
              <a:avLst/>
            </a:prstGeom>
            <a:noFill/>
            <a:ln>
              <a:noFill/>
            </a:ln>
          </p:spPr>
        </p:pic>
        <p:sp>
          <p:nvSpPr>
            <p:cNvPr id="23" name="Rectangle 22">
              <a:extLst>
                <a:ext uri="{FF2B5EF4-FFF2-40B4-BE49-F238E27FC236}">
                  <a16:creationId xmlns:a16="http://schemas.microsoft.com/office/drawing/2014/main" id="{32A5CCB6-8AA8-211D-C4D0-AF6966438DE8}"/>
                </a:ext>
              </a:extLst>
            </p:cNvPr>
            <p:cNvSpPr/>
            <p:nvPr/>
          </p:nvSpPr>
          <p:spPr>
            <a:xfrm>
              <a:off x="1876738" y="185373"/>
              <a:ext cx="520606" cy="62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algn="r" rtl="0">
                <a:lnSpc>
                  <a:spcPct val="107000"/>
                </a:lnSpc>
                <a:spcAft>
                  <a:spcPts val="800"/>
                </a:spcAft>
              </a:pPr>
              <a:r>
                <a:rPr lang="ar-EG"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التنمــــــر</a:t>
              </a:r>
              <a:endParaRPr lang="en-US" sz="45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4" name="Group 23">
            <a:extLst>
              <a:ext uri="{FF2B5EF4-FFF2-40B4-BE49-F238E27FC236}">
                <a16:creationId xmlns:a16="http://schemas.microsoft.com/office/drawing/2014/main" id="{1BF27AE6-7215-5DBF-46A4-D5CC7C5D6B56}"/>
              </a:ext>
            </a:extLst>
          </p:cNvPr>
          <p:cNvGrpSpPr/>
          <p:nvPr/>
        </p:nvGrpSpPr>
        <p:grpSpPr>
          <a:xfrm>
            <a:off x="4992556" y="2689297"/>
            <a:ext cx="13258801" cy="6416603"/>
            <a:chOff x="12299686" y="2531077"/>
            <a:chExt cx="7104218" cy="3309674"/>
          </a:xfrm>
        </p:grpSpPr>
        <p:sp>
          <p:nvSpPr>
            <p:cNvPr id="25" name="Freeform 9">
              <a:extLst>
                <a:ext uri="{FF2B5EF4-FFF2-40B4-BE49-F238E27FC236}">
                  <a16:creationId xmlns:a16="http://schemas.microsoft.com/office/drawing/2014/main" id="{95826796-CF80-5A30-53CF-C27B1190AD40}"/>
                </a:ext>
              </a:extLst>
            </p:cNvPr>
            <p:cNvSpPr/>
            <p:nvPr/>
          </p:nvSpPr>
          <p:spPr>
            <a:xfrm flipH="1">
              <a:off x="12299686" y="2531077"/>
              <a:ext cx="7104218" cy="3309674"/>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7">
                <a:duotone>
                  <a:schemeClr val="accent4">
                    <a:shade val="45000"/>
                    <a:satMod val="135000"/>
                  </a:schemeClr>
                  <a:prstClr val="white"/>
                </a:duotone>
                <a:extLst>
                  <a:ext uri="{96DAC541-7B7A-43D3-8B79-37D633B846F1}">
                    <asvg:svgBlip xmlns:asvg="http://schemas.microsoft.com/office/drawing/2016/SVG/main" r:embed="rId8"/>
                  </a:ext>
                </a:extLst>
              </a:blip>
              <a:stretch>
                <a:fillRect/>
              </a:stretch>
            </a:blipFill>
          </p:spPr>
          <p:txBody>
            <a:bodyPr/>
            <a:lstStyle/>
            <a:p>
              <a:endParaRPr lang="ar-EG" sz="1200" dirty="0"/>
            </a:p>
          </p:txBody>
        </p:sp>
        <p:sp>
          <p:nvSpPr>
            <p:cNvPr id="26" name="TextBox 25">
              <a:extLst>
                <a:ext uri="{FF2B5EF4-FFF2-40B4-BE49-F238E27FC236}">
                  <a16:creationId xmlns:a16="http://schemas.microsoft.com/office/drawing/2014/main" id="{99F5437B-F32E-9D47-8281-8ECA6500C813}"/>
                </a:ext>
              </a:extLst>
            </p:cNvPr>
            <p:cNvSpPr txBox="1"/>
            <p:nvPr/>
          </p:nvSpPr>
          <p:spPr>
            <a:xfrm>
              <a:off x="12931753" y="2632713"/>
              <a:ext cx="6175501" cy="2651137"/>
            </a:xfrm>
            <a:prstGeom prst="rect">
              <a:avLst/>
            </a:prstGeom>
            <a:noFill/>
          </p:spPr>
          <p:txBody>
            <a:bodyPr wrap="square" rtlCol="1">
              <a:spAutoFit/>
            </a:bodyPr>
            <a:lstStyle/>
            <a:p>
              <a:pPr algn="just" rtl="1">
                <a:lnSpc>
                  <a:spcPct val="200000"/>
                </a:lnSpc>
              </a:pPr>
              <a:r>
                <a:rPr lang="ar-EG" sz="3600" b="1" u="sng" dirty="0">
                  <a:latin typeface="Dubai" panose="020B0503030403030204" pitchFamily="34" charset="-78"/>
                  <a:ea typeface="Calibri" panose="020F0502020204030204" pitchFamily="34" charset="0"/>
                  <a:cs typeface="Dubai" panose="020B0503030403030204" pitchFamily="34" charset="-78"/>
                </a:rPr>
                <a:t>أسباب التنمر المدرسي :</a:t>
              </a:r>
            </a:p>
            <a:p>
              <a:pPr algn="just" rtl="1">
                <a:lnSpc>
                  <a:spcPct val="200000"/>
                </a:lnSpc>
              </a:pPr>
              <a:r>
                <a:rPr lang="ar-EG" sz="3600" u="sng" dirty="0">
                  <a:latin typeface="Dubai" panose="020B0503030403030204" pitchFamily="34" charset="-78"/>
                  <a:ea typeface="Calibri" panose="020F0502020204030204" pitchFamily="34" charset="0"/>
                  <a:cs typeface="Dubai" panose="020B0503030403030204" pitchFamily="34" charset="-78"/>
                </a:rPr>
                <a:t>يرجع المختصين أهم الأسباب المؤدية للتنمر المدرسي إلى:</a:t>
              </a:r>
            </a:p>
            <a:p>
              <a:pPr algn="just" rtl="1">
                <a:lnSpc>
                  <a:spcPct val="200000"/>
                </a:lnSpc>
              </a:pPr>
              <a:r>
                <a:rPr lang="ar-EG" sz="3200" dirty="0">
                  <a:latin typeface="Dubai" panose="020B0503030403030204" pitchFamily="34" charset="-78"/>
                  <a:ea typeface="Calibri" panose="020F0502020204030204" pitchFamily="34" charset="0"/>
                  <a:cs typeface="Dubai" panose="020B0503030403030204" pitchFamily="34" charset="-78"/>
                </a:rPr>
                <a:t>1- أسباب مرتبطة بالأسرة</a:t>
              </a:r>
            </a:p>
            <a:p>
              <a:pPr algn="just" rtl="1">
                <a:lnSpc>
                  <a:spcPct val="200000"/>
                </a:lnSpc>
              </a:pPr>
              <a:r>
                <a:rPr lang="ar-EG" sz="3200" dirty="0">
                  <a:latin typeface="Dubai" panose="020B0503030403030204" pitchFamily="34" charset="-78"/>
                  <a:ea typeface="Calibri" panose="020F0502020204030204" pitchFamily="34" charset="0"/>
                  <a:cs typeface="Dubai" panose="020B0503030403030204" pitchFamily="34" charset="-78"/>
                </a:rPr>
                <a:t>2- أسباب مرتبطة بالمناخ المدرسي</a:t>
              </a:r>
            </a:p>
            <a:p>
              <a:pPr algn="just" rtl="1">
                <a:lnSpc>
                  <a:spcPct val="200000"/>
                </a:lnSpc>
              </a:pPr>
              <a:r>
                <a:rPr lang="ar-EG" sz="3200" dirty="0">
                  <a:latin typeface="Dubai" panose="020B0503030403030204" pitchFamily="34" charset="-78"/>
                  <a:ea typeface="Calibri" panose="020F0502020204030204" pitchFamily="34" charset="0"/>
                  <a:cs typeface="Dubai" panose="020B0503030403030204" pitchFamily="34" charset="-78"/>
                </a:rPr>
                <a:t>3- أسباب تكنولوجية</a:t>
              </a:r>
            </a:p>
          </p:txBody>
        </p:sp>
      </p:grpSp>
      <p:grpSp>
        <p:nvGrpSpPr>
          <p:cNvPr id="10" name="Group 4">
            <a:extLst>
              <a:ext uri="{FF2B5EF4-FFF2-40B4-BE49-F238E27FC236}">
                <a16:creationId xmlns:a16="http://schemas.microsoft.com/office/drawing/2014/main" id="{1BB6DE8D-F692-44B0-8C98-3E30ADA82940}"/>
              </a:ext>
            </a:extLst>
          </p:cNvPr>
          <p:cNvGrpSpPr/>
          <p:nvPr/>
        </p:nvGrpSpPr>
        <p:grpSpPr>
          <a:xfrm>
            <a:off x="289564" y="4612149"/>
            <a:ext cx="5412615" cy="5366465"/>
            <a:chOff x="-4302677" y="4890421"/>
            <a:chExt cx="7866340" cy="8699050"/>
          </a:xfrm>
        </p:grpSpPr>
        <p:pic>
          <p:nvPicPr>
            <p:cNvPr id="11" name="Picture 5">
              <a:extLst>
                <a:ext uri="{FF2B5EF4-FFF2-40B4-BE49-F238E27FC236}">
                  <a16:creationId xmlns:a16="http://schemas.microsoft.com/office/drawing/2014/main" id="{88864996-467C-43D3-BBC5-508FF2AB271A}"/>
                </a:ext>
              </a:extLst>
            </p:cNvPr>
            <p:cNvPicPr>
              <a:picLocks noChangeAspect="1"/>
            </p:cNvPicPr>
            <p:nvPr/>
          </p:nvPicPr>
          <p:blipFill>
            <a:blip r:embed="rId9">
              <a:extLst>
                <a:ext uri="{28A0092B-C50C-407E-A947-70E740481C1C}">
                  <a14:useLocalDpi xmlns:a14="http://schemas.microsoft.com/office/drawing/2010/main" val="0"/>
                </a:ext>
              </a:extLst>
            </a:blip>
            <a:srcRect t="723" b="723"/>
            <a:stretch/>
          </p:blipFill>
          <p:spPr>
            <a:xfrm>
              <a:off x="-4302677" y="4890421"/>
              <a:ext cx="7866340" cy="8699050"/>
            </a:xfrm>
            <a:prstGeom prst="ellipse">
              <a:avLst/>
            </a:prstGeom>
            <a:ln w="209550">
              <a:solidFill>
                <a:schemeClr val="accent2">
                  <a:lumMod val="75000"/>
                  <a:alpha val="84000"/>
                </a:schemeClr>
              </a:solidFill>
            </a:ln>
          </p:spPr>
        </p:pic>
      </p:grpSp>
    </p:spTree>
    <p:extLst>
      <p:ext uri="{BB962C8B-B14F-4D97-AF65-F5344CB8AC3E}">
        <p14:creationId xmlns:p14="http://schemas.microsoft.com/office/powerpoint/2010/main" val="40874694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DADA2217-E746-8059-9246-496E557F351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136723" y="1133754"/>
            <a:ext cx="3985315" cy="3347377"/>
          </a:xfrm>
          <a:prstGeom prst="rect">
            <a:avLst/>
          </a:prstGeom>
        </p:spPr>
      </p:pic>
      <p:sp>
        <p:nvSpPr>
          <p:cNvPr id="8" name="Right Triangle 7">
            <a:extLst>
              <a:ext uri="{FF2B5EF4-FFF2-40B4-BE49-F238E27FC236}">
                <a16:creationId xmlns:a16="http://schemas.microsoft.com/office/drawing/2014/main" id="{BDC96880-C9A8-D463-187E-5F44CF00C555}"/>
              </a:ext>
            </a:extLst>
          </p:cNvPr>
          <p:cNvSpPr/>
          <p:nvPr/>
        </p:nvSpPr>
        <p:spPr>
          <a:xfrm>
            <a:off x="0" y="40220"/>
            <a:ext cx="18251363" cy="10325100"/>
          </a:xfrm>
          <a:prstGeom prst="rtTriangle">
            <a:avLst/>
          </a:prstGeom>
          <a:solidFill>
            <a:srgbClr val="FFA5AD">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ar-EG"/>
          </a:p>
        </p:txBody>
      </p:sp>
      <p:grpSp>
        <p:nvGrpSpPr>
          <p:cNvPr id="2" name="Group 1">
            <a:extLst>
              <a:ext uri="{FF2B5EF4-FFF2-40B4-BE49-F238E27FC236}">
                <a16:creationId xmlns:a16="http://schemas.microsoft.com/office/drawing/2014/main" id="{EA7FD379-A12B-C0F3-294C-AF8BD930CAD6}"/>
              </a:ext>
            </a:extLst>
          </p:cNvPr>
          <p:cNvGrpSpPr/>
          <p:nvPr/>
        </p:nvGrpSpPr>
        <p:grpSpPr>
          <a:xfrm>
            <a:off x="774479" y="1049139"/>
            <a:ext cx="1899445" cy="980225"/>
            <a:chOff x="879794" y="557739"/>
            <a:chExt cx="2171635" cy="876343"/>
          </a:xfrm>
        </p:grpSpPr>
        <p:pic>
          <p:nvPicPr>
            <p:cNvPr id="3" name="Picture 2">
              <a:extLst>
                <a:ext uri="{FF2B5EF4-FFF2-40B4-BE49-F238E27FC236}">
                  <a16:creationId xmlns:a16="http://schemas.microsoft.com/office/drawing/2014/main" id="{06FDF8A8-8115-0A6B-2829-DA2EC6FE1CBB}"/>
                </a:ext>
              </a:extLst>
            </p:cNvPr>
            <p:cNvPicPr>
              <a:picLocks noChangeAspect="1"/>
            </p:cNvPicPr>
            <p:nvPr/>
          </p:nvPicPr>
          <p:blipFill>
            <a:blip r:embed="rId4"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879794" y="557739"/>
              <a:ext cx="2171635" cy="876343"/>
            </a:xfrm>
            <a:prstGeom prst="rect">
              <a:avLst/>
            </a:prstGeom>
          </p:spPr>
        </p:pic>
        <p:sp>
          <p:nvSpPr>
            <p:cNvPr id="4" name="TextBox 28">
              <a:extLst>
                <a:ext uri="{FF2B5EF4-FFF2-40B4-BE49-F238E27FC236}">
                  <a16:creationId xmlns:a16="http://schemas.microsoft.com/office/drawing/2014/main" id="{4E9B5231-2549-7509-307B-8A7BD2A6ABD2}"/>
                </a:ext>
              </a:extLst>
            </p:cNvPr>
            <p:cNvSpPr txBox="1"/>
            <p:nvPr/>
          </p:nvSpPr>
          <p:spPr>
            <a:xfrm rot="20457677">
              <a:off x="961842" y="838252"/>
              <a:ext cx="1806571" cy="368025"/>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2500" b="1"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rPr>
                <a:t>الجلسة الأولى</a:t>
              </a:r>
              <a:endParaRPr lang="en-US" sz="2500"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5" name="Group 4">
            <a:extLst>
              <a:ext uri="{FF2B5EF4-FFF2-40B4-BE49-F238E27FC236}">
                <a16:creationId xmlns:a16="http://schemas.microsoft.com/office/drawing/2014/main" id="{9B30CF6B-06A4-7767-9951-7F92C4EFB13A}"/>
              </a:ext>
            </a:extLst>
          </p:cNvPr>
          <p:cNvGrpSpPr/>
          <p:nvPr/>
        </p:nvGrpSpPr>
        <p:grpSpPr>
          <a:xfrm>
            <a:off x="140419" y="299624"/>
            <a:ext cx="1879169" cy="980224"/>
            <a:chOff x="1282652" y="498315"/>
            <a:chExt cx="1807888" cy="876343"/>
          </a:xfrm>
        </p:grpSpPr>
        <p:pic>
          <p:nvPicPr>
            <p:cNvPr id="6" name="Picture 5">
              <a:extLst>
                <a:ext uri="{FF2B5EF4-FFF2-40B4-BE49-F238E27FC236}">
                  <a16:creationId xmlns:a16="http://schemas.microsoft.com/office/drawing/2014/main" id="{FEBD5877-C1CE-1FA6-5F49-D25B89BE69F2}"/>
                </a:ext>
              </a:extLst>
            </p:cNvPr>
            <p:cNvPicPr>
              <a:picLocks noChangeAspect="1"/>
            </p:cNvPicPr>
            <p:nvPr/>
          </p:nvPicPr>
          <p:blipFill>
            <a:blip r:embed="rId5"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1282652" y="498315"/>
              <a:ext cx="1807888" cy="876343"/>
            </a:xfrm>
            <a:prstGeom prst="rect">
              <a:avLst/>
            </a:prstGeom>
          </p:spPr>
        </p:pic>
        <p:sp>
          <p:nvSpPr>
            <p:cNvPr id="7" name="TextBox 28">
              <a:extLst>
                <a:ext uri="{FF2B5EF4-FFF2-40B4-BE49-F238E27FC236}">
                  <a16:creationId xmlns:a16="http://schemas.microsoft.com/office/drawing/2014/main" id="{FC86DDE1-7B1B-D414-53E9-60A2955210EE}"/>
                </a:ext>
              </a:extLst>
            </p:cNvPr>
            <p:cNvSpPr txBox="1"/>
            <p:nvPr/>
          </p:nvSpPr>
          <p:spPr>
            <a:xfrm rot="20457677">
              <a:off x="1345850" y="709582"/>
              <a:ext cx="1421884" cy="441630"/>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3000" b="1"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rPr>
                <a:t>اليوم الأول</a:t>
              </a:r>
              <a:endParaRPr lang="en-US" sz="3000"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9" name="Group 8">
            <a:extLst>
              <a:ext uri="{FF2B5EF4-FFF2-40B4-BE49-F238E27FC236}">
                <a16:creationId xmlns:a16="http://schemas.microsoft.com/office/drawing/2014/main" id="{4F232B40-6637-2F3C-5186-E94AE85DE2F2}"/>
              </a:ext>
            </a:extLst>
          </p:cNvPr>
          <p:cNvGrpSpPr/>
          <p:nvPr/>
        </p:nvGrpSpPr>
        <p:grpSpPr>
          <a:xfrm>
            <a:off x="13396567" y="151287"/>
            <a:ext cx="4662835" cy="1035541"/>
            <a:chOff x="4935472" y="1769662"/>
            <a:chExt cx="8932928" cy="2733080"/>
          </a:xfrm>
        </p:grpSpPr>
        <p:pic>
          <p:nvPicPr>
            <p:cNvPr id="19" name="Picture 18">
              <a:extLst>
                <a:ext uri="{FF2B5EF4-FFF2-40B4-BE49-F238E27FC236}">
                  <a16:creationId xmlns:a16="http://schemas.microsoft.com/office/drawing/2014/main" id="{DB587E16-79F8-057F-8149-E7592A68F8A7}"/>
                </a:ext>
              </a:extLst>
            </p:cNvPr>
            <p:cNvPicPr>
              <a:picLocks noChangeAspect="1"/>
            </p:cNvPicPr>
            <p:nvPr/>
          </p:nvPicPr>
          <p:blipFill rotWithShape="1">
            <a:blip r:embed="rId6">
              <a:grayscl/>
              <a:extLst>
                <a:ext uri="{BEBA8EAE-BF5A-486C-A8C5-ECC9F3942E4B}">
                  <a14:imgProps xmlns:a14="http://schemas.microsoft.com/office/drawing/2010/main">
                    <a14:imgLayer r:embed="rId7">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630" t="9182" r="839" b="13125"/>
            <a:stretch/>
          </p:blipFill>
          <p:spPr>
            <a:xfrm>
              <a:off x="4935472" y="1798820"/>
              <a:ext cx="8932928" cy="2703922"/>
            </a:xfrm>
            <a:prstGeom prst="rect">
              <a:avLst/>
            </a:prstGeom>
          </p:spPr>
        </p:pic>
        <p:sp>
          <p:nvSpPr>
            <p:cNvPr id="20" name="TextBox 42">
              <a:extLst>
                <a:ext uri="{FF2B5EF4-FFF2-40B4-BE49-F238E27FC236}">
                  <a16:creationId xmlns:a16="http://schemas.microsoft.com/office/drawing/2014/main" id="{A8710DD6-0C55-5F29-4CAF-3B243057A9DD}"/>
                </a:ext>
              </a:extLst>
            </p:cNvPr>
            <p:cNvSpPr txBox="1"/>
            <p:nvPr/>
          </p:nvSpPr>
          <p:spPr>
            <a:xfrm>
              <a:off x="4935472" y="1769662"/>
              <a:ext cx="8662082" cy="1736050"/>
            </a:xfrm>
            <a:prstGeom prst="rect">
              <a:avLst/>
            </a:prstGeom>
          </p:spPr>
          <p:txBody>
            <a:bodyPr wrap="square" lIns="0" tIns="0" rIns="0" bIns="0" rtlCol="0" anchor="t">
              <a:spAutoFit/>
            </a:bodyPr>
            <a:lstStyle/>
            <a:p>
              <a:pPr algn="just" rtl="1">
                <a:lnSpc>
                  <a:spcPct val="150000"/>
                </a:lnSpc>
              </a:pPr>
              <a:r>
                <a:rPr lang="ar-EG" sz="4500" b="1" spc="51" dirty="0">
                  <a:latin typeface="Aljazeera" panose="02000000000000000000" pitchFamily="2" charset="-78"/>
                  <a:cs typeface="Aljazeera" panose="02000000000000000000" pitchFamily="2" charset="-78"/>
                </a:rPr>
                <a:t>مدخل إلى دراسة الحالة</a:t>
              </a:r>
              <a:endParaRPr lang="en-US" sz="4500" b="1" spc="51" dirty="0">
                <a:latin typeface="Aljazeera" panose="02000000000000000000" pitchFamily="2" charset="-78"/>
                <a:cs typeface="Aljazeera" panose="02000000000000000000" pitchFamily="2" charset="-78"/>
              </a:endParaRPr>
            </a:p>
          </p:txBody>
        </p:sp>
      </p:grpSp>
      <p:grpSp>
        <p:nvGrpSpPr>
          <p:cNvPr id="21" name="Group 20">
            <a:extLst>
              <a:ext uri="{FF2B5EF4-FFF2-40B4-BE49-F238E27FC236}">
                <a16:creationId xmlns:a16="http://schemas.microsoft.com/office/drawing/2014/main" id="{5B62A8B4-4138-3877-B476-EFD14E7625E9}"/>
              </a:ext>
            </a:extLst>
          </p:cNvPr>
          <p:cNvGrpSpPr>
            <a:grpSpLocks/>
          </p:cNvGrpSpPr>
          <p:nvPr/>
        </p:nvGrpSpPr>
        <p:grpSpPr>
          <a:xfrm>
            <a:off x="7125058" y="1772713"/>
            <a:ext cx="5335594" cy="1397974"/>
            <a:chOff x="1650043" y="130715"/>
            <a:chExt cx="879822" cy="791746"/>
          </a:xfrm>
        </p:grpSpPr>
        <p:pic>
          <p:nvPicPr>
            <p:cNvPr id="22" name="Picture 21">
              <a:extLst>
                <a:ext uri="{FF2B5EF4-FFF2-40B4-BE49-F238E27FC236}">
                  <a16:creationId xmlns:a16="http://schemas.microsoft.com/office/drawing/2014/main" id="{F7E4C941-92BF-CA20-A31B-F70224216A20}"/>
                </a:ext>
              </a:extLst>
            </p:cNvPr>
            <p:cNvPicPr>
              <a:picLocks noChangeAspect="1"/>
            </p:cNvPicPr>
            <p:nvPr/>
          </p:nvPicPr>
          <p:blipFill>
            <a:blip r:embed="rId8" cstate="print">
              <a:duotone>
                <a:schemeClr val="accent2">
                  <a:shade val="45000"/>
                  <a:satMod val="135000"/>
                </a:schemeClr>
                <a:prstClr val="white"/>
              </a:duotone>
            </a:blip>
            <a:srcRect/>
            <a:stretch>
              <a:fillRect/>
            </a:stretch>
          </p:blipFill>
          <p:spPr bwMode="auto">
            <a:xfrm>
              <a:off x="1650043" y="130715"/>
              <a:ext cx="879822" cy="791746"/>
            </a:xfrm>
            <a:prstGeom prst="rect">
              <a:avLst/>
            </a:prstGeom>
            <a:noFill/>
            <a:ln>
              <a:noFill/>
            </a:ln>
          </p:spPr>
        </p:pic>
        <p:sp>
          <p:nvSpPr>
            <p:cNvPr id="23" name="Rectangle 22">
              <a:extLst>
                <a:ext uri="{FF2B5EF4-FFF2-40B4-BE49-F238E27FC236}">
                  <a16:creationId xmlns:a16="http://schemas.microsoft.com/office/drawing/2014/main" id="{32A5CCB6-8AA8-211D-C4D0-AF6966438DE8}"/>
                </a:ext>
              </a:extLst>
            </p:cNvPr>
            <p:cNvSpPr/>
            <p:nvPr/>
          </p:nvSpPr>
          <p:spPr>
            <a:xfrm>
              <a:off x="1690728" y="157960"/>
              <a:ext cx="710511" cy="62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algn="r" rtl="0">
                <a:lnSpc>
                  <a:spcPct val="107000"/>
                </a:lnSpc>
                <a:spcAft>
                  <a:spcPts val="800"/>
                </a:spcAft>
              </a:pPr>
              <a:r>
                <a:rPr lang="ar-EG"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أهداف دراسة الحالة</a:t>
              </a:r>
              <a:endParaRPr lang="en-US" sz="45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4" name="Group 23">
            <a:extLst>
              <a:ext uri="{FF2B5EF4-FFF2-40B4-BE49-F238E27FC236}">
                <a16:creationId xmlns:a16="http://schemas.microsoft.com/office/drawing/2014/main" id="{1BF27AE6-7215-5DBF-46A4-D5CC7C5D6B56}"/>
              </a:ext>
            </a:extLst>
          </p:cNvPr>
          <p:cNvGrpSpPr/>
          <p:nvPr/>
        </p:nvGrpSpPr>
        <p:grpSpPr>
          <a:xfrm>
            <a:off x="-762000" y="4024304"/>
            <a:ext cx="18251366" cy="4810439"/>
            <a:chOff x="13237366" y="2720128"/>
            <a:chExt cx="5881584" cy="1130744"/>
          </a:xfrm>
        </p:grpSpPr>
        <p:sp>
          <p:nvSpPr>
            <p:cNvPr id="25" name="Freeform 9">
              <a:extLst>
                <a:ext uri="{FF2B5EF4-FFF2-40B4-BE49-F238E27FC236}">
                  <a16:creationId xmlns:a16="http://schemas.microsoft.com/office/drawing/2014/main" id="{95826796-CF80-5A30-53CF-C27B1190AD40}"/>
                </a:ext>
              </a:extLst>
            </p:cNvPr>
            <p:cNvSpPr/>
            <p:nvPr/>
          </p:nvSpPr>
          <p:spPr>
            <a:xfrm flipH="1">
              <a:off x="13237366" y="2720128"/>
              <a:ext cx="5881584" cy="1130744"/>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9">
                <a:duotone>
                  <a:schemeClr val="accent6">
                    <a:shade val="45000"/>
                    <a:satMod val="135000"/>
                  </a:schemeClr>
                  <a:prstClr val="white"/>
                </a:duotone>
                <a:lum/>
                <a:extLst>
                  <a:ext uri="{96DAC541-7B7A-43D3-8B79-37D633B846F1}">
                    <asvg:svgBlip xmlns:asvg="http://schemas.microsoft.com/office/drawing/2016/SVG/main" r:embed="rId10"/>
                  </a:ext>
                </a:extLst>
              </a:blip>
              <a:stretch>
                <a:fillRect/>
              </a:stretch>
            </a:blipFill>
          </p:spPr>
          <p:txBody>
            <a:bodyPr/>
            <a:lstStyle/>
            <a:p>
              <a:endParaRPr lang="ar-EG" sz="1200" dirty="0"/>
            </a:p>
          </p:txBody>
        </p:sp>
        <p:sp>
          <p:nvSpPr>
            <p:cNvPr id="26" name="TextBox 25">
              <a:extLst>
                <a:ext uri="{FF2B5EF4-FFF2-40B4-BE49-F238E27FC236}">
                  <a16:creationId xmlns:a16="http://schemas.microsoft.com/office/drawing/2014/main" id="{99F5437B-F32E-9D47-8281-8ECA6500C813}"/>
                </a:ext>
              </a:extLst>
            </p:cNvPr>
            <p:cNvSpPr txBox="1"/>
            <p:nvPr/>
          </p:nvSpPr>
          <p:spPr>
            <a:xfrm>
              <a:off x="13620685" y="2824418"/>
              <a:ext cx="5293712" cy="862727"/>
            </a:xfrm>
            <a:prstGeom prst="rect">
              <a:avLst/>
            </a:prstGeom>
            <a:noFill/>
          </p:spPr>
          <p:txBody>
            <a:bodyPr wrap="square" rtlCol="1">
              <a:spAutoFit/>
            </a:bodyPr>
            <a:lstStyle/>
            <a:p>
              <a:pPr algn="just" rtl="1">
                <a:lnSpc>
                  <a:spcPct val="200000"/>
                </a:lnSpc>
              </a:pPr>
              <a:r>
                <a:rPr lang="ar-EG" sz="3000" b="1" dirty="0">
                  <a:latin typeface="Dubai" panose="020B0503030403030204" pitchFamily="34" charset="-78"/>
                  <a:ea typeface="Calibri" panose="020F0502020204030204" pitchFamily="34" charset="0"/>
                  <a:cs typeface="Dubai" panose="020B0503030403030204" pitchFamily="34" charset="-78"/>
                </a:rPr>
                <a:t>- جعل العميل يعتمد على نفسه في حل مشكلاته بالطريقة الصحيحة</a:t>
              </a:r>
            </a:p>
            <a:p>
              <a:pPr algn="just" rtl="1">
                <a:lnSpc>
                  <a:spcPct val="200000"/>
                </a:lnSpc>
              </a:pPr>
              <a:r>
                <a:rPr lang="ar-EG" sz="3000" b="1" dirty="0">
                  <a:latin typeface="Dubai" panose="020B0503030403030204" pitchFamily="34" charset="-78"/>
                  <a:ea typeface="Calibri" panose="020F0502020204030204" pitchFamily="34" charset="0"/>
                  <a:cs typeface="Dubai" panose="020B0503030403030204" pitchFamily="34" charset="-78"/>
                </a:rPr>
                <a:t>- إزالة العقبات من أمام العميل أو العمل على تخفيفها</a:t>
              </a:r>
            </a:p>
            <a:p>
              <a:pPr algn="just" rtl="1">
                <a:lnSpc>
                  <a:spcPct val="200000"/>
                </a:lnSpc>
              </a:pPr>
              <a:r>
                <a:rPr lang="ar-EG" sz="3000" b="1" dirty="0">
                  <a:latin typeface="Dubai" panose="020B0503030403030204" pitchFamily="34" charset="-78"/>
                  <a:ea typeface="Calibri" panose="020F0502020204030204" pitchFamily="34" charset="0"/>
                  <a:cs typeface="Dubai" panose="020B0503030403030204" pitchFamily="34" charset="-78"/>
                </a:rPr>
                <a:t>- التدخل في حالة التأخر في الدراسة مثل الرسوب أكثر من مرة وفي أكثر من مادة</a:t>
              </a:r>
            </a:p>
            <a:p>
              <a:pPr algn="just" rtl="1">
                <a:lnSpc>
                  <a:spcPct val="200000"/>
                </a:lnSpc>
              </a:pPr>
              <a:r>
                <a:rPr lang="ar-EG" sz="3000" b="1" dirty="0">
                  <a:latin typeface="Dubai" panose="020B0503030403030204" pitchFamily="34" charset="-78"/>
                  <a:ea typeface="Calibri" panose="020F0502020204030204" pitchFamily="34" charset="0"/>
                  <a:cs typeface="Dubai" panose="020B0503030403030204" pitchFamily="34" charset="-78"/>
                </a:rPr>
                <a:t>- التدخل عند ظهور سلوك عدواني على العميل - التدخل عند ظهور بعض الحالات النفسية في الفصل على الطلاب</a:t>
              </a:r>
            </a:p>
          </p:txBody>
        </p:sp>
      </p:grpSp>
    </p:spTree>
    <p:extLst>
      <p:ext uri="{BB962C8B-B14F-4D97-AF65-F5344CB8AC3E}">
        <p14:creationId xmlns:p14="http://schemas.microsoft.com/office/powerpoint/2010/main" val="619616187"/>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Triangle 7">
            <a:extLst>
              <a:ext uri="{FF2B5EF4-FFF2-40B4-BE49-F238E27FC236}">
                <a16:creationId xmlns:a16="http://schemas.microsoft.com/office/drawing/2014/main" id="{BDC96880-C9A8-D463-187E-5F44CF00C555}"/>
              </a:ext>
            </a:extLst>
          </p:cNvPr>
          <p:cNvSpPr/>
          <p:nvPr/>
        </p:nvSpPr>
        <p:spPr>
          <a:xfrm>
            <a:off x="36637" y="0"/>
            <a:ext cx="18288000" cy="10325100"/>
          </a:xfrm>
          <a:prstGeom prst="rtTriangle">
            <a:avLst/>
          </a:prstGeom>
          <a:solidFill>
            <a:schemeClr val="accent2">
              <a:lumMod val="75000"/>
              <a:alpha val="18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ar-EG" dirty="0"/>
          </a:p>
        </p:txBody>
      </p:sp>
      <p:grpSp>
        <p:nvGrpSpPr>
          <p:cNvPr id="2" name="Group 1">
            <a:extLst>
              <a:ext uri="{FF2B5EF4-FFF2-40B4-BE49-F238E27FC236}">
                <a16:creationId xmlns:a16="http://schemas.microsoft.com/office/drawing/2014/main" id="{EA7FD379-A12B-C0F3-294C-AF8BD930CAD6}"/>
              </a:ext>
            </a:extLst>
          </p:cNvPr>
          <p:cNvGrpSpPr/>
          <p:nvPr/>
        </p:nvGrpSpPr>
        <p:grpSpPr>
          <a:xfrm>
            <a:off x="695755" y="1061232"/>
            <a:ext cx="1980028" cy="980225"/>
            <a:chOff x="789788" y="568550"/>
            <a:chExt cx="2263765" cy="876343"/>
          </a:xfrm>
        </p:grpSpPr>
        <p:pic>
          <p:nvPicPr>
            <p:cNvPr id="3" name="Picture 2">
              <a:extLst>
                <a:ext uri="{FF2B5EF4-FFF2-40B4-BE49-F238E27FC236}">
                  <a16:creationId xmlns:a16="http://schemas.microsoft.com/office/drawing/2014/main" id="{06FDF8A8-8115-0A6B-2829-DA2EC6FE1CBB}"/>
                </a:ext>
              </a:extLst>
            </p:cNvPr>
            <p:cNvPicPr>
              <a:picLocks noChangeAspect="1"/>
            </p:cNvPicPr>
            <p:nvPr/>
          </p:nvPicPr>
          <p:blipFill>
            <a:blip r:embed="rId3"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789788" y="568550"/>
              <a:ext cx="2263765" cy="876343"/>
            </a:xfrm>
            <a:prstGeom prst="rect">
              <a:avLst/>
            </a:prstGeom>
          </p:spPr>
        </p:pic>
        <p:sp>
          <p:nvSpPr>
            <p:cNvPr id="4" name="TextBox 28">
              <a:extLst>
                <a:ext uri="{FF2B5EF4-FFF2-40B4-BE49-F238E27FC236}">
                  <a16:creationId xmlns:a16="http://schemas.microsoft.com/office/drawing/2014/main" id="{4E9B5231-2549-7509-307B-8A7BD2A6ABD2}"/>
                </a:ext>
              </a:extLst>
            </p:cNvPr>
            <p:cNvSpPr txBox="1"/>
            <p:nvPr/>
          </p:nvSpPr>
          <p:spPr>
            <a:xfrm rot="20457677">
              <a:off x="874661" y="849684"/>
              <a:ext cx="1896204" cy="368025"/>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2500" b="1"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rPr>
                <a:t>الجلسة الثانية</a:t>
              </a:r>
              <a:endParaRPr lang="en-US" sz="2500"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5" name="Group 4">
            <a:extLst>
              <a:ext uri="{FF2B5EF4-FFF2-40B4-BE49-F238E27FC236}">
                <a16:creationId xmlns:a16="http://schemas.microsoft.com/office/drawing/2014/main" id="{9B30CF6B-06A4-7767-9951-7F92C4EFB13A}"/>
              </a:ext>
            </a:extLst>
          </p:cNvPr>
          <p:cNvGrpSpPr/>
          <p:nvPr/>
        </p:nvGrpSpPr>
        <p:grpSpPr>
          <a:xfrm>
            <a:off x="140419" y="299624"/>
            <a:ext cx="1879169" cy="980224"/>
            <a:chOff x="1282652" y="498315"/>
            <a:chExt cx="1807888" cy="876343"/>
          </a:xfrm>
        </p:grpSpPr>
        <p:pic>
          <p:nvPicPr>
            <p:cNvPr id="6" name="Picture 5">
              <a:extLst>
                <a:ext uri="{FF2B5EF4-FFF2-40B4-BE49-F238E27FC236}">
                  <a16:creationId xmlns:a16="http://schemas.microsoft.com/office/drawing/2014/main" id="{FEBD5877-C1CE-1FA6-5F49-D25B89BE69F2}"/>
                </a:ext>
              </a:extLst>
            </p:cNvPr>
            <p:cNvPicPr>
              <a:picLocks noChangeAspect="1"/>
            </p:cNvPicPr>
            <p:nvPr/>
          </p:nvPicPr>
          <p:blipFill>
            <a:blip r:embed="rId4"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1282652" y="498315"/>
              <a:ext cx="1807888" cy="876343"/>
            </a:xfrm>
            <a:prstGeom prst="rect">
              <a:avLst/>
            </a:prstGeom>
          </p:spPr>
        </p:pic>
        <p:sp>
          <p:nvSpPr>
            <p:cNvPr id="7" name="TextBox 28">
              <a:extLst>
                <a:ext uri="{FF2B5EF4-FFF2-40B4-BE49-F238E27FC236}">
                  <a16:creationId xmlns:a16="http://schemas.microsoft.com/office/drawing/2014/main" id="{FC86DDE1-7B1B-D414-53E9-60A2955210EE}"/>
                </a:ext>
              </a:extLst>
            </p:cNvPr>
            <p:cNvSpPr txBox="1"/>
            <p:nvPr/>
          </p:nvSpPr>
          <p:spPr>
            <a:xfrm rot="20457677">
              <a:off x="1345850" y="709582"/>
              <a:ext cx="1421884" cy="441630"/>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3000" b="1"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rPr>
                <a:t>اليوم الثاني</a:t>
              </a:r>
              <a:endParaRPr lang="en-US" sz="3000"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9" name="Group 8">
            <a:extLst>
              <a:ext uri="{FF2B5EF4-FFF2-40B4-BE49-F238E27FC236}">
                <a16:creationId xmlns:a16="http://schemas.microsoft.com/office/drawing/2014/main" id="{4F232B40-6637-2F3C-5186-E94AE85DE2F2}"/>
              </a:ext>
            </a:extLst>
          </p:cNvPr>
          <p:cNvGrpSpPr/>
          <p:nvPr/>
        </p:nvGrpSpPr>
        <p:grpSpPr>
          <a:xfrm>
            <a:off x="12103212" y="132020"/>
            <a:ext cx="5976052" cy="1024493"/>
            <a:chOff x="4650339" y="1798820"/>
            <a:chExt cx="9218059" cy="2703922"/>
          </a:xfrm>
        </p:grpSpPr>
        <p:pic>
          <p:nvPicPr>
            <p:cNvPr id="19" name="Picture 18">
              <a:extLst>
                <a:ext uri="{FF2B5EF4-FFF2-40B4-BE49-F238E27FC236}">
                  <a16:creationId xmlns:a16="http://schemas.microsoft.com/office/drawing/2014/main" id="{DB587E16-79F8-057F-8149-E7592A68F8A7}"/>
                </a:ext>
              </a:extLst>
            </p:cNvPr>
            <p:cNvPicPr>
              <a:picLocks noChangeAspect="1"/>
            </p:cNvPicPr>
            <p:nvPr/>
          </p:nvPicPr>
          <p:blipFill rotWithShape="1">
            <a:blip r:embed="rId5">
              <a:grayscl/>
              <a:extLst>
                <a:ext uri="{BEBA8EAE-BF5A-486C-A8C5-ECC9F3942E4B}">
                  <a14:imgProps xmlns:a14="http://schemas.microsoft.com/office/drawing/2010/main">
                    <a14:imgLayer r:embed="rId6">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630" t="9182" r="839" b="13125"/>
            <a:stretch/>
          </p:blipFill>
          <p:spPr>
            <a:xfrm>
              <a:off x="7138064" y="1798820"/>
              <a:ext cx="6730334" cy="2703922"/>
            </a:xfrm>
            <a:prstGeom prst="rect">
              <a:avLst/>
            </a:prstGeom>
          </p:spPr>
        </p:pic>
        <p:sp>
          <p:nvSpPr>
            <p:cNvPr id="20" name="TextBox 42">
              <a:extLst>
                <a:ext uri="{FF2B5EF4-FFF2-40B4-BE49-F238E27FC236}">
                  <a16:creationId xmlns:a16="http://schemas.microsoft.com/office/drawing/2014/main" id="{A8710DD6-0C55-5F29-4CAF-3B243057A9DD}"/>
                </a:ext>
              </a:extLst>
            </p:cNvPr>
            <p:cNvSpPr txBox="1"/>
            <p:nvPr/>
          </p:nvSpPr>
          <p:spPr>
            <a:xfrm>
              <a:off x="4650339" y="1798821"/>
              <a:ext cx="8662082" cy="2513078"/>
            </a:xfrm>
            <a:prstGeom prst="rect">
              <a:avLst/>
            </a:prstGeom>
          </p:spPr>
          <p:txBody>
            <a:bodyPr wrap="square" lIns="0" tIns="0" rIns="0" bIns="0" rtlCol="0" anchor="t">
              <a:spAutoFit/>
            </a:bodyPr>
            <a:lstStyle/>
            <a:p>
              <a:pPr algn="just" rtl="1">
                <a:lnSpc>
                  <a:spcPct val="150000"/>
                </a:lnSpc>
              </a:pPr>
              <a:r>
                <a:rPr lang="ar-EG" sz="4500" b="1" spc="51" dirty="0">
                  <a:latin typeface="Aljazeera" panose="02000000000000000000" pitchFamily="2" charset="-78"/>
                  <a:cs typeface="Aljazeera" panose="02000000000000000000" pitchFamily="2" charset="-78"/>
                </a:rPr>
                <a:t>نموذج دراسة حالة</a:t>
              </a:r>
              <a:endParaRPr lang="en-US" sz="4500" b="1" spc="51" dirty="0">
                <a:latin typeface="Aljazeera" panose="02000000000000000000" pitchFamily="2" charset="-78"/>
                <a:cs typeface="Aljazeera" panose="02000000000000000000" pitchFamily="2" charset="-78"/>
              </a:endParaRPr>
            </a:p>
          </p:txBody>
        </p:sp>
      </p:grpSp>
      <p:grpSp>
        <p:nvGrpSpPr>
          <p:cNvPr id="21" name="Group 20">
            <a:extLst>
              <a:ext uri="{FF2B5EF4-FFF2-40B4-BE49-F238E27FC236}">
                <a16:creationId xmlns:a16="http://schemas.microsoft.com/office/drawing/2014/main" id="{5B62A8B4-4138-3877-B476-EFD14E7625E9}"/>
              </a:ext>
            </a:extLst>
          </p:cNvPr>
          <p:cNvGrpSpPr>
            <a:grpSpLocks/>
          </p:cNvGrpSpPr>
          <p:nvPr/>
        </p:nvGrpSpPr>
        <p:grpSpPr>
          <a:xfrm>
            <a:off x="7032487" y="979032"/>
            <a:ext cx="4296300" cy="1397974"/>
            <a:chOff x="1876738" y="130715"/>
            <a:chExt cx="607346" cy="791746"/>
          </a:xfrm>
        </p:grpSpPr>
        <p:pic>
          <p:nvPicPr>
            <p:cNvPr id="22" name="Picture 21">
              <a:extLst>
                <a:ext uri="{FF2B5EF4-FFF2-40B4-BE49-F238E27FC236}">
                  <a16:creationId xmlns:a16="http://schemas.microsoft.com/office/drawing/2014/main" id="{F7E4C941-92BF-CA20-A31B-F70224216A20}"/>
                </a:ext>
              </a:extLst>
            </p:cNvPr>
            <p:cNvPicPr>
              <a:picLocks noChangeAspect="1"/>
            </p:cNvPicPr>
            <p:nvPr/>
          </p:nvPicPr>
          <p:blipFill>
            <a:blip r:embed="rId7" cstate="print">
              <a:duotone>
                <a:schemeClr val="accent2">
                  <a:shade val="45000"/>
                  <a:satMod val="135000"/>
                </a:schemeClr>
                <a:prstClr val="white"/>
              </a:duotone>
            </a:blip>
            <a:srcRect/>
            <a:stretch>
              <a:fillRect/>
            </a:stretch>
          </p:blipFill>
          <p:spPr bwMode="auto">
            <a:xfrm>
              <a:off x="1908671" y="130715"/>
              <a:ext cx="575413" cy="791746"/>
            </a:xfrm>
            <a:prstGeom prst="rect">
              <a:avLst/>
            </a:prstGeom>
            <a:noFill/>
            <a:ln>
              <a:noFill/>
            </a:ln>
          </p:spPr>
        </p:pic>
        <p:sp>
          <p:nvSpPr>
            <p:cNvPr id="23" name="Rectangle 22">
              <a:extLst>
                <a:ext uri="{FF2B5EF4-FFF2-40B4-BE49-F238E27FC236}">
                  <a16:creationId xmlns:a16="http://schemas.microsoft.com/office/drawing/2014/main" id="{32A5CCB6-8AA8-211D-C4D0-AF6966438DE8}"/>
                </a:ext>
              </a:extLst>
            </p:cNvPr>
            <p:cNvSpPr/>
            <p:nvPr/>
          </p:nvSpPr>
          <p:spPr>
            <a:xfrm>
              <a:off x="1876738" y="185373"/>
              <a:ext cx="520606" cy="62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algn="r" rtl="0">
                <a:lnSpc>
                  <a:spcPct val="107000"/>
                </a:lnSpc>
                <a:spcAft>
                  <a:spcPts val="800"/>
                </a:spcAft>
              </a:pPr>
              <a:r>
                <a:rPr lang="ar-EG"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التنمــــــر</a:t>
              </a:r>
              <a:endParaRPr lang="en-US" sz="45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4" name="Group 23">
            <a:extLst>
              <a:ext uri="{FF2B5EF4-FFF2-40B4-BE49-F238E27FC236}">
                <a16:creationId xmlns:a16="http://schemas.microsoft.com/office/drawing/2014/main" id="{1BF27AE6-7215-5DBF-46A4-D5CC7C5D6B56}"/>
              </a:ext>
            </a:extLst>
          </p:cNvPr>
          <p:cNvGrpSpPr/>
          <p:nvPr/>
        </p:nvGrpSpPr>
        <p:grpSpPr>
          <a:xfrm>
            <a:off x="4992554" y="2689297"/>
            <a:ext cx="13258801" cy="7289318"/>
            <a:chOff x="12299685" y="2531077"/>
            <a:chExt cx="7104218" cy="3759819"/>
          </a:xfrm>
        </p:grpSpPr>
        <p:sp>
          <p:nvSpPr>
            <p:cNvPr id="25" name="Freeform 9">
              <a:extLst>
                <a:ext uri="{FF2B5EF4-FFF2-40B4-BE49-F238E27FC236}">
                  <a16:creationId xmlns:a16="http://schemas.microsoft.com/office/drawing/2014/main" id="{95826796-CF80-5A30-53CF-C27B1190AD40}"/>
                </a:ext>
              </a:extLst>
            </p:cNvPr>
            <p:cNvSpPr/>
            <p:nvPr/>
          </p:nvSpPr>
          <p:spPr>
            <a:xfrm flipH="1">
              <a:off x="12299685" y="2531077"/>
              <a:ext cx="7104218" cy="3759819"/>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8">
                <a:duotone>
                  <a:schemeClr val="accent4">
                    <a:shade val="45000"/>
                    <a:satMod val="135000"/>
                  </a:schemeClr>
                  <a:prstClr val="white"/>
                </a:duotone>
                <a:extLst>
                  <a:ext uri="{96DAC541-7B7A-43D3-8B79-37D633B846F1}">
                    <asvg:svgBlip xmlns:asvg="http://schemas.microsoft.com/office/drawing/2016/SVG/main" r:embed="rId9"/>
                  </a:ext>
                </a:extLst>
              </a:blip>
              <a:stretch>
                <a:fillRect/>
              </a:stretch>
            </a:blipFill>
          </p:spPr>
          <p:txBody>
            <a:bodyPr/>
            <a:lstStyle/>
            <a:p>
              <a:endParaRPr lang="ar-EG" sz="1200" dirty="0"/>
            </a:p>
          </p:txBody>
        </p:sp>
        <p:sp>
          <p:nvSpPr>
            <p:cNvPr id="26" name="TextBox 25">
              <a:extLst>
                <a:ext uri="{FF2B5EF4-FFF2-40B4-BE49-F238E27FC236}">
                  <a16:creationId xmlns:a16="http://schemas.microsoft.com/office/drawing/2014/main" id="{99F5437B-F32E-9D47-8281-8ECA6500C813}"/>
                </a:ext>
              </a:extLst>
            </p:cNvPr>
            <p:cNvSpPr txBox="1"/>
            <p:nvPr/>
          </p:nvSpPr>
          <p:spPr>
            <a:xfrm>
              <a:off x="12931753" y="2632713"/>
              <a:ext cx="6175501" cy="3155170"/>
            </a:xfrm>
            <a:prstGeom prst="rect">
              <a:avLst/>
            </a:prstGeom>
            <a:noFill/>
          </p:spPr>
          <p:txBody>
            <a:bodyPr wrap="square" rtlCol="1">
              <a:spAutoFit/>
            </a:bodyPr>
            <a:lstStyle/>
            <a:p>
              <a:pPr algn="just" rtl="1">
                <a:lnSpc>
                  <a:spcPct val="200000"/>
                </a:lnSpc>
              </a:pPr>
              <a:r>
                <a:rPr lang="ar-EG" sz="3600" b="1" u="sng" dirty="0">
                  <a:latin typeface="Dubai" panose="020B0503030403030204" pitchFamily="34" charset="-78"/>
                  <a:ea typeface="Calibri" panose="020F0502020204030204" pitchFamily="34" charset="0"/>
                  <a:cs typeface="Dubai" panose="020B0503030403030204" pitchFamily="34" charset="-78"/>
                </a:rPr>
                <a:t>صور وأشكال التنمر المدرسي :</a:t>
              </a:r>
            </a:p>
            <a:p>
              <a:pPr algn="just" rtl="1">
                <a:lnSpc>
                  <a:spcPct val="150000"/>
                </a:lnSpc>
              </a:pPr>
              <a:r>
                <a:rPr lang="ar-EG" sz="3600" u="sng" dirty="0">
                  <a:latin typeface="Dubai" panose="020B0503030403030204" pitchFamily="34" charset="-78"/>
                  <a:ea typeface="Calibri" panose="020F0502020204030204" pitchFamily="34" charset="0"/>
                  <a:cs typeface="Dubai" panose="020B0503030403030204" pitchFamily="34" charset="-78"/>
                </a:rPr>
                <a:t>1-  التنمر الجسدي </a:t>
              </a:r>
            </a:p>
            <a:p>
              <a:pPr algn="just" rtl="1">
                <a:lnSpc>
                  <a:spcPct val="150000"/>
                </a:lnSpc>
              </a:pPr>
              <a:r>
                <a:rPr lang="ar-EG" sz="3600" u="sng" dirty="0">
                  <a:latin typeface="Dubai" panose="020B0503030403030204" pitchFamily="34" charset="-78"/>
                  <a:ea typeface="Calibri" panose="020F0502020204030204" pitchFamily="34" charset="0"/>
                  <a:cs typeface="Dubai" panose="020B0503030403030204" pitchFamily="34" charset="-78"/>
                </a:rPr>
                <a:t>2- التنمر الاجتماعي</a:t>
              </a:r>
            </a:p>
            <a:p>
              <a:pPr algn="just" rtl="1">
                <a:lnSpc>
                  <a:spcPct val="150000"/>
                </a:lnSpc>
              </a:pPr>
              <a:r>
                <a:rPr lang="ar-EG" sz="3600" u="sng" dirty="0">
                  <a:latin typeface="Dubai" panose="020B0503030403030204" pitchFamily="34" charset="-78"/>
                  <a:ea typeface="Calibri" panose="020F0502020204030204" pitchFamily="34" charset="0"/>
                  <a:cs typeface="Dubai" panose="020B0503030403030204" pitchFamily="34" charset="-78"/>
                </a:rPr>
                <a:t>3-  التنمر اللفظي</a:t>
              </a:r>
            </a:p>
            <a:p>
              <a:pPr algn="just" rtl="1">
                <a:lnSpc>
                  <a:spcPct val="150000"/>
                </a:lnSpc>
              </a:pPr>
              <a:r>
                <a:rPr lang="ar-EG" sz="3600" b="1" u="sng" dirty="0">
                  <a:latin typeface="Dubai" panose="020B0503030403030204" pitchFamily="34" charset="-78"/>
                  <a:ea typeface="Calibri" panose="020F0502020204030204" pitchFamily="34" charset="0"/>
                  <a:cs typeface="Dubai" panose="020B0503030403030204" pitchFamily="34" charset="-78"/>
                </a:rPr>
                <a:t>نوعين أخرين مترتبين عليهما ألا وهما :</a:t>
              </a:r>
            </a:p>
            <a:p>
              <a:pPr algn="just" rtl="1">
                <a:lnSpc>
                  <a:spcPct val="150000"/>
                </a:lnSpc>
              </a:pPr>
              <a:r>
                <a:rPr lang="ar-EG" sz="3600" u="sng" dirty="0">
                  <a:latin typeface="Dubai" panose="020B0503030403030204" pitchFamily="34" charset="-78"/>
                  <a:ea typeface="Calibri" panose="020F0502020204030204" pitchFamily="34" charset="0"/>
                  <a:cs typeface="Dubai" panose="020B0503030403030204" pitchFamily="34" charset="-78"/>
                </a:rPr>
                <a:t>1- التنمر الجنسي</a:t>
              </a:r>
            </a:p>
            <a:p>
              <a:pPr algn="just" rtl="1">
                <a:lnSpc>
                  <a:spcPct val="150000"/>
                </a:lnSpc>
              </a:pPr>
              <a:r>
                <a:rPr lang="ar-EG" sz="3600" u="sng" dirty="0">
                  <a:latin typeface="Dubai" panose="020B0503030403030204" pitchFamily="34" charset="-78"/>
                  <a:ea typeface="Calibri" panose="020F0502020204030204" pitchFamily="34" charset="0"/>
                  <a:cs typeface="Dubai" panose="020B0503030403030204" pitchFamily="34" charset="-78"/>
                </a:rPr>
                <a:t>2- التنمر النفسي </a:t>
              </a:r>
            </a:p>
          </p:txBody>
        </p:sp>
      </p:grpSp>
      <p:grpSp>
        <p:nvGrpSpPr>
          <p:cNvPr id="10" name="Group 4">
            <a:extLst>
              <a:ext uri="{FF2B5EF4-FFF2-40B4-BE49-F238E27FC236}">
                <a16:creationId xmlns:a16="http://schemas.microsoft.com/office/drawing/2014/main" id="{1BB6DE8D-F692-44B0-8C98-3E30ADA82940}"/>
              </a:ext>
            </a:extLst>
          </p:cNvPr>
          <p:cNvGrpSpPr/>
          <p:nvPr/>
        </p:nvGrpSpPr>
        <p:grpSpPr>
          <a:xfrm>
            <a:off x="289564" y="4612149"/>
            <a:ext cx="5412615" cy="5366465"/>
            <a:chOff x="-4302677" y="4890421"/>
            <a:chExt cx="7866340" cy="8699050"/>
          </a:xfrm>
        </p:grpSpPr>
        <p:pic>
          <p:nvPicPr>
            <p:cNvPr id="11" name="Picture 5">
              <a:extLst>
                <a:ext uri="{FF2B5EF4-FFF2-40B4-BE49-F238E27FC236}">
                  <a16:creationId xmlns:a16="http://schemas.microsoft.com/office/drawing/2014/main" id="{88864996-467C-43D3-BBC5-508FF2AB271A}"/>
                </a:ext>
              </a:extLst>
            </p:cNvPr>
            <p:cNvPicPr>
              <a:picLocks noChangeAspect="1"/>
            </p:cNvPicPr>
            <p:nvPr/>
          </p:nvPicPr>
          <p:blipFill>
            <a:blip r:embed="rId10">
              <a:extLst>
                <a:ext uri="{28A0092B-C50C-407E-A947-70E740481C1C}">
                  <a14:useLocalDpi xmlns:a14="http://schemas.microsoft.com/office/drawing/2010/main" val="0"/>
                </a:ext>
              </a:extLst>
            </a:blip>
            <a:srcRect t="723" b="723"/>
            <a:stretch/>
          </p:blipFill>
          <p:spPr>
            <a:xfrm>
              <a:off x="-4302677" y="4890421"/>
              <a:ext cx="7866340" cy="8699050"/>
            </a:xfrm>
            <a:prstGeom prst="ellipse">
              <a:avLst/>
            </a:prstGeom>
            <a:ln w="209550">
              <a:solidFill>
                <a:schemeClr val="accent2">
                  <a:lumMod val="75000"/>
                  <a:alpha val="84000"/>
                </a:schemeClr>
              </a:solidFill>
            </a:ln>
          </p:spPr>
        </p:pic>
      </p:grpSp>
    </p:spTree>
    <p:extLst>
      <p:ext uri="{BB962C8B-B14F-4D97-AF65-F5344CB8AC3E}">
        <p14:creationId xmlns:p14="http://schemas.microsoft.com/office/powerpoint/2010/main" val="3364348830"/>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Triangle 7">
            <a:extLst>
              <a:ext uri="{FF2B5EF4-FFF2-40B4-BE49-F238E27FC236}">
                <a16:creationId xmlns:a16="http://schemas.microsoft.com/office/drawing/2014/main" id="{BDC96880-C9A8-D463-187E-5F44CF00C555}"/>
              </a:ext>
            </a:extLst>
          </p:cNvPr>
          <p:cNvSpPr/>
          <p:nvPr/>
        </p:nvSpPr>
        <p:spPr>
          <a:xfrm>
            <a:off x="36637" y="0"/>
            <a:ext cx="18288000" cy="10325100"/>
          </a:xfrm>
          <a:prstGeom prst="rtTriangle">
            <a:avLst/>
          </a:prstGeom>
          <a:solidFill>
            <a:schemeClr val="accent2">
              <a:lumMod val="75000"/>
              <a:alpha val="18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ar-EG" dirty="0"/>
          </a:p>
        </p:txBody>
      </p:sp>
      <p:grpSp>
        <p:nvGrpSpPr>
          <p:cNvPr id="2" name="Group 1">
            <a:extLst>
              <a:ext uri="{FF2B5EF4-FFF2-40B4-BE49-F238E27FC236}">
                <a16:creationId xmlns:a16="http://schemas.microsoft.com/office/drawing/2014/main" id="{EA7FD379-A12B-C0F3-294C-AF8BD930CAD6}"/>
              </a:ext>
            </a:extLst>
          </p:cNvPr>
          <p:cNvGrpSpPr/>
          <p:nvPr/>
        </p:nvGrpSpPr>
        <p:grpSpPr>
          <a:xfrm>
            <a:off x="695755" y="1061232"/>
            <a:ext cx="1980028" cy="980225"/>
            <a:chOff x="789788" y="568550"/>
            <a:chExt cx="2263765" cy="876343"/>
          </a:xfrm>
        </p:grpSpPr>
        <p:pic>
          <p:nvPicPr>
            <p:cNvPr id="3" name="Picture 2">
              <a:extLst>
                <a:ext uri="{FF2B5EF4-FFF2-40B4-BE49-F238E27FC236}">
                  <a16:creationId xmlns:a16="http://schemas.microsoft.com/office/drawing/2014/main" id="{06FDF8A8-8115-0A6B-2829-DA2EC6FE1CBB}"/>
                </a:ext>
              </a:extLst>
            </p:cNvPr>
            <p:cNvPicPr>
              <a:picLocks noChangeAspect="1"/>
            </p:cNvPicPr>
            <p:nvPr/>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789788" y="568550"/>
              <a:ext cx="2263765" cy="876343"/>
            </a:xfrm>
            <a:prstGeom prst="rect">
              <a:avLst/>
            </a:prstGeom>
          </p:spPr>
        </p:pic>
        <p:sp>
          <p:nvSpPr>
            <p:cNvPr id="4" name="TextBox 28">
              <a:extLst>
                <a:ext uri="{FF2B5EF4-FFF2-40B4-BE49-F238E27FC236}">
                  <a16:creationId xmlns:a16="http://schemas.microsoft.com/office/drawing/2014/main" id="{4E9B5231-2549-7509-307B-8A7BD2A6ABD2}"/>
                </a:ext>
              </a:extLst>
            </p:cNvPr>
            <p:cNvSpPr txBox="1"/>
            <p:nvPr/>
          </p:nvSpPr>
          <p:spPr>
            <a:xfrm rot="20457677">
              <a:off x="874661" y="849684"/>
              <a:ext cx="1896204" cy="368025"/>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2500" b="1"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rPr>
                <a:t>الجلسة الثانية</a:t>
              </a:r>
              <a:endParaRPr lang="en-US" sz="2500"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5" name="Group 4">
            <a:extLst>
              <a:ext uri="{FF2B5EF4-FFF2-40B4-BE49-F238E27FC236}">
                <a16:creationId xmlns:a16="http://schemas.microsoft.com/office/drawing/2014/main" id="{9B30CF6B-06A4-7767-9951-7F92C4EFB13A}"/>
              </a:ext>
            </a:extLst>
          </p:cNvPr>
          <p:cNvGrpSpPr/>
          <p:nvPr/>
        </p:nvGrpSpPr>
        <p:grpSpPr>
          <a:xfrm>
            <a:off x="140419" y="299624"/>
            <a:ext cx="1879169" cy="980224"/>
            <a:chOff x="1282652" y="498315"/>
            <a:chExt cx="1807888" cy="876343"/>
          </a:xfrm>
        </p:grpSpPr>
        <p:pic>
          <p:nvPicPr>
            <p:cNvPr id="6" name="Picture 5">
              <a:extLst>
                <a:ext uri="{FF2B5EF4-FFF2-40B4-BE49-F238E27FC236}">
                  <a16:creationId xmlns:a16="http://schemas.microsoft.com/office/drawing/2014/main" id="{FEBD5877-C1CE-1FA6-5F49-D25B89BE69F2}"/>
                </a:ext>
              </a:extLst>
            </p:cNvPr>
            <p:cNvPicPr>
              <a:picLocks noChangeAspect="1"/>
            </p:cNvPicPr>
            <p:nvPr/>
          </p:nvPicPr>
          <p:blipFill>
            <a:blip r:embed="rId3"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1282652" y="498315"/>
              <a:ext cx="1807888" cy="876343"/>
            </a:xfrm>
            <a:prstGeom prst="rect">
              <a:avLst/>
            </a:prstGeom>
          </p:spPr>
        </p:pic>
        <p:sp>
          <p:nvSpPr>
            <p:cNvPr id="7" name="TextBox 28">
              <a:extLst>
                <a:ext uri="{FF2B5EF4-FFF2-40B4-BE49-F238E27FC236}">
                  <a16:creationId xmlns:a16="http://schemas.microsoft.com/office/drawing/2014/main" id="{FC86DDE1-7B1B-D414-53E9-60A2955210EE}"/>
                </a:ext>
              </a:extLst>
            </p:cNvPr>
            <p:cNvSpPr txBox="1"/>
            <p:nvPr/>
          </p:nvSpPr>
          <p:spPr>
            <a:xfrm rot="20457677">
              <a:off x="1345850" y="709582"/>
              <a:ext cx="1421884" cy="441630"/>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3000" b="1"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rPr>
                <a:t>اليوم الثاني</a:t>
              </a:r>
              <a:endParaRPr lang="en-US" sz="3000"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9" name="Group 8">
            <a:extLst>
              <a:ext uri="{FF2B5EF4-FFF2-40B4-BE49-F238E27FC236}">
                <a16:creationId xmlns:a16="http://schemas.microsoft.com/office/drawing/2014/main" id="{4F232B40-6637-2F3C-5186-E94AE85DE2F2}"/>
              </a:ext>
            </a:extLst>
          </p:cNvPr>
          <p:cNvGrpSpPr/>
          <p:nvPr/>
        </p:nvGrpSpPr>
        <p:grpSpPr>
          <a:xfrm>
            <a:off x="12103212" y="132020"/>
            <a:ext cx="5976052" cy="1024493"/>
            <a:chOff x="4650339" y="1798820"/>
            <a:chExt cx="9218059" cy="2703922"/>
          </a:xfrm>
        </p:grpSpPr>
        <p:pic>
          <p:nvPicPr>
            <p:cNvPr id="19" name="Picture 18">
              <a:extLst>
                <a:ext uri="{FF2B5EF4-FFF2-40B4-BE49-F238E27FC236}">
                  <a16:creationId xmlns:a16="http://schemas.microsoft.com/office/drawing/2014/main" id="{DB587E16-79F8-057F-8149-E7592A68F8A7}"/>
                </a:ext>
              </a:extLst>
            </p:cNvPr>
            <p:cNvPicPr>
              <a:picLocks noChangeAspect="1"/>
            </p:cNvPicPr>
            <p:nvPr/>
          </p:nvPicPr>
          <p:blipFill rotWithShape="1">
            <a:blip r:embed="rId4">
              <a:grayscl/>
              <a:extLst>
                <a:ext uri="{BEBA8EAE-BF5A-486C-A8C5-ECC9F3942E4B}">
                  <a14:imgProps xmlns:a14="http://schemas.microsoft.com/office/drawing/2010/main">
                    <a14:imgLayer r:embed="rId5">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630" t="9182" r="839" b="13125"/>
            <a:stretch/>
          </p:blipFill>
          <p:spPr>
            <a:xfrm>
              <a:off x="7138064" y="1798820"/>
              <a:ext cx="6730334" cy="2703922"/>
            </a:xfrm>
            <a:prstGeom prst="rect">
              <a:avLst/>
            </a:prstGeom>
          </p:spPr>
        </p:pic>
        <p:sp>
          <p:nvSpPr>
            <p:cNvPr id="20" name="TextBox 42">
              <a:extLst>
                <a:ext uri="{FF2B5EF4-FFF2-40B4-BE49-F238E27FC236}">
                  <a16:creationId xmlns:a16="http://schemas.microsoft.com/office/drawing/2014/main" id="{A8710DD6-0C55-5F29-4CAF-3B243057A9DD}"/>
                </a:ext>
              </a:extLst>
            </p:cNvPr>
            <p:cNvSpPr txBox="1"/>
            <p:nvPr/>
          </p:nvSpPr>
          <p:spPr>
            <a:xfrm>
              <a:off x="4650339" y="1798821"/>
              <a:ext cx="8662082" cy="2513078"/>
            </a:xfrm>
            <a:prstGeom prst="rect">
              <a:avLst/>
            </a:prstGeom>
          </p:spPr>
          <p:txBody>
            <a:bodyPr wrap="square" lIns="0" tIns="0" rIns="0" bIns="0" rtlCol="0" anchor="t">
              <a:spAutoFit/>
            </a:bodyPr>
            <a:lstStyle/>
            <a:p>
              <a:pPr algn="just" rtl="1">
                <a:lnSpc>
                  <a:spcPct val="150000"/>
                </a:lnSpc>
              </a:pPr>
              <a:r>
                <a:rPr lang="ar-EG" sz="4500" b="1" spc="51" dirty="0">
                  <a:latin typeface="Aljazeera" panose="02000000000000000000" pitchFamily="2" charset="-78"/>
                  <a:cs typeface="Aljazeera" panose="02000000000000000000" pitchFamily="2" charset="-78"/>
                </a:rPr>
                <a:t>نموذج دراسة حالة</a:t>
              </a:r>
              <a:endParaRPr lang="en-US" sz="4500" b="1" spc="51" dirty="0">
                <a:latin typeface="Aljazeera" panose="02000000000000000000" pitchFamily="2" charset="-78"/>
                <a:cs typeface="Aljazeera" panose="02000000000000000000" pitchFamily="2" charset="-78"/>
              </a:endParaRPr>
            </a:p>
          </p:txBody>
        </p:sp>
      </p:grpSp>
      <p:grpSp>
        <p:nvGrpSpPr>
          <p:cNvPr id="21" name="Group 20">
            <a:extLst>
              <a:ext uri="{FF2B5EF4-FFF2-40B4-BE49-F238E27FC236}">
                <a16:creationId xmlns:a16="http://schemas.microsoft.com/office/drawing/2014/main" id="{5B62A8B4-4138-3877-B476-EFD14E7625E9}"/>
              </a:ext>
            </a:extLst>
          </p:cNvPr>
          <p:cNvGrpSpPr>
            <a:grpSpLocks/>
          </p:cNvGrpSpPr>
          <p:nvPr/>
        </p:nvGrpSpPr>
        <p:grpSpPr>
          <a:xfrm>
            <a:off x="7032487" y="979032"/>
            <a:ext cx="4296300" cy="1397974"/>
            <a:chOff x="1876738" y="130715"/>
            <a:chExt cx="607346" cy="791746"/>
          </a:xfrm>
        </p:grpSpPr>
        <p:pic>
          <p:nvPicPr>
            <p:cNvPr id="22" name="Picture 21">
              <a:extLst>
                <a:ext uri="{FF2B5EF4-FFF2-40B4-BE49-F238E27FC236}">
                  <a16:creationId xmlns:a16="http://schemas.microsoft.com/office/drawing/2014/main" id="{F7E4C941-92BF-CA20-A31B-F70224216A20}"/>
                </a:ext>
              </a:extLst>
            </p:cNvPr>
            <p:cNvPicPr>
              <a:picLocks noChangeAspect="1"/>
            </p:cNvPicPr>
            <p:nvPr/>
          </p:nvPicPr>
          <p:blipFill>
            <a:blip r:embed="rId6" cstate="print">
              <a:duotone>
                <a:schemeClr val="accent2">
                  <a:shade val="45000"/>
                  <a:satMod val="135000"/>
                </a:schemeClr>
                <a:prstClr val="white"/>
              </a:duotone>
            </a:blip>
            <a:srcRect/>
            <a:stretch>
              <a:fillRect/>
            </a:stretch>
          </p:blipFill>
          <p:spPr bwMode="auto">
            <a:xfrm>
              <a:off x="1908671" y="130715"/>
              <a:ext cx="575413" cy="791746"/>
            </a:xfrm>
            <a:prstGeom prst="rect">
              <a:avLst/>
            </a:prstGeom>
            <a:noFill/>
            <a:ln>
              <a:noFill/>
            </a:ln>
          </p:spPr>
        </p:pic>
        <p:sp>
          <p:nvSpPr>
            <p:cNvPr id="23" name="Rectangle 22">
              <a:extLst>
                <a:ext uri="{FF2B5EF4-FFF2-40B4-BE49-F238E27FC236}">
                  <a16:creationId xmlns:a16="http://schemas.microsoft.com/office/drawing/2014/main" id="{32A5CCB6-8AA8-211D-C4D0-AF6966438DE8}"/>
                </a:ext>
              </a:extLst>
            </p:cNvPr>
            <p:cNvSpPr/>
            <p:nvPr/>
          </p:nvSpPr>
          <p:spPr>
            <a:xfrm>
              <a:off x="1876738" y="185373"/>
              <a:ext cx="520606" cy="62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algn="r" rtl="0">
                <a:lnSpc>
                  <a:spcPct val="107000"/>
                </a:lnSpc>
                <a:spcAft>
                  <a:spcPts val="800"/>
                </a:spcAft>
              </a:pPr>
              <a:r>
                <a:rPr lang="ar-EG"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التنمــــــر</a:t>
              </a:r>
              <a:endParaRPr lang="en-US" sz="45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4" name="Group 23">
            <a:extLst>
              <a:ext uri="{FF2B5EF4-FFF2-40B4-BE49-F238E27FC236}">
                <a16:creationId xmlns:a16="http://schemas.microsoft.com/office/drawing/2014/main" id="{1BF27AE6-7215-5DBF-46A4-D5CC7C5D6B56}"/>
              </a:ext>
            </a:extLst>
          </p:cNvPr>
          <p:cNvGrpSpPr/>
          <p:nvPr/>
        </p:nvGrpSpPr>
        <p:grpSpPr>
          <a:xfrm>
            <a:off x="5562600" y="2689297"/>
            <a:ext cx="12688754" cy="5690858"/>
            <a:chOff x="12605122" y="2531077"/>
            <a:chExt cx="6798780" cy="2935336"/>
          </a:xfrm>
        </p:grpSpPr>
        <p:sp>
          <p:nvSpPr>
            <p:cNvPr id="25" name="Freeform 9">
              <a:extLst>
                <a:ext uri="{FF2B5EF4-FFF2-40B4-BE49-F238E27FC236}">
                  <a16:creationId xmlns:a16="http://schemas.microsoft.com/office/drawing/2014/main" id="{95826796-CF80-5A30-53CF-C27B1190AD40}"/>
                </a:ext>
              </a:extLst>
            </p:cNvPr>
            <p:cNvSpPr/>
            <p:nvPr/>
          </p:nvSpPr>
          <p:spPr>
            <a:xfrm flipH="1">
              <a:off x="12605122" y="2531077"/>
              <a:ext cx="6798780" cy="2768014"/>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7">
                <a:duotone>
                  <a:schemeClr val="accent4">
                    <a:shade val="45000"/>
                    <a:satMod val="135000"/>
                  </a:schemeClr>
                  <a:prstClr val="white"/>
                </a:duotone>
                <a:extLst>
                  <a:ext uri="{96DAC541-7B7A-43D3-8B79-37D633B846F1}">
                    <asvg:svgBlip xmlns:asvg="http://schemas.microsoft.com/office/drawing/2016/SVG/main" r:embed="rId8"/>
                  </a:ext>
                </a:extLst>
              </a:blip>
              <a:stretch>
                <a:fillRect/>
              </a:stretch>
            </a:blipFill>
          </p:spPr>
          <p:txBody>
            <a:bodyPr/>
            <a:lstStyle/>
            <a:p>
              <a:endParaRPr lang="ar-EG" sz="1200" dirty="0"/>
            </a:p>
          </p:txBody>
        </p:sp>
        <p:sp>
          <p:nvSpPr>
            <p:cNvPr id="26" name="TextBox 25">
              <a:extLst>
                <a:ext uri="{FF2B5EF4-FFF2-40B4-BE49-F238E27FC236}">
                  <a16:creationId xmlns:a16="http://schemas.microsoft.com/office/drawing/2014/main" id="{99F5437B-F32E-9D47-8281-8ECA6500C813}"/>
                </a:ext>
              </a:extLst>
            </p:cNvPr>
            <p:cNvSpPr txBox="1"/>
            <p:nvPr/>
          </p:nvSpPr>
          <p:spPr>
            <a:xfrm>
              <a:off x="13299212" y="2632713"/>
              <a:ext cx="5808041" cy="2833700"/>
            </a:xfrm>
            <a:prstGeom prst="rect">
              <a:avLst/>
            </a:prstGeom>
            <a:noFill/>
          </p:spPr>
          <p:txBody>
            <a:bodyPr wrap="square" rtlCol="1">
              <a:spAutoFit/>
            </a:bodyPr>
            <a:lstStyle/>
            <a:p>
              <a:pPr algn="just" rtl="1">
                <a:lnSpc>
                  <a:spcPct val="200000"/>
                </a:lnSpc>
              </a:pPr>
              <a:r>
                <a:rPr lang="ar-EG" sz="3600" b="1" u="sng" dirty="0">
                  <a:latin typeface="Dubai" panose="020B0503030403030204" pitchFamily="34" charset="-78"/>
                  <a:ea typeface="Calibri" panose="020F0502020204030204" pitchFamily="34" charset="0"/>
                  <a:cs typeface="Dubai" panose="020B0503030403030204" pitchFamily="34" charset="-78"/>
                </a:rPr>
                <a:t>آثار التنمر :</a:t>
              </a:r>
            </a:p>
            <a:p>
              <a:pPr algn="just" rtl="1">
                <a:lnSpc>
                  <a:spcPct val="200000"/>
                </a:lnSpc>
              </a:pPr>
              <a:r>
                <a:rPr lang="ar-EG" sz="3600" dirty="0">
                  <a:latin typeface="Dubai" panose="020B0503030403030204" pitchFamily="34" charset="-78"/>
                  <a:ea typeface="Calibri" panose="020F0502020204030204" pitchFamily="34" charset="0"/>
                  <a:cs typeface="Dubai" panose="020B0503030403030204" pitchFamily="34" charset="-78"/>
                </a:rPr>
                <a:t>التنمر يترك آثاراً نفسية على المدى الطويل والمدى القصير على حد سواء عند أولئك الذين يستأسدون أو أولئك الذين يتعرضون لهم (الضحايا) </a:t>
              </a:r>
            </a:p>
            <a:p>
              <a:pPr algn="just" rtl="1">
                <a:lnSpc>
                  <a:spcPct val="200000"/>
                </a:lnSpc>
              </a:pPr>
              <a:r>
                <a:rPr lang="ar-EG" sz="3600" dirty="0">
                  <a:latin typeface="Dubai" panose="020B0503030403030204" pitchFamily="34" charset="-78"/>
                  <a:ea typeface="Calibri" panose="020F0502020204030204" pitchFamily="34" charset="0"/>
                  <a:cs typeface="Dubai" panose="020B0503030403030204" pitchFamily="34" charset="-78"/>
                </a:rPr>
                <a:t> </a:t>
              </a:r>
            </a:p>
          </p:txBody>
        </p:sp>
      </p:grpSp>
      <p:grpSp>
        <p:nvGrpSpPr>
          <p:cNvPr id="10" name="Group 4">
            <a:extLst>
              <a:ext uri="{FF2B5EF4-FFF2-40B4-BE49-F238E27FC236}">
                <a16:creationId xmlns:a16="http://schemas.microsoft.com/office/drawing/2014/main" id="{1BB6DE8D-F692-44B0-8C98-3E30ADA82940}"/>
              </a:ext>
            </a:extLst>
          </p:cNvPr>
          <p:cNvGrpSpPr/>
          <p:nvPr/>
        </p:nvGrpSpPr>
        <p:grpSpPr>
          <a:xfrm>
            <a:off x="289564" y="4612149"/>
            <a:ext cx="5412615" cy="5366465"/>
            <a:chOff x="-4302677" y="4890421"/>
            <a:chExt cx="7866340" cy="8699050"/>
          </a:xfrm>
        </p:grpSpPr>
        <p:pic>
          <p:nvPicPr>
            <p:cNvPr id="11" name="Picture 5">
              <a:extLst>
                <a:ext uri="{FF2B5EF4-FFF2-40B4-BE49-F238E27FC236}">
                  <a16:creationId xmlns:a16="http://schemas.microsoft.com/office/drawing/2014/main" id="{88864996-467C-43D3-BBC5-508FF2AB271A}"/>
                </a:ext>
              </a:extLst>
            </p:cNvPr>
            <p:cNvPicPr>
              <a:picLocks noChangeAspect="1"/>
            </p:cNvPicPr>
            <p:nvPr/>
          </p:nvPicPr>
          <p:blipFill>
            <a:blip r:embed="rId9">
              <a:extLst>
                <a:ext uri="{28A0092B-C50C-407E-A947-70E740481C1C}">
                  <a14:useLocalDpi xmlns:a14="http://schemas.microsoft.com/office/drawing/2010/main" val="0"/>
                </a:ext>
              </a:extLst>
            </a:blip>
            <a:srcRect t="723" b="723"/>
            <a:stretch/>
          </p:blipFill>
          <p:spPr>
            <a:xfrm>
              <a:off x="-4302677" y="4890421"/>
              <a:ext cx="7866340" cy="8699050"/>
            </a:xfrm>
            <a:prstGeom prst="ellipse">
              <a:avLst/>
            </a:prstGeom>
            <a:ln w="209550">
              <a:solidFill>
                <a:schemeClr val="accent2">
                  <a:lumMod val="75000"/>
                  <a:alpha val="84000"/>
                </a:schemeClr>
              </a:solidFill>
            </a:ln>
          </p:spPr>
        </p:pic>
      </p:grpSp>
    </p:spTree>
    <p:extLst>
      <p:ext uri="{BB962C8B-B14F-4D97-AF65-F5344CB8AC3E}">
        <p14:creationId xmlns:p14="http://schemas.microsoft.com/office/powerpoint/2010/main" val="3687865692"/>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Triangle 7">
            <a:extLst>
              <a:ext uri="{FF2B5EF4-FFF2-40B4-BE49-F238E27FC236}">
                <a16:creationId xmlns:a16="http://schemas.microsoft.com/office/drawing/2014/main" id="{BDC96880-C9A8-D463-187E-5F44CF00C555}"/>
              </a:ext>
            </a:extLst>
          </p:cNvPr>
          <p:cNvSpPr/>
          <p:nvPr/>
        </p:nvSpPr>
        <p:spPr>
          <a:xfrm>
            <a:off x="36637" y="0"/>
            <a:ext cx="18288000" cy="10325100"/>
          </a:xfrm>
          <a:prstGeom prst="rtTriangle">
            <a:avLst/>
          </a:prstGeom>
          <a:solidFill>
            <a:schemeClr val="accent2">
              <a:lumMod val="75000"/>
              <a:alpha val="18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ar-EG" dirty="0"/>
          </a:p>
        </p:txBody>
      </p:sp>
      <p:grpSp>
        <p:nvGrpSpPr>
          <p:cNvPr id="2" name="Group 1">
            <a:extLst>
              <a:ext uri="{FF2B5EF4-FFF2-40B4-BE49-F238E27FC236}">
                <a16:creationId xmlns:a16="http://schemas.microsoft.com/office/drawing/2014/main" id="{EA7FD379-A12B-C0F3-294C-AF8BD930CAD6}"/>
              </a:ext>
            </a:extLst>
          </p:cNvPr>
          <p:cNvGrpSpPr/>
          <p:nvPr/>
        </p:nvGrpSpPr>
        <p:grpSpPr>
          <a:xfrm>
            <a:off x="695755" y="1061232"/>
            <a:ext cx="1980028" cy="980225"/>
            <a:chOff x="789788" y="568550"/>
            <a:chExt cx="2263765" cy="876343"/>
          </a:xfrm>
        </p:grpSpPr>
        <p:pic>
          <p:nvPicPr>
            <p:cNvPr id="3" name="Picture 2">
              <a:extLst>
                <a:ext uri="{FF2B5EF4-FFF2-40B4-BE49-F238E27FC236}">
                  <a16:creationId xmlns:a16="http://schemas.microsoft.com/office/drawing/2014/main" id="{06FDF8A8-8115-0A6B-2829-DA2EC6FE1CBB}"/>
                </a:ext>
              </a:extLst>
            </p:cNvPr>
            <p:cNvPicPr>
              <a:picLocks noChangeAspect="1"/>
            </p:cNvPicPr>
            <p:nvPr/>
          </p:nvPicPr>
          <p:blipFill>
            <a:blip r:embed="rId3"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789788" y="568550"/>
              <a:ext cx="2263765" cy="876343"/>
            </a:xfrm>
            <a:prstGeom prst="rect">
              <a:avLst/>
            </a:prstGeom>
          </p:spPr>
        </p:pic>
        <p:sp>
          <p:nvSpPr>
            <p:cNvPr id="4" name="TextBox 28">
              <a:extLst>
                <a:ext uri="{FF2B5EF4-FFF2-40B4-BE49-F238E27FC236}">
                  <a16:creationId xmlns:a16="http://schemas.microsoft.com/office/drawing/2014/main" id="{4E9B5231-2549-7509-307B-8A7BD2A6ABD2}"/>
                </a:ext>
              </a:extLst>
            </p:cNvPr>
            <p:cNvSpPr txBox="1"/>
            <p:nvPr/>
          </p:nvSpPr>
          <p:spPr>
            <a:xfrm rot="20457677">
              <a:off x="874661" y="849684"/>
              <a:ext cx="1896204" cy="368025"/>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2500" b="1"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rPr>
                <a:t>الجلسة الثانية</a:t>
              </a:r>
              <a:endParaRPr lang="en-US" sz="2500"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5" name="Group 4">
            <a:extLst>
              <a:ext uri="{FF2B5EF4-FFF2-40B4-BE49-F238E27FC236}">
                <a16:creationId xmlns:a16="http://schemas.microsoft.com/office/drawing/2014/main" id="{9B30CF6B-06A4-7767-9951-7F92C4EFB13A}"/>
              </a:ext>
            </a:extLst>
          </p:cNvPr>
          <p:cNvGrpSpPr/>
          <p:nvPr/>
        </p:nvGrpSpPr>
        <p:grpSpPr>
          <a:xfrm>
            <a:off x="140419" y="299624"/>
            <a:ext cx="1879169" cy="980224"/>
            <a:chOff x="1282652" y="498315"/>
            <a:chExt cx="1807888" cy="876343"/>
          </a:xfrm>
        </p:grpSpPr>
        <p:pic>
          <p:nvPicPr>
            <p:cNvPr id="6" name="Picture 5">
              <a:extLst>
                <a:ext uri="{FF2B5EF4-FFF2-40B4-BE49-F238E27FC236}">
                  <a16:creationId xmlns:a16="http://schemas.microsoft.com/office/drawing/2014/main" id="{FEBD5877-C1CE-1FA6-5F49-D25B89BE69F2}"/>
                </a:ext>
              </a:extLst>
            </p:cNvPr>
            <p:cNvPicPr>
              <a:picLocks noChangeAspect="1"/>
            </p:cNvPicPr>
            <p:nvPr/>
          </p:nvPicPr>
          <p:blipFill>
            <a:blip r:embed="rId4"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1282652" y="498315"/>
              <a:ext cx="1807888" cy="876343"/>
            </a:xfrm>
            <a:prstGeom prst="rect">
              <a:avLst/>
            </a:prstGeom>
          </p:spPr>
        </p:pic>
        <p:sp>
          <p:nvSpPr>
            <p:cNvPr id="7" name="TextBox 28">
              <a:extLst>
                <a:ext uri="{FF2B5EF4-FFF2-40B4-BE49-F238E27FC236}">
                  <a16:creationId xmlns:a16="http://schemas.microsoft.com/office/drawing/2014/main" id="{FC86DDE1-7B1B-D414-53E9-60A2955210EE}"/>
                </a:ext>
              </a:extLst>
            </p:cNvPr>
            <p:cNvSpPr txBox="1"/>
            <p:nvPr/>
          </p:nvSpPr>
          <p:spPr>
            <a:xfrm rot="20457677">
              <a:off x="1345850" y="709582"/>
              <a:ext cx="1421884" cy="441630"/>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3000" b="1"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rPr>
                <a:t>اليوم الثاني</a:t>
              </a:r>
              <a:endParaRPr lang="en-US" sz="3000"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9" name="Group 8">
            <a:extLst>
              <a:ext uri="{FF2B5EF4-FFF2-40B4-BE49-F238E27FC236}">
                <a16:creationId xmlns:a16="http://schemas.microsoft.com/office/drawing/2014/main" id="{4F232B40-6637-2F3C-5186-E94AE85DE2F2}"/>
              </a:ext>
            </a:extLst>
          </p:cNvPr>
          <p:cNvGrpSpPr/>
          <p:nvPr/>
        </p:nvGrpSpPr>
        <p:grpSpPr>
          <a:xfrm>
            <a:off x="12103212" y="132020"/>
            <a:ext cx="5976052" cy="1024493"/>
            <a:chOff x="4650339" y="1798820"/>
            <a:chExt cx="9218059" cy="2703922"/>
          </a:xfrm>
        </p:grpSpPr>
        <p:pic>
          <p:nvPicPr>
            <p:cNvPr id="19" name="Picture 18">
              <a:extLst>
                <a:ext uri="{FF2B5EF4-FFF2-40B4-BE49-F238E27FC236}">
                  <a16:creationId xmlns:a16="http://schemas.microsoft.com/office/drawing/2014/main" id="{DB587E16-79F8-057F-8149-E7592A68F8A7}"/>
                </a:ext>
              </a:extLst>
            </p:cNvPr>
            <p:cNvPicPr>
              <a:picLocks noChangeAspect="1"/>
            </p:cNvPicPr>
            <p:nvPr/>
          </p:nvPicPr>
          <p:blipFill rotWithShape="1">
            <a:blip r:embed="rId5">
              <a:grayscl/>
              <a:extLst>
                <a:ext uri="{BEBA8EAE-BF5A-486C-A8C5-ECC9F3942E4B}">
                  <a14:imgProps xmlns:a14="http://schemas.microsoft.com/office/drawing/2010/main">
                    <a14:imgLayer r:embed="rId6">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630" t="9182" r="839" b="13125"/>
            <a:stretch/>
          </p:blipFill>
          <p:spPr>
            <a:xfrm>
              <a:off x="7138064" y="1798820"/>
              <a:ext cx="6730334" cy="2703922"/>
            </a:xfrm>
            <a:prstGeom prst="rect">
              <a:avLst/>
            </a:prstGeom>
          </p:spPr>
        </p:pic>
        <p:sp>
          <p:nvSpPr>
            <p:cNvPr id="20" name="TextBox 42">
              <a:extLst>
                <a:ext uri="{FF2B5EF4-FFF2-40B4-BE49-F238E27FC236}">
                  <a16:creationId xmlns:a16="http://schemas.microsoft.com/office/drawing/2014/main" id="{A8710DD6-0C55-5F29-4CAF-3B243057A9DD}"/>
                </a:ext>
              </a:extLst>
            </p:cNvPr>
            <p:cNvSpPr txBox="1"/>
            <p:nvPr/>
          </p:nvSpPr>
          <p:spPr>
            <a:xfrm>
              <a:off x="4650339" y="1798821"/>
              <a:ext cx="8662082" cy="2513078"/>
            </a:xfrm>
            <a:prstGeom prst="rect">
              <a:avLst/>
            </a:prstGeom>
          </p:spPr>
          <p:txBody>
            <a:bodyPr wrap="square" lIns="0" tIns="0" rIns="0" bIns="0" rtlCol="0" anchor="t">
              <a:spAutoFit/>
            </a:bodyPr>
            <a:lstStyle/>
            <a:p>
              <a:pPr algn="just" rtl="1">
                <a:lnSpc>
                  <a:spcPct val="150000"/>
                </a:lnSpc>
              </a:pPr>
              <a:r>
                <a:rPr lang="ar-EG" sz="4500" b="1" spc="51" dirty="0">
                  <a:latin typeface="Aljazeera" panose="02000000000000000000" pitchFamily="2" charset="-78"/>
                  <a:cs typeface="Aljazeera" panose="02000000000000000000" pitchFamily="2" charset="-78"/>
                </a:rPr>
                <a:t>نموذج دراسة حالة</a:t>
              </a:r>
              <a:endParaRPr lang="en-US" sz="4500" b="1" spc="51" dirty="0">
                <a:latin typeface="Aljazeera" panose="02000000000000000000" pitchFamily="2" charset="-78"/>
                <a:cs typeface="Aljazeera" panose="02000000000000000000" pitchFamily="2" charset="-78"/>
              </a:endParaRPr>
            </a:p>
          </p:txBody>
        </p:sp>
      </p:grpSp>
      <p:grpSp>
        <p:nvGrpSpPr>
          <p:cNvPr id="21" name="Group 20">
            <a:extLst>
              <a:ext uri="{FF2B5EF4-FFF2-40B4-BE49-F238E27FC236}">
                <a16:creationId xmlns:a16="http://schemas.microsoft.com/office/drawing/2014/main" id="{5B62A8B4-4138-3877-B476-EFD14E7625E9}"/>
              </a:ext>
            </a:extLst>
          </p:cNvPr>
          <p:cNvGrpSpPr>
            <a:grpSpLocks/>
          </p:cNvGrpSpPr>
          <p:nvPr/>
        </p:nvGrpSpPr>
        <p:grpSpPr>
          <a:xfrm>
            <a:off x="7032487" y="979032"/>
            <a:ext cx="4296300" cy="1397974"/>
            <a:chOff x="1876738" y="130715"/>
            <a:chExt cx="607346" cy="791746"/>
          </a:xfrm>
        </p:grpSpPr>
        <p:pic>
          <p:nvPicPr>
            <p:cNvPr id="22" name="Picture 21">
              <a:extLst>
                <a:ext uri="{FF2B5EF4-FFF2-40B4-BE49-F238E27FC236}">
                  <a16:creationId xmlns:a16="http://schemas.microsoft.com/office/drawing/2014/main" id="{F7E4C941-92BF-CA20-A31B-F70224216A20}"/>
                </a:ext>
              </a:extLst>
            </p:cNvPr>
            <p:cNvPicPr>
              <a:picLocks noChangeAspect="1"/>
            </p:cNvPicPr>
            <p:nvPr/>
          </p:nvPicPr>
          <p:blipFill>
            <a:blip r:embed="rId7" cstate="print">
              <a:duotone>
                <a:schemeClr val="accent2">
                  <a:shade val="45000"/>
                  <a:satMod val="135000"/>
                </a:schemeClr>
                <a:prstClr val="white"/>
              </a:duotone>
            </a:blip>
            <a:srcRect/>
            <a:stretch>
              <a:fillRect/>
            </a:stretch>
          </p:blipFill>
          <p:spPr bwMode="auto">
            <a:xfrm>
              <a:off x="1908671" y="130715"/>
              <a:ext cx="575413" cy="791746"/>
            </a:xfrm>
            <a:prstGeom prst="rect">
              <a:avLst/>
            </a:prstGeom>
            <a:noFill/>
            <a:ln>
              <a:noFill/>
            </a:ln>
          </p:spPr>
        </p:pic>
        <p:sp>
          <p:nvSpPr>
            <p:cNvPr id="23" name="Rectangle 22">
              <a:extLst>
                <a:ext uri="{FF2B5EF4-FFF2-40B4-BE49-F238E27FC236}">
                  <a16:creationId xmlns:a16="http://schemas.microsoft.com/office/drawing/2014/main" id="{32A5CCB6-8AA8-211D-C4D0-AF6966438DE8}"/>
                </a:ext>
              </a:extLst>
            </p:cNvPr>
            <p:cNvSpPr/>
            <p:nvPr/>
          </p:nvSpPr>
          <p:spPr>
            <a:xfrm>
              <a:off x="1876738" y="185373"/>
              <a:ext cx="520606" cy="62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algn="r" rtl="0">
                <a:lnSpc>
                  <a:spcPct val="107000"/>
                </a:lnSpc>
                <a:spcAft>
                  <a:spcPts val="800"/>
                </a:spcAft>
              </a:pPr>
              <a:r>
                <a:rPr lang="ar-EG"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التنمــــــر</a:t>
              </a:r>
              <a:endParaRPr lang="en-US" sz="45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4" name="Group 23">
            <a:extLst>
              <a:ext uri="{FF2B5EF4-FFF2-40B4-BE49-F238E27FC236}">
                <a16:creationId xmlns:a16="http://schemas.microsoft.com/office/drawing/2014/main" id="{1BF27AE6-7215-5DBF-46A4-D5CC7C5D6B56}"/>
              </a:ext>
            </a:extLst>
          </p:cNvPr>
          <p:cNvGrpSpPr/>
          <p:nvPr/>
        </p:nvGrpSpPr>
        <p:grpSpPr>
          <a:xfrm>
            <a:off x="5257800" y="2689295"/>
            <a:ext cx="12993553" cy="7864403"/>
            <a:chOff x="12441807" y="2531076"/>
            <a:chExt cx="6962095" cy="4056447"/>
          </a:xfrm>
        </p:grpSpPr>
        <p:sp>
          <p:nvSpPr>
            <p:cNvPr id="25" name="Freeform 9">
              <a:extLst>
                <a:ext uri="{FF2B5EF4-FFF2-40B4-BE49-F238E27FC236}">
                  <a16:creationId xmlns:a16="http://schemas.microsoft.com/office/drawing/2014/main" id="{95826796-CF80-5A30-53CF-C27B1190AD40}"/>
                </a:ext>
              </a:extLst>
            </p:cNvPr>
            <p:cNvSpPr/>
            <p:nvPr/>
          </p:nvSpPr>
          <p:spPr>
            <a:xfrm flipH="1">
              <a:off x="12441807" y="2531076"/>
              <a:ext cx="6962095" cy="4056447"/>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8">
                <a:duotone>
                  <a:schemeClr val="accent4">
                    <a:shade val="45000"/>
                    <a:satMod val="135000"/>
                  </a:schemeClr>
                  <a:prstClr val="white"/>
                </a:duotone>
                <a:extLst>
                  <a:ext uri="{96DAC541-7B7A-43D3-8B79-37D633B846F1}">
                    <asvg:svgBlip xmlns:asvg="http://schemas.microsoft.com/office/drawing/2016/SVG/main" r:embed="rId9"/>
                  </a:ext>
                </a:extLst>
              </a:blip>
              <a:stretch>
                <a:fillRect/>
              </a:stretch>
            </a:blipFill>
          </p:spPr>
          <p:txBody>
            <a:bodyPr/>
            <a:lstStyle/>
            <a:p>
              <a:endParaRPr lang="ar-EG" sz="1200" dirty="0"/>
            </a:p>
          </p:txBody>
        </p:sp>
        <p:sp>
          <p:nvSpPr>
            <p:cNvPr id="26" name="TextBox 25">
              <a:extLst>
                <a:ext uri="{FF2B5EF4-FFF2-40B4-BE49-F238E27FC236}">
                  <a16:creationId xmlns:a16="http://schemas.microsoft.com/office/drawing/2014/main" id="{99F5437B-F32E-9D47-8281-8ECA6500C813}"/>
                </a:ext>
              </a:extLst>
            </p:cNvPr>
            <p:cNvSpPr txBox="1"/>
            <p:nvPr/>
          </p:nvSpPr>
          <p:spPr>
            <a:xfrm>
              <a:off x="13217555" y="2632713"/>
              <a:ext cx="5889699" cy="3603641"/>
            </a:xfrm>
            <a:prstGeom prst="rect">
              <a:avLst/>
            </a:prstGeom>
            <a:noFill/>
          </p:spPr>
          <p:txBody>
            <a:bodyPr wrap="square" rtlCol="1">
              <a:spAutoFit/>
            </a:bodyPr>
            <a:lstStyle/>
            <a:p>
              <a:pPr algn="just" rtl="1">
                <a:lnSpc>
                  <a:spcPct val="200000"/>
                </a:lnSpc>
              </a:pPr>
              <a:r>
                <a:rPr lang="ar-EG" sz="3400" b="1" u="sng" dirty="0">
                  <a:latin typeface="Dubai" panose="020B0503030403030204" pitchFamily="34" charset="-78"/>
                  <a:ea typeface="Calibri" panose="020F0502020204030204" pitchFamily="34" charset="0"/>
                  <a:cs typeface="Dubai" panose="020B0503030403030204" pitchFamily="34" charset="-78"/>
                </a:rPr>
                <a:t>أهمية طريقة العمل مع الجماعات في التخفيف من التنمر المدرسي :</a:t>
              </a:r>
            </a:p>
            <a:p>
              <a:pPr algn="just" rtl="1">
                <a:lnSpc>
                  <a:spcPct val="150000"/>
                </a:lnSpc>
              </a:pPr>
              <a:r>
                <a:rPr lang="ar-EG" sz="3200" dirty="0">
                  <a:latin typeface="Dubai" panose="020B0503030403030204" pitchFamily="34" charset="-78"/>
                  <a:ea typeface="Calibri" panose="020F0502020204030204" pitchFamily="34" charset="0"/>
                  <a:cs typeface="Dubai" panose="020B0503030403030204" pitchFamily="34" charset="-78"/>
                </a:rPr>
                <a:t>1-  تهيئ طريقه العمل مع الجماعات مقابلة رغبات واحتياجات الطلاب ومواجهة مشكله التنمر المدرسي</a:t>
              </a:r>
            </a:p>
            <a:p>
              <a:pPr algn="just" rtl="1">
                <a:lnSpc>
                  <a:spcPct val="150000"/>
                </a:lnSpc>
              </a:pPr>
              <a:r>
                <a:rPr lang="ar-EG" sz="3200" dirty="0">
                  <a:latin typeface="Dubai" panose="020B0503030403030204" pitchFamily="34" charset="-78"/>
                  <a:ea typeface="Calibri" panose="020F0502020204030204" pitchFamily="34" charset="0"/>
                  <a:cs typeface="Dubai" panose="020B0503030403030204" pitchFamily="34" charset="-78"/>
                </a:rPr>
                <a:t>2- اشتراك أعضاء الجماعة في ممارسة البرامج والأنشطة الجماعية المختلفة مما يساعدهم في تنقية ثقافتهم.</a:t>
              </a:r>
            </a:p>
            <a:p>
              <a:pPr algn="just" rtl="1">
                <a:lnSpc>
                  <a:spcPct val="150000"/>
                </a:lnSpc>
              </a:pPr>
              <a:r>
                <a:rPr lang="ar-EG" sz="3200" dirty="0">
                  <a:latin typeface="Dubai" panose="020B0503030403030204" pitchFamily="34" charset="-78"/>
                  <a:ea typeface="Calibri" panose="020F0502020204030204" pitchFamily="34" charset="0"/>
                  <a:cs typeface="Dubai" panose="020B0503030403030204" pitchFamily="34" charset="-78"/>
                </a:rPr>
                <a:t>3-  تعتبر طريقه خدمة الجماعة أداة لاستثمار أوقات فراغ الطلاب.</a:t>
              </a:r>
            </a:p>
            <a:p>
              <a:pPr algn="just" rtl="1">
                <a:lnSpc>
                  <a:spcPct val="150000"/>
                </a:lnSpc>
              </a:pPr>
              <a:r>
                <a:rPr lang="ar-EG" sz="3200" dirty="0">
                  <a:latin typeface="Dubai" panose="020B0503030403030204" pitchFamily="34" charset="-78"/>
                  <a:ea typeface="Calibri" panose="020F0502020204030204" pitchFamily="34" charset="0"/>
                  <a:cs typeface="Dubai" panose="020B0503030403030204" pitchFamily="34" charset="-78"/>
                </a:rPr>
                <a:t>4-  طريقة خدمة الجماعة في التخفيف من التنمر المدرسي للطلاب لها أهميه قصوى لأن علاقة الطالب بأعضاء الجماعة من زملائه يمكن أن يساهم في مواجهة الظاهرة</a:t>
              </a:r>
            </a:p>
          </p:txBody>
        </p:sp>
      </p:grpSp>
      <p:grpSp>
        <p:nvGrpSpPr>
          <p:cNvPr id="10" name="Group 4">
            <a:extLst>
              <a:ext uri="{FF2B5EF4-FFF2-40B4-BE49-F238E27FC236}">
                <a16:creationId xmlns:a16="http://schemas.microsoft.com/office/drawing/2014/main" id="{1BB6DE8D-F692-44B0-8C98-3E30ADA82940}"/>
              </a:ext>
            </a:extLst>
          </p:cNvPr>
          <p:cNvGrpSpPr/>
          <p:nvPr/>
        </p:nvGrpSpPr>
        <p:grpSpPr>
          <a:xfrm>
            <a:off x="289564" y="4612149"/>
            <a:ext cx="5412615" cy="5366465"/>
            <a:chOff x="-4302677" y="4890421"/>
            <a:chExt cx="7866340" cy="8699050"/>
          </a:xfrm>
        </p:grpSpPr>
        <p:pic>
          <p:nvPicPr>
            <p:cNvPr id="11" name="Picture 5">
              <a:extLst>
                <a:ext uri="{FF2B5EF4-FFF2-40B4-BE49-F238E27FC236}">
                  <a16:creationId xmlns:a16="http://schemas.microsoft.com/office/drawing/2014/main" id="{88864996-467C-43D3-BBC5-508FF2AB271A}"/>
                </a:ext>
              </a:extLst>
            </p:cNvPr>
            <p:cNvPicPr>
              <a:picLocks noChangeAspect="1"/>
            </p:cNvPicPr>
            <p:nvPr/>
          </p:nvPicPr>
          <p:blipFill>
            <a:blip r:embed="rId10">
              <a:extLst>
                <a:ext uri="{28A0092B-C50C-407E-A947-70E740481C1C}">
                  <a14:useLocalDpi xmlns:a14="http://schemas.microsoft.com/office/drawing/2010/main" val="0"/>
                </a:ext>
              </a:extLst>
            </a:blip>
            <a:srcRect t="723" b="723"/>
            <a:stretch/>
          </p:blipFill>
          <p:spPr>
            <a:xfrm>
              <a:off x="-4302677" y="4890421"/>
              <a:ext cx="7866340" cy="8699050"/>
            </a:xfrm>
            <a:prstGeom prst="ellipse">
              <a:avLst/>
            </a:prstGeom>
            <a:ln w="209550">
              <a:solidFill>
                <a:schemeClr val="accent2">
                  <a:lumMod val="75000"/>
                  <a:alpha val="84000"/>
                </a:schemeClr>
              </a:solidFill>
            </a:ln>
          </p:spPr>
        </p:pic>
      </p:grpSp>
    </p:spTree>
    <p:extLst>
      <p:ext uri="{BB962C8B-B14F-4D97-AF65-F5344CB8AC3E}">
        <p14:creationId xmlns:p14="http://schemas.microsoft.com/office/powerpoint/2010/main" val="4206423299"/>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Triangle 7">
            <a:extLst>
              <a:ext uri="{FF2B5EF4-FFF2-40B4-BE49-F238E27FC236}">
                <a16:creationId xmlns:a16="http://schemas.microsoft.com/office/drawing/2014/main" id="{BDC96880-C9A8-D463-187E-5F44CF00C555}"/>
              </a:ext>
            </a:extLst>
          </p:cNvPr>
          <p:cNvSpPr/>
          <p:nvPr/>
        </p:nvSpPr>
        <p:spPr>
          <a:xfrm>
            <a:off x="36637" y="0"/>
            <a:ext cx="18288000" cy="10325100"/>
          </a:xfrm>
          <a:prstGeom prst="rtTriangle">
            <a:avLst/>
          </a:prstGeom>
          <a:solidFill>
            <a:schemeClr val="accent2">
              <a:lumMod val="75000"/>
              <a:alpha val="18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ar-EG" dirty="0"/>
          </a:p>
        </p:txBody>
      </p:sp>
      <p:grpSp>
        <p:nvGrpSpPr>
          <p:cNvPr id="2" name="Group 1">
            <a:extLst>
              <a:ext uri="{FF2B5EF4-FFF2-40B4-BE49-F238E27FC236}">
                <a16:creationId xmlns:a16="http://schemas.microsoft.com/office/drawing/2014/main" id="{EA7FD379-A12B-C0F3-294C-AF8BD930CAD6}"/>
              </a:ext>
            </a:extLst>
          </p:cNvPr>
          <p:cNvGrpSpPr/>
          <p:nvPr/>
        </p:nvGrpSpPr>
        <p:grpSpPr>
          <a:xfrm>
            <a:off x="695755" y="1061232"/>
            <a:ext cx="1980028" cy="980225"/>
            <a:chOff x="789788" y="568550"/>
            <a:chExt cx="2263765" cy="876343"/>
          </a:xfrm>
        </p:grpSpPr>
        <p:pic>
          <p:nvPicPr>
            <p:cNvPr id="3" name="Picture 2">
              <a:extLst>
                <a:ext uri="{FF2B5EF4-FFF2-40B4-BE49-F238E27FC236}">
                  <a16:creationId xmlns:a16="http://schemas.microsoft.com/office/drawing/2014/main" id="{06FDF8A8-8115-0A6B-2829-DA2EC6FE1CBB}"/>
                </a:ext>
              </a:extLst>
            </p:cNvPr>
            <p:cNvPicPr>
              <a:picLocks noChangeAspect="1"/>
            </p:cNvPicPr>
            <p:nvPr/>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789788" y="568550"/>
              <a:ext cx="2263765" cy="876343"/>
            </a:xfrm>
            <a:prstGeom prst="rect">
              <a:avLst/>
            </a:prstGeom>
          </p:spPr>
        </p:pic>
        <p:sp>
          <p:nvSpPr>
            <p:cNvPr id="4" name="TextBox 28">
              <a:extLst>
                <a:ext uri="{FF2B5EF4-FFF2-40B4-BE49-F238E27FC236}">
                  <a16:creationId xmlns:a16="http://schemas.microsoft.com/office/drawing/2014/main" id="{4E9B5231-2549-7509-307B-8A7BD2A6ABD2}"/>
                </a:ext>
              </a:extLst>
            </p:cNvPr>
            <p:cNvSpPr txBox="1"/>
            <p:nvPr/>
          </p:nvSpPr>
          <p:spPr>
            <a:xfrm rot="20457677">
              <a:off x="874661" y="849684"/>
              <a:ext cx="1896204" cy="368025"/>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2500" b="1"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rPr>
                <a:t>الجلسة الثانية</a:t>
              </a:r>
              <a:endParaRPr lang="en-US" sz="2500"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5" name="Group 4">
            <a:extLst>
              <a:ext uri="{FF2B5EF4-FFF2-40B4-BE49-F238E27FC236}">
                <a16:creationId xmlns:a16="http://schemas.microsoft.com/office/drawing/2014/main" id="{9B30CF6B-06A4-7767-9951-7F92C4EFB13A}"/>
              </a:ext>
            </a:extLst>
          </p:cNvPr>
          <p:cNvGrpSpPr/>
          <p:nvPr/>
        </p:nvGrpSpPr>
        <p:grpSpPr>
          <a:xfrm>
            <a:off x="140419" y="299624"/>
            <a:ext cx="1879169" cy="980224"/>
            <a:chOff x="1282652" y="498315"/>
            <a:chExt cx="1807888" cy="876343"/>
          </a:xfrm>
        </p:grpSpPr>
        <p:pic>
          <p:nvPicPr>
            <p:cNvPr id="6" name="Picture 5">
              <a:extLst>
                <a:ext uri="{FF2B5EF4-FFF2-40B4-BE49-F238E27FC236}">
                  <a16:creationId xmlns:a16="http://schemas.microsoft.com/office/drawing/2014/main" id="{FEBD5877-C1CE-1FA6-5F49-D25B89BE69F2}"/>
                </a:ext>
              </a:extLst>
            </p:cNvPr>
            <p:cNvPicPr>
              <a:picLocks noChangeAspect="1"/>
            </p:cNvPicPr>
            <p:nvPr/>
          </p:nvPicPr>
          <p:blipFill>
            <a:blip r:embed="rId3"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1282652" y="498315"/>
              <a:ext cx="1807888" cy="876343"/>
            </a:xfrm>
            <a:prstGeom prst="rect">
              <a:avLst/>
            </a:prstGeom>
          </p:spPr>
        </p:pic>
        <p:sp>
          <p:nvSpPr>
            <p:cNvPr id="7" name="TextBox 28">
              <a:extLst>
                <a:ext uri="{FF2B5EF4-FFF2-40B4-BE49-F238E27FC236}">
                  <a16:creationId xmlns:a16="http://schemas.microsoft.com/office/drawing/2014/main" id="{FC86DDE1-7B1B-D414-53E9-60A2955210EE}"/>
                </a:ext>
              </a:extLst>
            </p:cNvPr>
            <p:cNvSpPr txBox="1"/>
            <p:nvPr/>
          </p:nvSpPr>
          <p:spPr>
            <a:xfrm rot="20457677">
              <a:off x="1345850" y="709582"/>
              <a:ext cx="1421884" cy="441630"/>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3000" b="1"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rPr>
                <a:t>اليوم الثاني</a:t>
              </a:r>
              <a:endParaRPr lang="en-US" sz="3000"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9" name="Group 8">
            <a:extLst>
              <a:ext uri="{FF2B5EF4-FFF2-40B4-BE49-F238E27FC236}">
                <a16:creationId xmlns:a16="http://schemas.microsoft.com/office/drawing/2014/main" id="{4F232B40-6637-2F3C-5186-E94AE85DE2F2}"/>
              </a:ext>
            </a:extLst>
          </p:cNvPr>
          <p:cNvGrpSpPr/>
          <p:nvPr/>
        </p:nvGrpSpPr>
        <p:grpSpPr>
          <a:xfrm>
            <a:off x="12103212" y="132020"/>
            <a:ext cx="5976052" cy="1024493"/>
            <a:chOff x="4650339" y="1798820"/>
            <a:chExt cx="9218059" cy="2703922"/>
          </a:xfrm>
        </p:grpSpPr>
        <p:pic>
          <p:nvPicPr>
            <p:cNvPr id="19" name="Picture 18">
              <a:extLst>
                <a:ext uri="{FF2B5EF4-FFF2-40B4-BE49-F238E27FC236}">
                  <a16:creationId xmlns:a16="http://schemas.microsoft.com/office/drawing/2014/main" id="{DB587E16-79F8-057F-8149-E7592A68F8A7}"/>
                </a:ext>
              </a:extLst>
            </p:cNvPr>
            <p:cNvPicPr>
              <a:picLocks noChangeAspect="1"/>
            </p:cNvPicPr>
            <p:nvPr/>
          </p:nvPicPr>
          <p:blipFill rotWithShape="1">
            <a:blip r:embed="rId4">
              <a:grayscl/>
              <a:extLst>
                <a:ext uri="{BEBA8EAE-BF5A-486C-A8C5-ECC9F3942E4B}">
                  <a14:imgProps xmlns:a14="http://schemas.microsoft.com/office/drawing/2010/main">
                    <a14:imgLayer r:embed="rId5">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630" t="9182" r="839" b="13125"/>
            <a:stretch/>
          </p:blipFill>
          <p:spPr>
            <a:xfrm>
              <a:off x="7138064" y="1798820"/>
              <a:ext cx="6730334" cy="2703922"/>
            </a:xfrm>
            <a:prstGeom prst="rect">
              <a:avLst/>
            </a:prstGeom>
          </p:spPr>
        </p:pic>
        <p:sp>
          <p:nvSpPr>
            <p:cNvPr id="20" name="TextBox 42">
              <a:extLst>
                <a:ext uri="{FF2B5EF4-FFF2-40B4-BE49-F238E27FC236}">
                  <a16:creationId xmlns:a16="http://schemas.microsoft.com/office/drawing/2014/main" id="{A8710DD6-0C55-5F29-4CAF-3B243057A9DD}"/>
                </a:ext>
              </a:extLst>
            </p:cNvPr>
            <p:cNvSpPr txBox="1"/>
            <p:nvPr/>
          </p:nvSpPr>
          <p:spPr>
            <a:xfrm>
              <a:off x="4650339" y="1798821"/>
              <a:ext cx="8662082" cy="2513078"/>
            </a:xfrm>
            <a:prstGeom prst="rect">
              <a:avLst/>
            </a:prstGeom>
          </p:spPr>
          <p:txBody>
            <a:bodyPr wrap="square" lIns="0" tIns="0" rIns="0" bIns="0" rtlCol="0" anchor="t">
              <a:spAutoFit/>
            </a:bodyPr>
            <a:lstStyle/>
            <a:p>
              <a:pPr algn="just" rtl="1">
                <a:lnSpc>
                  <a:spcPct val="150000"/>
                </a:lnSpc>
              </a:pPr>
              <a:r>
                <a:rPr lang="ar-EG" sz="4500" b="1" spc="51" dirty="0">
                  <a:latin typeface="Aljazeera" panose="02000000000000000000" pitchFamily="2" charset="-78"/>
                  <a:cs typeface="Aljazeera" panose="02000000000000000000" pitchFamily="2" charset="-78"/>
                </a:rPr>
                <a:t>نموذج دراسة حالة</a:t>
              </a:r>
              <a:endParaRPr lang="en-US" sz="4500" b="1" spc="51" dirty="0">
                <a:latin typeface="Aljazeera" panose="02000000000000000000" pitchFamily="2" charset="-78"/>
                <a:cs typeface="Aljazeera" panose="02000000000000000000" pitchFamily="2" charset="-78"/>
              </a:endParaRPr>
            </a:p>
          </p:txBody>
        </p:sp>
      </p:grpSp>
      <p:grpSp>
        <p:nvGrpSpPr>
          <p:cNvPr id="21" name="Group 20">
            <a:extLst>
              <a:ext uri="{FF2B5EF4-FFF2-40B4-BE49-F238E27FC236}">
                <a16:creationId xmlns:a16="http://schemas.microsoft.com/office/drawing/2014/main" id="{5B62A8B4-4138-3877-B476-EFD14E7625E9}"/>
              </a:ext>
            </a:extLst>
          </p:cNvPr>
          <p:cNvGrpSpPr>
            <a:grpSpLocks/>
          </p:cNvGrpSpPr>
          <p:nvPr/>
        </p:nvGrpSpPr>
        <p:grpSpPr>
          <a:xfrm>
            <a:off x="6205344" y="979032"/>
            <a:ext cx="5123436" cy="1397974"/>
            <a:chOff x="1759809" y="130715"/>
            <a:chExt cx="724274" cy="791746"/>
          </a:xfrm>
        </p:grpSpPr>
        <p:pic>
          <p:nvPicPr>
            <p:cNvPr id="22" name="Picture 21">
              <a:extLst>
                <a:ext uri="{FF2B5EF4-FFF2-40B4-BE49-F238E27FC236}">
                  <a16:creationId xmlns:a16="http://schemas.microsoft.com/office/drawing/2014/main" id="{F7E4C941-92BF-CA20-A31B-F70224216A20}"/>
                </a:ext>
              </a:extLst>
            </p:cNvPr>
            <p:cNvPicPr>
              <a:picLocks noChangeAspect="1"/>
            </p:cNvPicPr>
            <p:nvPr/>
          </p:nvPicPr>
          <p:blipFill>
            <a:blip r:embed="rId6" cstate="print">
              <a:duotone>
                <a:schemeClr val="accent2">
                  <a:shade val="45000"/>
                  <a:satMod val="135000"/>
                </a:schemeClr>
                <a:prstClr val="white"/>
              </a:duotone>
            </a:blip>
            <a:srcRect/>
            <a:stretch>
              <a:fillRect/>
            </a:stretch>
          </p:blipFill>
          <p:spPr bwMode="auto">
            <a:xfrm>
              <a:off x="1798211" y="130715"/>
              <a:ext cx="685872" cy="791746"/>
            </a:xfrm>
            <a:prstGeom prst="rect">
              <a:avLst/>
            </a:prstGeom>
            <a:noFill/>
            <a:ln>
              <a:noFill/>
            </a:ln>
          </p:spPr>
        </p:pic>
        <p:sp>
          <p:nvSpPr>
            <p:cNvPr id="23" name="Rectangle 22">
              <a:extLst>
                <a:ext uri="{FF2B5EF4-FFF2-40B4-BE49-F238E27FC236}">
                  <a16:creationId xmlns:a16="http://schemas.microsoft.com/office/drawing/2014/main" id="{32A5CCB6-8AA8-211D-C4D0-AF6966438DE8}"/>
                </a:ext>
              </a:extLst>
            </p:cNvPr>
            <p:cNvSpPr/>
            <p:nvPr/>
          </p:nvSpPr>
          <p:spPr>
            <a:xfrm>
              <a:off x="1759809" y="185373"/>
              <a:ext cx="637536" cy="62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algn="r" rtl="0">
                <a:lnSpc>
                  <a:spcPct val="107000"/>
                </a:lnSpc>
                <a:spcAft>
                  <a:spcPts val="800"/>
                </a:spcAft>
              </a:pPr>
              <a:r>
                <a:rPr lang="ar-EG"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دراسة حالة (التنمر)</a:t>
              </a:r>
              <a:endParaRPr lang="en-US" sz="45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4" name="Group 23">
            <a:extLst>
              <a:ext uri="{FF2B5EF4-FFF2-40B4-BE49-F238E27FC236}">
                <a16:creationId xmlns:a16="http://schemas.microsoft.com/office/drawing/2014/main" id="{1BF27AE6-7215-5DBF-46A4-D5CC7C5D6B56}"/>
              </a:ext>
            </a:extLst>
          </p:cNvPr>
          <p:cNvGrpSpPr/>
          <p:nvPr/>
        </p:nvGrpSpPr>
        <p:grpSpPr>
          <a:xfrm>
            <a:off x="5257798" y="2689295"/>
            <a:ext cx="12993553" cy="5366464"/>
            <a:chOff x="12441806" y="2531076"/>
            <a:chExt cx="6962095" cy="2768014"/>
          </a:xfrm>
        </p:grpSpPr>
        <p:sp>
          <p:nvSpPr>
            <p:cNvPr id="25" name="Freeform 9">
              <a:extLst>
                <a:ext uri="{FF2B5EF4-FFF2-40B4-BE49-F238E27FC236}">
                  <a16:creationId xmlns:a16="http://schemas.microsoft.com/office/drawing/2014/main" id="{95826796-CF80-5A30-53CF-C27B1190AD40}"/>
                </a:ext>
              </a:extLst>
            </p:cNvPr>
            <p:cNvSpPr/>
            <p:nvPr/>
          </p:nvSpPr>
          <p:spPr>
            <a:xfrm flipH="1">
              <a:off x="12441806" y="2531076"/>
              <a:ext cx="6962095" cy="2768014"/>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7">
                <a:duotone>
                  <a:schemeClr val="accent4">
                    <a:shade val="45000"/>
                    <a:satMod val="135000"/>
                  </a:schemeClr>
                  <a:prstClr val="white"/>
                </a:duotone>
                <a:extLst>
                  <a:ext uri="{96DAC541-7B7A-43D3-8B79-37D633B846F1}">
                    <asvg:svgBlip xmlns:asvg="http://schemas.microsoft.com/office/drawing/2016/SVG/main" r:embed="rId8"/>
                  </a:ext>
                </a:extLst>
              </a:blip>
              <a:stretch>
                <a:fillRect/>
              </a:stretch>
            </a:blipFill>
          </p:spPr>
          <p:txBody>
            <a:bodyPr/>
            <a:lstStyle/>
            <a:p>
              <a:endParaRPr lang="ar-EG" sz="1200" dirty="0"/>
            </a:p>
          </p:txBody>
        </p:sp>
        <p:sp>
          <p:nvSpPr>
            <p:cNvPr id="26" name="TextBox 25">
              <a:extLst>
                <a:ext uri="{FF2B5EF4-FFF2-40B4-BE49-F238E27FC236}">
                  <a16:creationId xmlns:a16="http://schemas.microsoft.com/office/drawing/2014/main" id="{99F5437B-F32E-9D47-8281-8ECA6500C813}"/>
                </a:ext>
              </a:extLst>
            </p:cNvPr>
            <p:cNvSpPr txBox="1"/>
            <p:nvPr/>
          </p:nvSpPr>
          <p:spPr>
            <a:xfrm>
              <a:off x="13217555" y="2632713"/>
              <a:ext cx="5889699" cy="2139165"/>
            </a:xfrm>
            <a:prstGeom prst="rect">
              <a:avLst/>
            </a:prstGeom>
            <a:noFill/>
          </p:spPr>
          <p:txBody>
            <a:bodyPr wrap="square" rtlCol="1">
              <a:spAutoFit/>
            </a:bodyPr>
            <a:lstStyle/>
            <a:p>
              <a:pPr algn="just" rtl="1">
                <a:lnSpc>
                  <a:spcPct val="200000"/>
                </a:lnSpc>
              </a:pPr>
              <a:r>
                <a:rPr lang="ar-EG" sz="3400" b="1" u="sng" dirty="0">
                  <a:latin typeface="Dubai" panose="020B0503030403030204" pitchFamily="34" charset="-78"/>
                  <a:ea typeface="Calibri" panose="020F0502020204030204" pitchFamily="34" charset="0"/>
                  <a:cs typeface="Dubai" panose="020B0503030403030204" pitchFamily="34" charset="-78"/>
                </a:rPr>
                <a:t>الشكوى على لسان الحالة :</a:t>
              </a:r>
            </a:p>
            <a:p>
              <a:pPr algn="just" rtl="1">
                <a:lnSpc>
                  <a:spcPct val="200000"/>
                </a:lnSpc>
              </a:pPr>
              <a:r>
                <a:rPr lang="ar-EG" sz="3400" dirty="0">
                  <a:latin typeface="Dubai" panose="020B0503030403030204" pitchFamily="34" charset="-78"/>
                  <a:ea typeface="Calibri" panose="020F0502020204030204" pitchFamily="34" charset="0"/>
                  <a:cs typeface="Dubai" panose="020B0503030403030204" pitchFamily="34" charset="-78"/>
                </a:rPr>
                <a:t>اعتداء الطلاب عليه في الصف وسبه والتنمر عليه والاستهزاء به  وذلك لكونه يتناول أدويته أمامهم ، ويسرقون حقيبته ، ويعتدون عليه قولا وفعلا  ، وهو مريض بمرض تشنج عضلي مزمن .</a:t>
              </a:r>
            </a:p>
          </p:txBody>
        </p:sp>
      </p:grpSp>
      <p:grpSp>
        <p:nvGrpSpPr>
          <p:cNvPr id="10" name="Group 4">
            <a:extLst>
              <a:ext uri="{FF2B5EF4-FFF2-40B4-BE49-F238E27FC236}">
                <a16:creationId xmlns:a16="http://schemas.microsoft.com/office/drawing/2014/main" id="{1BB6DE8D-F692-44B0-8C98-3E30ADA82940}"/>
              </a:ext>
            </a:extLst>
          </p:cNvPr>
          <p:cNvGrpSpPr/>
          <p:nvPr/>
        </p:nvGrpSpPr>
        <p:grpSpPr>
          <a:xfrm>
            <a:off x="289564" y="4612149"/>
            <a:ext cx="5412615" cy="5366465"/>
            <a:chOff x="-4302677" y="4890421"/>
            <a:chExt cx="7866340" cy="8699050"/>
          </a:xfrm>
        </p:grpSpPr>
        <p:pic>
          <p:nvPicPr>
            <p:cNvPr id="11" name="Picture 5">
              <a:extLst>
                <a:ext uri="{FF2B5EF4-FFF2-40B4-BE49-F238E27FC236}">
                  <a16:creationId xmlns:a16="http://schemas.microsoft.com/office/drawing/2014/main" id="{88864996-467C-43D3-BBC5-508FF2AB271A}"/>
                </a:ext>
              </a:extLst>
            </p:cNvPr>
            <p:cNvPicPr>
              <a:picLocks noChangeAspect="1"/>
            </p:cNvPicPr>
            <p:nvPr/>
          </p:nvPicPr>
          <p:blipFill>
            <a:blip r:embed="rId9">
              <a:extLst>
                <a:ext uri="{28A0092B-C50C-407E-A947-70E740481C1C}">
                  <a14:useLocalDpi xmlns:a14="http://schemas.microsoft.com/office/drawing/2010/main" val="0"/>
                </a:ext>
              </a:extLst>
            </a:blip>
            <a:srcRect t="723" b="723"/>
            <a:stretch/>
          </p:blipFill>
          <p:spPr>
            <a:xfrm>
              <a:off x="-4302677" y="4890421"/>
              <a:ext cx="7866340" cy="8699050"/>
            </a:xfrm>
            <a:prstGeom prst="ellipse">
              <a:avLst/>
            </a:prstGeom>
            <a:ln w="209550">
              <a:solidFill>
                <a:schemeClr val="accent2">
                  <a:lumMod val="75000"/>
                  <a:alpha val="84000"/>
                </a:schemeClr>
              </a:solidFill>
            </a:ln>
          </p:spPr>
        </p:pic>
      </p:grpSp>
    </p:spTree>
    <p:extLst>
      <p:ext uri="{BB962C8B-B14F-4D97-AF65-F5344CB8AC3E}">
        <p14:creationId xmlns:p14="http://schemas.microsoft.com/office/powerpoint/2010/main" val="2022732689"/>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Triangle 7">
            <a:extLst>
              <a:ext uri="{FF2B5EF4-FFF2-40B4-BE49-F238E27FC236}">
                <a16:creationId xmlns:a16="http://schemas.microsoft.com/office/drawing/2014/main" id="{BDC96880-C9A8-D463-187E-5F44CF00C555}"/>
              </a:ext>
            </a:extLst>
          </p:cNvPr>
          <p:cNvSpPr/>
          <p:nvPr/>
        </p:nvSpPr>
        <p:spPr>
          <a:xfrm>
            <a:off x="36637" y="0"/>
            <a:ext cx="18288000" cy="10325100"/>
          </a:xfrm>
          <a:prstGeom prst="rtTriangle">
            <a:avLst/>
          </a:prstGeom>
          <a:solidFill>
            <a:schemeClr val="accent2">
              <a:lumMod val="75000"/>
              <a:alpha val="18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ar-EG" dirty="0"/>
          </a:p>
        </p:txBody>
      </p:sp>
      <p:grpSp>
        <p:nvGrpSpPr>
          <p:cNvPr id="2" name="Group 1">
            <a:extLst>
              <a:ext uri="{FF2B5EF4-FFF2-40B4-BE49-F238E27FC236}">
                <a16:creationId xmlns:a16="http://schemas.microsoft.com/office/drawing/2014/main" id="{EA7FD379-A12B-C0F3-294C-AF8BD930CAD6}"/>
              </a:ext>
            </a:extLst>
          </p:cNvPr>
          <p:cNvGrpSpPr/>
          <p:nvPr/>
        </p:nvGrpSpPr>
        <p:grpSpPr>
          <a:xfrm>
            <a:off x="695755" y="1061232"/>
            <a:ext cx="1980028" cy="980225"/>
            <a:chOff x="789788" y="568550"/>
            <a:chExt cx="2263765" cy="876343"/>
          </a:xfrm>
        </p:grpSpPr>
        <p:pic>
          <p:nvPicPr>
            <p:cNvPr id="3" name="Picture 2">
              <a:extLst>
                <a:ext uri="{FF2B5EF4-FFF2-40B4-BE49-F238E27FC236}">
                  <a16:creationId xmlns:a16="http://schemas.microsoft.com/office/drawing/2014/main" id="{06FDF8A8-8115-0A6B-2829-DA2EC6FE1CBB}"/>
                </a:ext>
              </a:extLst>
            </p:cNvPr>
            <p:cNvPicPr>
              <a:picLocks noChangeAspect="1"/>
            </p:cNvPicPr>
            <p:nvPr/>
          </p:nvPicPr>
          <p:blipFill>
            <a:blip r:embed="rId3"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789788" y="568550"/>
              <a:ext cx="2263765" cy="876343"/>
            </a:xfrm>
            <a:prstGeom prst="rect">
              <a:avLst/>
            </a:prstGeom>
          </p:spPr>
        </p:pic>
        <p:sp>
          <p:nvSpPr>
            <p:cNvPr id="4" name="TextBox 28">
              <a:extLst>
                <a:ext uri="{FF2B5EF4-FFF2-40B4-BE49-F238E27FC236}">
                  <a16:creationId xmlns:a16="http://schemas.microsoft.com/office/drawing/2014/main" id="{4E9B5231-2549-7509-307B-8A7BD2A6ABD2}"/>
                </a:ext>
              </a:extLst>
            </p:cNvPr>
            <p:cNvSpPr txBox="1"/>
            <p:nvPr/>
          </p:nvSpPr>
          <p:spPr>
            <a:xfrm rot="20457677">
              <a:off x="874661" y="849684"/>
              <a:ext cx="1896204" cy="368025"/>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2500" b="1"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rPr>
                <a:t>الجلسة الثانية</a:t>
              </a:r>
              <a:endParaRPr lang="en-US" sz="2500"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5" name="Group 4">
            <a:extLst>
              <a:ext uri="{FF2B5EF4-FFF2-40B4-BE49-F238E27FC236}">
                <a16:creationId xmlns:a16="http://schemas.microsoft.com/office/drawing/2014/main" id="{9B30CF6B-06A4-7767-9951-7F92C4EFB13A}"/>
              </a:ext>
            </a:extLst>
          </p:cNvPr>
          <p:cNvGrpSpPr/>
          <p:nvPr/>
        </p:nvGrpSpPr>
        <p:grpSpPr>
          <a:xfrm>
            <a:off x="140419" y="299624"/>
            <a:ext cx="1879169" cy="980224"/>
            <a:chOff x="1282652" y="498315"/>
            <a:chExt cx="1807888" cy="876343"/>
          </a:xfrm>
        </p:grpSpPr>
        <p:pic>
          <p:nvPicPr>
            <p:cNvPr id="6" name="Picture 5">
              <a:extLst>
                <a:ext uri="{FF2B5EF4-FFF2-40B4-BE49-F238E27FC236}">
                  <a16:creationId xmlns:a16="http://schemas.microsoft.com/office/drawing/2014/main" id="{FEBD5877-C1CE-1FA6-5F49-D25B89BE69F2}"/>
                </a:ext>
              </a:extLst>
            </p:cNvPr>
            <p:cNvPicPr>
              <a:picLocks noChangeAspect="1"/>
            </p:cNvPicPr>
            <p:nvPr/>
          </p:nvPicPr>
          <p:blipFill>
            <a:blip r:embed="rId4"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1282652" y="498315"/>
              <a:ext cx="1807888" cy="876343"/>
            </a:xfrm>
            <a:prstGeom prst="rect">
              <a:avLst/>
            </a:prstGeom>
          </p:spPr>
        </p:pic>
        <p:sp>
          <p:nvSpPr>
            <p:cNvPr id="7" name="TextBox 28">
              <a:extLst>
                <a:ext uri="{FF2B5EF4-FFF2-40B4-BE49-F238E27FC236}">
                  <a16:creationId xmlns:a16="http://schemas.microsoft.com/office/drawing/2014/main" id="{FC86DDE1-7B1B-D414-53E9-60A2955210EE}"/>
                </a:ext>
              </a:extLst>
            </p:cNvPr>
            <p:cNvSpPr txBox="1"/>
            <p:nvPr/>
          </p:nvSpPr>
          <p:spPr>
            <a:xfrm rot="20457677">
              <a:off x="1345850" y="709582"/>
              <a:ext cx="1421884" cy="441630"/>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3000" b="1"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rPr>
                <a:t>اليوم الثاني</a:t>
              </a:r>
              <a:endParaRPr lang="en-US" sz="3000"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9" name="Group 8">
            <a:extLst>
              <a:ext uri="{FF2B5EF4-FFF2-40B4-BE49-F238E27FC236}">
                <a16:creationId xmlns:a16="http://schemas.microsoft.com/office/drawing/2014/main" id="{4F232B40-6637-2F3C-5186-E94AE85DE2F2}"/>
              </a:ext>
            </a:extLst>
          </p:cNvPr>
          <p:cNvGrpSpPr/>
          <p:nvPr/>
        </p:nvGrpSpPr>
        <p:grpSpPr>
          <a:xfrm>
            <a:off x="12103212" y="132020"/>
            <a:ext cx="5976052" cy="1024493"/>
            <a:chOff x="4650339" y="1798820"/>
            <a:chExt cx="9218059" cy="2703922"/>
          </a:xfrm>
        </p:grpSpPr>
        <p:pic>
          <p:nvPicPr>
            <p:cNvPr id="19" name="Picture 18">
              <a:extLst>
                <a:ext uri="{FF2B5EF4-FFF2-40B4-BE49-F238E27FC236}">
                  <a16:creationId xmlns:a16="http://schemas.microsoft.com/office/drawing/2014/main" id="{DB587E16-79F8-057F-8149-E7592A68F8A7}"/>
                </a:ext>
              </a:extLst>
            </p:cNvPr>
            <p:cNvPicPr>
              <a:picLocks noChangeAspect="1"/>
            </p:cNvPicPr>
            <p:nvPr/>
          </p:nvPicPr>
          <p:blipFill rotWithShape="1">
            <a:blip r:embed="rId5">
              <a:grayscl/>
              <a:extLst>
                <a:ext uri="{BEBA8EAE-BF5A-486C-A8C5-ECC9F3942E4B}">
                  <a14:imgProps xmlns:a14="http://schemas.microsoft.com/office/drawing/2010/main">
                    <a14:imgLayer r:embed="rId6">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630" t="9182" r="839" b="13125"/>
            <a:stretch/>
          </p:blipFill>
          <p:spPr>
            <a:xfrm>
              <a:off x="7138064" y="1798820"/>
              <a:ext cx="6730334" cy="2703922"/>
            </a:xfrm>
            <a:prstGeom prst="rect">
              <a:avLst/>
            </a:prstGeom>
          </p:spPr>
        </p:pic>
        <p:sp>
          <p:nvSpPr>
            <p:cNvPr id="20" name="TextBox 42">
              <a:extLst>
                <a:ext uri="{FF2B5EF4-FFF2-40B4-BE49-F238E27FC236}">
                  <a16:creationId xmlns:a16="http://schemas.microsoft.com/office/drawing/2014/main" id="{A8710DD6-0C55-5F29-4CAF-3B243057A9DD}"/>
                </a:ext>
              </a:extLst>
            </p:cNvPr>
            <p:cNvSpPr txBox="1"/>
            <p:nvPr/>
          </p:nvSpPr>
          <p:spPr>
            <a:xfrm>
              <a:off x="4650339" y="1798821"/>
              <a:ext cx="8662082" cy="2513078"/>
            </a:xfrm>
            <a:prstGeom prst="rect">
              <a:avLst/>
            </a:prstGeom>
          </p:spPr>
          <p:txBody>
            <a:bodyPr wrap="square" lIns="0" tIns="0" rIns="0" bIns="0" rtlCol="0" anchor="t">
              <a:spAutoFit/>
            </a:bodyPr>
            <a:lstStyle/>
            <a:p>
              <a:pPr algn="just" rtl="1">
                <a:lnSpc>
                  <a:spcPct val="150000"/>
                </a:lnSpc>
              </a:pPr>
              <a:r>
                <a:rPr lang="ar-EG" sz="4500" b="1" spc="51" dirty="0">
                  <a:latin typeface="Aljazeera" panose="02000000000000000000" pitchFamily="2" charset="-78"/>
                  <a:cs typeface="Aljazeera" panose="02000000000000000000" pitchFamily="2" charset="-78"/>
                </a:rPr>
                <a:t>نموذج دراسة حالة</a:t>
              </a:r>
              <a:endParaRPr lang="en-US" sz="4500" b="1" spc="51" dirty="0">
                <a:latin typeface="Aljazeera" panose="02000000000000000000" pitchFamily="2" charset="-78"/>
                <a:cs typeface="Aljazeera" panose="02000000000000000000" pitchFamily="2" charset="-78"/>
              </a:endParaRPr>
            </a:p>
          </p:txBody>
        </p:sp>
      </p:grpSp>
      <p:grpSp>
        <p:nvGrpSpPr>
          <p:cNvPr id="21" name="Group 20">
            <a:extLst>
              <a:ext uri="{FF2B5EF4-FFF2-40B4-BE49-F238E27FC236}">
                <a16:creationId xmlns:a16="http://schemas.microsoft.com/office/drawing/2014/main" id="{5B62A8B4-4138-3877-B476-EFD14E7625E9}"/>
              </a:ext>
            </a:extLst>
          </p:cNvPr>
          <p:cNvGrpSpPr>
            <a:grpSpLocks/>
          </p:cNvGrpSpPr>
          <p:nvPr/>
        </p:nvGrpSpPr>
        <p:grpSpPr>
          <a:xfrm>
            <a:off x="6205344" y="979032"/>
            <a:ext cx="5123436" cy="1397974"/>
            <a:chOff x="1759809" y="130715"/>
            <a:chExt cx="724274" cy="791746"/>
          </a:xfrm>
        </p:grpSpPr>
        <p:pic>
          <p:nvPicPr>
            <p:cNvPr id="22" name="Picture 21">
              <a:extLst>
                <a:ext uri="{FF2B5EF4-FFF2-40B4-BE49-F238E27FC236}">
                  <a16:creationId xmlns:a16="http://schemas.microsoft.com/office/drawing/2014/main" id="{F7E4C941-92BF-CA20-A31B-F70224216A20}"/>
                </a:ext>
              </a:extLst>
            </p:cNvPr>
            <p:cNvPicPr>
              <a:picLocks noChangeAspect="1"/>
            </p:cNvPicPr>
            <p:nvPr/>
          </p:nvPicPr>
          <p:blipFill>
            <a:blip r:embed="rId7" cstate="print">
              <a:duotone>
                <a:schemeClr val="accent2">
                  <a:shade val="45000"/>
                  <a:satMod val="135000"/>
                </a:schemeClr>
                <a:prstClr val="white"/>
              </a:duotone>
            </a:blip>
            <a:srcRect/>
            <a:stretch>
              <a:fillRect/>
            </a:stretch>
          </p:blipFill>
          <p:spPr bwMode="auto">
            <a:xfrm>
              <a:off x="1798211" y="130715"/>
              <a:ext cx="685872" cy="791746"/>
            </a:xfrm>
            <a:prstGeom prst="rect">
              <a:avLst/>
            </a:prstGeom>
            <a:noFill/>
            <a:ln>
              <a:noFill/>
            </a:ln>
          </p:spPr>
        </p:pic>
        <p:sp>
          <p:nvSpPr>
            <p:cNvPr id="23" name="Rectangle 22">
              <a:extLst>
                <a:ext uri="{FF2B5EF4-FFF2-40B4-BE49-F238E27FC236}">
                  <a16:creationId xmlns:a16="http://schemas.microsoft.com/office/drawing/2014/main" id="{32A5CCB6-8AA8-211D-C4D0-AF6966438DE8}"/>
                </a:ext>
              </a:extLst>
            </p:cNvPr>
            <p:cNvSpPr/>
            <p:nvPr/>
          </p:nvSpPr>
          <p:spPr>
            <a:xfrm>
              <a:off x="1759809" y="185373"/>
              <a:ext cx="637536" cy="62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algn="r" rtl="0">
                <a:lnSpc>
                  <a:spcPct val="107000"/>
                </a:lnSpc>
                <a:spcAft>
                  <a:spcPts val="800"/>
                </a:spcAft>
              </a:pPr>
              <a:r>
                <a:rPr lang="ar-EG"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دراسة حالة (التنمر)</a:t>
              </a:r>
              <a:endParaRPr lang="en-US" sz="45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4" name="Group 23">
            <a:extLst>
              <a:ext uri="{FF2B5EF4-FFF2-40B4-BE49-F238E27FC236}">
                <a16:creationId xmlns:a16="http://schemas.microsoft.com/office/drawing/2014/main" id="{1BF27AE6-7215-5DBF-46A4-D5CC7C5D6B56}"/>
              </a:ext>
            </a:extLst>
          </p:cNvPr>
          <p:cNvGrpSpPr/>
          <p:nvPr/>
        </p:nvGrpSpPr>
        <p:grpSpPr>
          <a:xfrm>
            <a:off x="5257796" y="1628838"/>
            <a:ext cx="12993553" cy="8349775"/>
            <a:chOff x="12441805" y="1984094"/>
            <a:chExt cx="6962095" cy="4306801"/>
          </a:xfrm>
        </p:grpSpPr>
        <p:sp>
          <p:nvSpPr>
            <p:cNvPr id="25" name="Freeform 9">
              <a:extLst>
                <a:ext uri="{FF2B5EF4-FFF2-40B4-BE49-F238E27FC236}">
                  <a16:creationId xmlns:a16="http://schemas.microsoft.com/office/drawing/2014/main" id="{95826796-CF80-5A30-53CF-C27B1190AD40}"/>
                </a:ext>
              </a:extLst>
            </p:cNvPr>
            <p:cNvSpPr/>
            <p:nvPr/>
          </p:nvSpPr>
          <p:spPr>
            <a:xfrm flipH="1">
              <a:off x="12441805" y="2531076"/>
              <a:ext cx="6962095" cy="3759819"/>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8">
                <a:duotone>
                  <a:schemeClr val="accent4">
                    <a:shade val="45000"/>
                    <a:satMod val="135000"/>
                  </a:schemeClr>
                  <a:prstClr val="white"/>
                </a:duotone>
                <a:extLst>
                  <a:ext uri="{96DAC541-7B7A-43D3-8B79-37D633B846F1}">
                    <asvg:svgBlip xmlns:asvg="http://schemas.microsoft.com/office/drawing/2016/SVG/main" r:embed="rId9"/>
                  </a:ext>
                </a:extLst>
              </a:blip>
              <a:stretch>
                <a:fillRect/>
              </a:stretch>
            </a:blipFill>
          </p:spPr>
          <p:txBody>
            <a:bodyPr/>
            <a:lstStyle/>
            <a:p>
              <a:endParaRPr lang="ar-EG" sz="1200" dirty="0"/>
            </a:p>
          </p:txBody>
        </p:sp>
        <p:sp>
          <p:nvSpPr>
            <p:cNvPr id="26" name="TextBox 25">
              <a:extLst>
                <a:ext uri="{FF2B5EF4-FFF2-40B4-BE49-F238E27FC236}">
                  <a16:creationId xmlns:a16="http://schemas.microsoft.com/office/drawing/2014/main" id="{99F5437B-F32E-9D47-8281-8ECA6500C813}"/>
                </a:ext>
              </a:extLst>
            </p:cNvPr>
            <p:cNvSpPr txBox="1"/>
            <p:nvPr/>
          </p:nvSpPr>
          <p:spPr>
            <a:xfrm>
              <a:off x="13217555" y="1984094"/>
              <a:ext cx="5901013" cy="3921142"/>
            </a:xfrm>
            <a:prstGeom prst="rect">
              <a:avLst/>
            </a:prstGeom>
            <a:noFill/>
          </p:spPr>
          <p:txBody>
            <a:bodyPr wrap="square" rtlCol="1">
              <a:spAutoFit/>
            </a:bodyPr>
            <a:lstStyle/>
            <a:p>
              <a:pPr algn="just" rtl="1">
                <a:lnSpc>
                  <a:spcPct val="200000"/>
                </a:lnSpc>
              </a:pPr>
              <a:r>
                <a:rPr lang="ar-EG" sz="3400" b="1" u="sng" dirty="0">
                  <a:latin typeface="Dubai" panose="020B0503030403030204" pitchFamily="34" charset="-78"/>
                  <a:ea typeface="Calibri" panose="020F0502020204030204" pitchFamily="34" charset="0"/>
                  <a:cs typeface="Dubai" panose="020B0503030403030204" pitchFamily="34" charset="-78"/>
                </a:rPr>
                <a:t>خطة التدخل الارشادية :</a:t>
              </a:r>
            </a:p>
            <a:p>
              <a:pPr algn="just" rtl="1">
                <a:lnSpc>
                  <a:spcPct val="200000"/>
                </a:lnSpc>
              </a:pPr>
              <a:r>
                <a:rPr lang="ar-EG" sz="3400" b="1" u="sng" dirty="0">
                  <a:latin typeface="Dubai" panose="020B0503030403030204" pitchFamily="34" charset="-78"/>
                  <a:ea typeface="Calibri" panose="020F0502020204030204" pitchFamily="34" charset="0"/>
                  <a:cs typeface="Dubai" panose="020B0503030403030204" pitchFamily="34" charset="-78"/>
                </a:rPr>
                <a:t>المشكلة / الأعراض : </a:t>
              </a:r>
            </a:p>
            <a:p>
              <a:pPr algn="just" rtl="1">
                <a:lnSpc>
                  <a:spcPct val="200000"/>
                </a:lnSpc>
              </a:pPr>
              <a:r>
                <a:rPr lang="ar-EG" sz="3400" b="1" u="sng" dirty="0">
                  <a:latin typeface="Dubai" panose="020B0503030403030204" pitchFamily="34" charset="-78"/>
                  <a:ea typeface="Calibri" panose="020F0502020204030204" pitchFamily="34" charset="0"/>
                  <a:cs typeface="Dubai" panose="020B0503030403030204" pitchFamily="34" charset="-78"/>
                </a:rPr>
                <a:t>من خلال جمع المعلومات تبين أن لديه مشاكل أخرى وهي :</a:t>
              </a:r>
            </a:p>
            <a:p>
              <a:pPr algn="just" rtl="1">
                <a:lnSpc>
                  <a:spcPct val="150000"/>
                </a:lnSpc>
              </a:pPr>
              <a:r>
                <a:rPr lang="ar-EG" sz="3200" dirty="0">
                  <a:latin typeface="Dubai" panose="020B0503030403030204" pitchFamily="34" charset="-78"/>
                  <a:ea typeface="Calibri" panose="020F0502020204030204" pitchFamily="34" charset="0"/>
                  <a:cs typeface="Dubai" panose="020B0503030403030204" pitchFamily="34" charset="-78"/>
                </a:rPr>
                <a:t>-  يتعرض للتنمر والمضايقة من زملائه في الفصل ، والاعتداء عليه أحياناً. .</a:t>
              </a:r>
            </a:p>
            <a:p>
              <a:pPr algn="just" rtl="1">
                <a:lnSpc>
                  <a:spcPct val="150000"/>
                </a:lnSpc>
              </a:pPr>
              <a:r>
                <a:rPr lang="ar-EG" sz="3200" dirty="0">
                  <a:latin typeface="Dubai" panose="020B0503030403030204" pitchFamily="34" charset="-78"/>
                  <a:ea typeface="Calibri" panose="020F0502020204030204" pitchFamily="34" charset="0"/>
                  <a:cs typeface="Dubai" panose="020B0503030403030204" pitchFamily="34" charset="-78"/>
                </a:rPr>
                <a:t>- الحزن الشديد ، والانفعال .</a:t>
              </a:r>
            </a:p>
            <a:p>
              <a:pPr algn="just" rtl="1">
                <a:lnSpc>
                  <a:spcPct val="150000"/>
                </a:lnSpc>
              </a:pPr>
              <a:r>
                <a:rPr lang="ar-EG" sz="3200" dirty="0">
                  <a:latin typeface="Dubai" panose="020B0503030403030204" pitchFamily="34" charset="-78"/>
                  <a:ea typeface="Calibri" panose="020F0502020204030204" pitchFamily="34" charset="0"/>
                  <a:cs typeface="Dubai" panose="020B0503030403030204" pitchFamily="34" charset="-78"/>
                </a:rPr>
                <a:t>-  الضغوط النفسية .</a:t>
              </a:r>
            </a:p>
            <a:p>
              <a:pPr algn="just" rtl="1">
                <a:lnSpc>
                  <a:spcPct val="150000"/>
                </a:lnSpc>
              </a:pPr>
              <a:r>
                <a:rPr lang="ar-EG" sz="3200" dirty="0">
                  <a:latin typeface="Dubai" panose="020B0503030403030204" pitchFamily="34" charset="-78"/>
                  <a:ea typeface="Calibri" panose="020F0502020204030204" pitchFamily="34" charset="0"/>
                  <a:cs typeface="Dubai" panose="020B0503030403030204" pitchFamily="34" charset="-78"/>
                </a:rPr>
                <a:t>-  الانطوائية ، وعدم وجود أصدقاء لديه</a:t>
              </a:r>
            </a:p>
            <a:p>
              <a:pPr algn="just" rtl="1">
                <a:lnSpc>
                  <a:spcPct val="150000"/>
                </a:lnSpc>
              </a:pPr>
              <a:r>
                <a:rPr lang="ar-EG" sz="3200" dirty="0">
                  <a:latin typeface="Dubai" panose="020B0503030403030204" pitchFamily="34" charset="-78"/>
                  <a:ea typeface="Calibri" panose="020F0502020204030204" pitchFamily="34" charset="0"/>
                  <a:cs typeface="Dubai" panose="020B0503030403030204" pitchFamily="34" charset="-78"/>
                </a:rPr>
                <a:t>-  عدم تقبل المرض الذي يعاني منه ، وغير راضي عن نفسه.</a:t>
              </a:r>
            </a:p>
            <a:p>
              <a:pPr algn="just" rtl="1">
                <a:lnSpc>
                  <a:spcPct val="150000"/>
                </a:lnSpc>
              </a:pPr>
              <a:r>
                <a:rPr lang="ar-EG" sz="3200" dirty="0">
                  <a:latin typeface="Dubai" panose="020B0503030403030204" pitchFamily="34" charset="-78"/>
                  <a:ea typeface="Calibri" panose="020F0502020204030204" pitchFamily="34" charset="0"/>
                  <a:cs typeface="Dubai" panose="020B0503030403030204" pitchFamily="34" charset="-78"/>
                </a:rPr>
                <a:t>-  التحكم الزائد من الأهل ..</a:t>
              </a:r>
            </a:p>
          </p:txBody>
        </p:sp>
      </p:grpSp>
      <p:grpSp>
        <p:nvGrpSpPr>
          <p:cNvPr id="10" name="Group 4">
            <a:extLst>
              <a:ext uri="{FF2B5EF4-FFF2-40B4-BE49-F238E27FC236}">
                <a16:creationId xmlns:a16="http://schemas.microsoft.com/office/drawing/2014/main" id="{1BB6DE8D-F692-44B0-8C98-3E30ADA82940}"/>
              </a:ext>
            </a:extLst>
          </p:cNvPr>
          <p:cNvGrpSpPr/>
          <p:nvPr/>
        </p:nvGrpSpPr>
        <p:grpSpPr>
          <a:xfrm>
            <a:off x="289564" y="4612149"/>
            <a:ext cx="5412615" cy="5366465"/>
            <a:chOff x="-4302677" y="4890421"/>
            <a:chExt cx="7866340" cy="8699050"/>
          </a:xfrm>
        </p:grpSpPr>
        <p:pic>
          <p:nvPicPr>
            <p:cNvPr id="11" name="Picture 5">
              <a:extLst>
                <a:ext uri="{FF2B5EF4-FFF2-40B4-BE49-F238E27FC236}">
                  <a16:creationId xmlns:a16="http://schemas.microsoft.com/office/drawing/2014/main" id="{88864996-467C-43D3-BBC5-508FF2AB271A}"/>
                </a:ext>
              </a:extLst>
            </p:cNvPr>
            <p:cNvPicPr>
              <a:picLocks noChangeAspect="1"/>
            </p:cNvPicPr>
            <p:nvPr/>
          </p:nvPicPr>
          <p:blipFill>
            <a:blip r:embed="rId10">
              <a:extLst>
                <a:ext uri="{28A0092B-C50C-407E-A947-70E740481C1C}">
                  <a14:useLocalDpi xmlns:a14="http://schemas.microsoft.com/office/drawing/2010/main" val="0"/>
                </a:ext>
              </a:extLst>
            </a:blip>
            <a:srcRect t="723" b="723"/>
            <a:stretch/>
          </p:blipFill>
          <p:spPr>
            <a:xfrm>
              <a:off x="-4302677" y="4890421"/>
              <a:ext cx="7866340" cy="8699050"/>
            </a:xfrm>
            <a:prstGeom prst="ellipse">
              <a:avLst/>
            </a:prstGeom>
            <a:ln w="209550">
              <a:solidFill>
                <a:schemeClr val="accent2">
                  <a:lumMod val="75000"/>
                  <a:alpha val="84000"/>
                </a:schemeClr>
              </a:solidFill>
            </a:ln>
          </p:spPr>
        </p:pic>
      </p:grpSp>
    </p:spTree>
    <p:extLst>
      <p:ext uri="{BB962C8B-B14F-4D97-AF65-F5344CB8AC3E}">
        <p14:creationId xmlns:p14="http://schemas.microsoft.com/office/powerpoint/2010/main" val="3050048110"/>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Triangle 7">
            <a:extLst>
              <a:ext uri="{FF2B5EF4-FFF2-40B4-BE49-F238E27FC236}">
                <a16:creationId xmlns:a16="http://schemas.microsoft.com/office/drawing/2014/main" id="{BDC96880-C9A8-D463-187E-5F44CF00C555}"/>
              </a:ext>
            </a:extLst>
          </p:cNvPr>
          <p:cNvSpPr/>
          <p:nvPr/>
        </p:nvSpPr>
        <p:spPr>
          <a:xfrm>
            <a:off x="36637" y="0"/>
            <a:ext cx="18288000" cy="10325100"/>
          </a:xfrm>
          <a:prstGeom prst="rtTriangle">
            <a:avLst/>
          </a:prstGeom>
          <a:solidFill>
            <a:schemeClr val="accent2">
              <a:lumMod val="75000"/>
              <a:alpha val="18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ar-EG" dirty="0"/>
          </a:p>
        </p:txBody>
      </p:sp>
      <p:grpSp>
        <p:nvGrpSpPr>
          <p:cNvPr id="2" name="Group 1">
            <a:extLst>
              <a:ext uri="{FF2B5EF4-FFF2-40B4-BE49-F238E27FC236}">
                <a16:creationId xmlns:a16="http://schemas.microsoft.com/office/drawing/2014/main" id="{EA7FD379-A12B-C0F3-294C-AF8BD930CAD6}"/>
              </a:ext>
            </a:extLst>
          </p:cNvPr>
          <p:cNvGrpSpPr/>
          <p:nvPr/>
        </p:nvGrpSpPr>
        <p:grpSpPr>
          <a:xfrm>
            <a:off x="695755" y="1061232"/>
            <a:ext cx="1980028" cy="980225"/>
            <a:chOff x="789788" y="568550"/>
            <a:chExt cx="2263765" cy="876343"/>
          </a:xfrm>
        </p:grpSpPr>
        <p:pic>
          <p:nvPicPr>
            <p:cNvPr id="3" name="Picture 2">
              <a:extLst>
                <a:ext uri="{FF2B5EF4-FFF2-40B4-BE49-F238E27FC236}">
                  <a16:creationId xmlns:a16="http://schemas.microsoft.com/office/drawing/2014/main" id="{06FDF8A8-8115-0A6B-2829-DA2EC6FE1CBB}"/>
                </a:ext>
              </a:extLst>
            </p:cNvPr>
            <p:cNvPicPr>
              <a:picLocks noChangeAspect="1"/>
            </p:cNvPicPr>
            <p:nvPr/>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789788" y="568550"/>
              <a:ext cx="2263765" cy="876343"/>
            </a:xfrm>
            <a:prstGeom prst="rect">
              <a:avLst/>
            </a:prstGeom>
          </p:spPr>
        </p:pic>
        <p:sp>
          <p:nvSpPr>
            <p:cNvPr id="4" name="TextBox 28">
              <a:extLst>
                <a:ext uri="{FF2B5EF4-FFF2-40B4-BE49-F238E27FC236}">
                  <a16:creationId xmlns:a16="http://schemas.microsoft.com/office/drawing/2014/main" id="{4E9B5231-2549-7509-307B-8A7BD2A6ABD2}"/>
                </a:ext>
              </a:extLst>
            </p:cNvPr>
            <p:cNvSpPr txBox="1"/>
            <p:nvPr/>
          </p:nvSpPr>
          <p:spPr>
            <a:xfrm rot="20457677">
              <a:off x="874661" y="849684"/>
              <a:ext cx="1896204" cy="368025"/>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2500" b="1"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rPr>
                <a:t>الجلسة الثانية</a:t>
              </a:r>
              <a:endParaRPr lang="en-US" sz="2500"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5" name="Group 4">
            <a:extLst>
              <a:ext uri="{FF2B5EF4-FFF2-40B4-BE49-F238E27FC236}">
                <a16:creationId xmlns:a16="http://schemas.microsoft.com/office/drawing/2014/main" id="{9B30CF6B-06A4-7767-9951-7F92C4EFB13A}"/>
              </a:ext>
            </a:extLst>
          </p:cNvPr>
          <p:cNvGrpSpPr/>
          <p:nvPr/>
        </p:nvGrpSpPr>
        <p:grpSpPr>
          <a:xfrm>
            <a:off x="140419" y="299624"/>
            <a:ext cx="1879169" cy="980224"/>
            <a:chOff x="1282652" y="498315"/>
            <a:chExt cx="1807888" cy="876343"/>
          </a:xfrm>
        </p:grpSpPr>
        <p:pic>
          <p:nvPicPr>
            <p:cNvPr id="6" name="Picture 5">
              <a:extLst>
                <a:ext uri="{FF2B5EF4-FFF2-40B4-BE49-F238E27FC236}">
                  <a16:creationId xmlns:a16="http://schemas.microsoft.com/office/drawing/2014/main" id="{FEBD5877-C1CE-1FA6-5F49-D25B89BE69F2}"/>
                </a:ext>
              </a:extLst>
            </p:cNvPr>
            <p:cNvPicPr>
              <a:picLocks noChangeAspect="1"/>
            </p:cNvPicPr>
            <p:nvPr/>
          </p:nvPicPr>
          <p:blipFill>
            <a:blip r:embed="rId3"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1282652" y="498315"/>
              <a:ext cx="1807888" cy="876343"/>
            </a:xfrm>
            <a:prstGeom prst="rect">
              <a:avLst/>
            </a:prstGeom>
          </p:spPr>
        </p:pic>
        <p:sp>
          <p:nvSpPr>
            <p:cNvPr id="7" name="TextBox 28">
              <a:extLst>
                <a:ext uri="{FF2B5EF4-FFF2-40B4-BE49-F238E27FC236}">
                  <a16:creationId xmlns:a16="http://schemas.microsoft.com/office/drawing/2014/main" id="{FC86DDE1-7B1B-D414-53E9-60A2955210EE}"/>
                </a:ext>
              </a:extLst>
            </p:cNvPr>
            <p:cNvSpPr txBox="1"/>
            <p:nvPr/>
          </p:nvSpPr>
          <p:spPr>
            <a:xfrm rot="20457677">
              <a:off x="1345850" y="709582"/>
              <a:ext cx="1421884" cy="441630"/>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3000" b="1"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rPr>
                <a:t>اليوم الثاني</a:t>
              </a:r>
              <a:endParaRPr lang="en-US" sz="3000"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9" name="Group 8">
            <a:extLst>
              <a:ext uri="{FF2B5EF4-FFF2-40B4-BE49-F238E27FC236}">
                <a16:creationId xmlns:a16="http://schemas.microsoft.com/office/drawing/2014/main" id="{4F232B40-6637-2F3C-5186-E94AE85DE2F2}"/>
              </a:ext>
            </a:extLst>
          </p:cNvPr>
          <p:cNvGrpSpPr/>
          <p:nvPr/>
        </p:nvGrpSpPr>
        <p:grpSpPr>
          <a:xfrm>
            <a:off x="12103212" y="132020"/>
            <a:ext cx="5976052" cy="1024493"/>
            <a:chOff x="4650339" y="1798820"/>
            <a:chExt cx="9218059" cy="2703922"/>
          </a:xfrm>
        </p:grpSpPr>
        <p:pic>
          <p:nvPicPr>
            <p:cNvPr id="19" name="Picture 18">
              <a:extLst>
                <a:ext uri="{FF2B5EF4-FFF2-40B4-BE49-F238E27FC236}">
                  <a16:creationId xmlns:a16="http://schemas.microsoft.com/office/drawing/2014/main" id="{DB587E16-79F8-057F-8149-E7592A68F8A7}"/>
                </a:ext>
              </a:extLst>
            </p:cNvPr>
            <p:cNvPicPr>
              <a:picLocks noChangeAspect="1"/>
            </p:cNvPicPr>
            <p:nvPr/>
          </p:nvPicPr>
          <p:blipFill rotWithShape="1">
            <a:blip r:embed="rId4">
              <a:grayscl/>
              <a:extLst>
                <a:ext uri="{BEBA8EAE-BF5A-486C-A8C5-ECC9F3942E4B}">
                  <a14:imgProps xmlns:a14="http://schemas.microsoft.com/office/drawing/2010/main">
                    <a14:imgLayer r:embed="rId5">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630" t="9182" r="839" b="13125"/>
            <a:stretch/>
          </p:blipFill>
          <p:spPr>
            <a:xfrm>
              <a:off x="7138064" y="1798820"/>
              <a:ext cx="6730334" cy="2703922"/>
            </a:xfrm>
            <a:prstGeom prst="rect">
              <a:avLst/>
            </a:prstGeom>
          </p:spPr>
        </p:pic>
        <p:sp>
          <p:nvSpPr>
            <p:cNvPr id="20" name="TextBox 42">
              <a:extLst>
                <a:ext uri="{FF2B5EF4-FFF2-40B4-BE49-F238E27FC236}">
                  <a16:creationId xmlns:a16="http://schemas.microsoft.com/office/drawing/2014/main" id="{A8710DD6-0C55-5F29-4CAF-3B243057A9DD}"/>
                </a:ext>
              </a:extLst>
            </p:cNvPr>
            <p:cNvSpPr txBox="1"/>
            <p:nvPr/>
          </p:nvSpPr>
          <p:spPr>
            <a:xfrm>
              <a:off x="4650339" y="1798821"/>
              <a:ext cx="8662082" cy="2513078"/>
            </a:xfrm>
            <a:prstGeom prst="rect">
              <a:avLst/>
            </a:prstGeom>
          </p:spPr>
          <p:txBody>
            <a:bodyPr wrap="square" lIns="0" tIns="0" rIns="0" bIns="0" rtlCol="0" anchor="t">
              <a:spAutoFit/>
            </a:bodyPr>
            <a:lstStyle/>
            <a:p>
              <a:pPr algn="just" rtl="1">
                <a:lnSpc>
                  <a:spcPct val="150000"/>
                </a:lnSpc>
              </a:pPr>
              <a:r>
                <a:rPr lang="ar-EG" sz="4500" b="1" spc="51" dirty="0">
                  <a:latin typeface="Aljazeera" panose="02000000000000000000" pitchFamily="2" charset="-78"/>
                  <a:cs typeface="Aljazeera" panose="02000000000000000000" pitchFamily="2" charset="-78"/>
                </a:rPr>
                <a:t>نموذج دراسة حالة</a:t>
              </a:r>
              <a:endParaRPr lang="en-US" sz="4500" b="1" spc="51" dirty="0">
                <a:latin typeface="Aljazeera" panose="02000000000000000000" pitchFamily="2" charset="-78"/>
                <a:cs typeface="Aljazeera" panose="02000000000000000000" pitchFamily="2" charset="-78"/>
              </a:endParaRPr>
            </a:p>
          </p:txBody>
        </p:sp>
      </p:grpSp>
      <p:grpSp>
        <p:nvGrpSpPr>
          <p:cNvPr id="21" name="Group 20">
            <a:extLst>
              <a:ext uri="{FF2B5EF4-FFF2-40B4-BE49-F238E27FC236}">
                <a16:creationId xmlns:a16="http://schemas.microsoft.com/office/drawing/2014/main" id="{5B62A8B4-4138-3877-B476-EFD14E7625E9}"/>
              </a:ext>
            </a:extLst>
          </p:cNvPr>
          <p:cNvGrpSpPr>
            <a:grpSpLocks/>
          </p:cNvGrpSpPr>
          <p:nvPr/>
        </p:nvGrpSpPr>
        <p:grpSpPr>
          <a:xfrm>
            <a:off x="6205344" y="979032"/>
            <a:ext cx="5123436" cy="1397974"/>
            <a:chOff x="1759809" y="130715"/>
            <a:chExt cx="724274" cy="791746"/>
          </a:xfrm>
        </p:grpSpPr>
        <p:pic>
          <p:nvPicPr>
            <p:cNvPr id="22" name="Picture 21">
              <a:extLst>
                <a:ext uri="{FF2B5EF4-FFF2-40B4-BE49-F238E27FC236}">
                  <a16:creationId xmlns:a16="http://schemas.microsoft.com/office/drawing/2014/main" id="{F7E4C941-92BF-CA20-A31B-F70224216A20}"/>
                </a:ext>
              </a:extLst>
            </p:cNvPr>
            <p:cNvPicPr>
              <a:picLocks noChangeAspect="1"/>
            </p:cNvPicPr>
            <p:nvPr/>
          </p:nvPicPr>
          <p:blipFill>
            <a:blip r:embed="rId6" cstate="print">
              <a:duotone>
                <a:schemeClr val="accent2">
                  <a:shade val="45000"/>
                  <a:satMod val="135000"/>
                </a:schemeClr>
                <a:prstClr val="white"/>
              </a:duotone>
            </a:blip>
            <a:srcRect/>
            <a:stretch>
              <a:fillRect/>
            </a:stretch>
          </p:blipFill>
          <p:spPr bwMode="auto">
            <a:xfrm>
              <a:off x="1798211" y="130715"/>
              <a:ext cx="685872" cy="791746"/>
            </a:xfrm>
            <a:prstGeom prst="rect">
              <a:avLst/>
            </a:prstGeom>
            <a:noFill/>
            <a:ln>
              <a:noFill/>
            </a:ln>
          </p:spPr>
        </p:pic>
        <p:sp>
          <p:nvSpPr>
            <p:cNvPr id="23" name="Rectangle 22">
              <a:extLst>
                <a:ext uri="{FF2B5EF4-FFF2-40B4-BE49-F238E27FC236}">
                  <a16:creationId xmlns:a16="http://schemas.microsoft.com/office/drawing/2014/main" id="{32A5CCB6-8AA8-211D-C4D0-AF6966438DE8}"/>
                </a:ext>
              </a:extLst>
            </p:cNvPr>
            <p:cNvSpPr/>
            <p:nvPr/>
          </p:nvSpPr>
          <p:spPr>
            <a:xfrm>
              <a:off x="1759809" y="185373"/>
              <a:ext cx="637536" cy="62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algn="r" rtl="0">
                <a:lnSpc>
                  <a:spcPct val="107000"/>
                </a:lnSpc>
                <a:spcAft>
                  <a:spcPts val="800"/>
                </a:spcAft>
              </a:pPr>
              <a:r>
                <a:rPr lang="ar-EG"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دراسة حالة (التنمر)</a:t>
              </a:r>
              <a:endParaRPr lang="en-US" sz="45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4" name="Group 23">
            <a:extLst>
              <a:ext uri="{FF2B5EF4-FFF2-40B4-BE49-F238E27FC236}">
                <a16:creationId xmlns:a16="http://schemas.microsoft.com/office/drawing/2014/main" id="{1BF27AE6-7215-5DBF-46A4-D5CC7C5D6B56}"/>
              </a:ext>
            </a:extLst>
          </p:cNvPr>
          <p:cNvGrpSpPr/>
          <p:nvPr/>
        </p:nvGrpSpPr>
        <p:grpSpPr>
          <a:xfrm>
            <a:off x="5257794" y="1628838"/>
            <a:ext cx="12993553" cy="8690141"/>
            <a:chOff x="12441804" y="1984094"/>
            <a:chExt cx="6962095" cy="4482361"/>
          </a:xfrm>
        </p:grpSpPr>
        <p:sp>
          <p:nvSpPr>
            <p:cNvPr id="25" name="Freeform 9">
              <a:extLst>
                <a:ext uri="{FF2B5EF4-FFF2-40B4-BE49-F238E27FC236}">
                  <a16:creationId xmlns:a16="http://schemas.microsoft.com/office/drawing/2014/main" id="{95826796-CF80-5A30-53CF-C27B1190AD40}"/>
                </a:ext>
              </a:extLst>
            </p:cNvPr>
            <p:cNvSpPr/>
            <p:nvPr/>
          </p:nvSpPr>
          <p:spPr>
            <a:xfrm flipH="1">
              <a:off x="12441804" y="2531076"/>
              <a:ext cx="6962095" cy="3935379"/>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7">
                <a:duotone>
                  <a:schemeClr val="accent4">
                    <a:shade val="45000"/>
                    <a:satMod val="135000"/>
                  </a:schemeClr>
                  <a:prstClr val="white"/>
                </a:duotone>
                <a:extLst>
                  <a:ext uri="{96DAC541-7B7A-43D3-8B79-37D633B846F1}">
                    <asvg:svgBlip xmlns:asvg="http://schemas.microsoft.com/office/drawing/2016/SVG/main" r:embed="rId8"/>
                  </a:ext>
                </a:extLst>
              </a:blip>
              <a:stretch>
                <a:fillRect/>
              </a:stretch>
            </a:blipFill>
          </p:spPr>
          <p:txBody>
            <a:bodyPr/>
            <a:lstStyle/>
            <a:p>
              <a:endParaRPr lang="ar-EG" sz="1200" dirty="0"/>
            </a:p>
          </p:txBody>
        </p:sp>
        <p:sp>
          <p:nvSpPr>
            <p:cNvPr id="26" name="TextBox 25">
              <a:extLst>
                <a:ext uri="{FF2B5EF4-FFF2-40B4-BE49-F238E27FC236}">
                  <a16:creationId xmlns:a16="http://schemas.microsoft.com/office/drawing/2014/main" id="{99F5437B-F32E-9D47-8281-8ECA6500C813}"/>
                </a:ext>
              </a:extLst>
            </p:cNvPr>
            <p:cNvSpPr txBox="1"/>
            <p:nvPr/>
          </p:nvSpPr>
          <p:spPr>
            <a:xfrm>
              <a:off x="13217555" y="1984094"/>
              <a:ext cx="5901013" cy="4196971"/>
            </a:xfrm>
            <a:prstGeom prst="rect">
              <a:avLst/>
            </a:prstGeom>
            <a:noFill/>
          </p:spPr>
          <p:txBody>
            <a:bodyPr wrap="square" rtlCol="1">
              <a:spAutoFit/>
            </a:bodyPr>
            <a:lstStyle/>
            <a:p>
              <a:pPr algn="just" rtl="1">
                <a:lnSpc>
                  <a:spcPct val="200000"/>
                </a:lnSpc>
              </a:pPr>
              <a:r>
                <a:rPr lang="ar-EG" sz="3400" b="1" u="sng" dirty="0">
                  <a:latin typeface="Dubai" panose="020B0503030403030204" pitchFamily="34" charset="-78"/>
                  <a:ea typeface="Calibri" panose="020F0502020204030204" pitchFamily="34" charset="0"/>
                  <a:cs typeface="Dubai" panose="020B0503030403030204" pitchFamily="34" charset="-78"/>
                </a:rPr>
                <a:t>الأهداف العلاجية / الارشادية :</a:t>
              </a:r>
            </a:p>
            <a:p>
              <a:pPr algn="just" rtl="1">
                <a:lnSpc>
                  <a:spcPct val="150000"/>
                </a:lnSpc>
              </a:pPr>
              <a:r>
                <a:rPr lang="ar-EG" sz="3400" dirty="0">
                  <a:latin typeface="Dubai" panose="020B0503030403030204" pitchFamily="34" charset="-78"/>
                  <a:ea typeface="Calibri" panose="020F0502020204030204" pitchFamily="34" charset="0"/>
                  <a:cs typeface="Dubai" panose="020B0503030403030204" pitchFamily="34" charset="-78"/>
                </a:rPr>
                <a:t>-  علاج مشكلة التنمر الذي يتعرض له ...</a:t>
              </a:r>
            </a:p>
            <a:p>
              <a:pPr algn="just" rtl="1">
                <a:lnSpc>
                  <a:spcPct val="150000"/>
                </a:lnSpc>
              </a:pPr>
              <a:r>
                <a:rPr lang="ar-EG" sz="3400" dirty="0">
                  <a:latin typeface="Dubai" panose="020B0503030403030204" pitchFamily="34" charset="-78"/>
                  <a:ea typeface="Calibri" panose="020F0502020204030204" pitchFamily="34" charset="0"/>
                  <a:cs typeface="Dubai" panose="020B0503030403030204" pitchFamily="34" charset="-78"/>
                </a:rPr>
                <a:t>-  الاحتواء ، الدعم ، التفهم .</a:t>
              </a:r>
            </a:p>
            <a:p>
              <a:pPr algn="just" rtl="1">
                <a:lnSpc>
                  <a:spcPct val="150000"/>
                </a:lnSpc>
              </a:pPr>
              <a:r>
                <a:rPr lang="ar-EG" sz="3400" dirty="0">
                  <a:latin typeface="Dubai" panose="020B0503030403030204" pitchFamily="34" charset="-78"/>
                  <a:ea typeface="Calibri" panose="020F0502020204030204" pitchFamily="34" charset="0"/>
                  <a:cs typeface="Dubai" panose="020B0503030403030204" pitchFamily="34" charset="-78"/>
                </a:rPr>
                <a:t>-  تخفيف الضغوط ومشاعر الحزن لديه .</a:t>
              </a:r>
            </a:p>
            <a:p>
              <a:pPr algn="just" rtl="1">
                <a:lnSpc>
                  <a:spcPct val="150000"/>
                </a:lnSpc>
              </a:pPr>
              <a:r>
                <a:rPr lang="ar-EG" sz="3400" dirty="0">
                  <a:latin typeface="Dubai" panose="020B0503030403030204" pitchFamily="34" charset="-78"/>
                  <a:ea typeface="Calibri" panose="020F0502020204030204" pitchFamily="34" charset="0"/>
                  <a:cs typeface="Dubai" panose="020B0503030403030204" pitchFamily="34" charset="-78"/>
                </a:rPr>
                <a:t>-  تعليمه آليات التعامل مع المتنمرين ، وحماية نفسه .</a:t>
              </a:r>
            </a:p>
            <a:p>
              <a:pPr algn="just" rtl="1">
                <a:lnSpc>
                  <a:spcPct val="150000"/>
                </a:lnSpc>
              </a:pPr>
              <a:r>
                <a:rPr lang="ar-EG" sz="3400" dirty="0">
                  <a:latin typeface="Dubai" panose="020B0503030403030204" pitchFamily="34" charset="-78"/>
                  <a:ea typeface="Calibri" panose="020F0502020204030204" pitchFamily="34" charset="0"/>
                  <a:cs typeface="Dubai" panose="020B0503030403030204" pitchFamily="34" charset="-78"/>
                </a:rPr>
                <a:t>-  توعيته بنقاط القوة والضعف لديه ، وتعزيز ثقته بنفسه .</a:t>
              </a:r>
            </a:p>
            <a:p>
              <a:pPr algn="just" rtl="1">
                <a:lnSpc>
                  <a:spcPct val="150000"/>
                </a:lnSpc>
              </a:pPr>
              <a:r>
                <a:rPr lang="ar-EG" sz="3400" dirty="0">
                  <a:latin typeface="Dubai" panose="020B0503030403030204" pitchFamily="34" charset="-78"/>
                  <a:ea typeface="Calibri" panose="020F0502020204030204" pitchFamily="34" charset="0"/>
                  <a:cs typeface="Dubai" panose="020B0503030403030204" pitchFamily="34" charset="-78"/>
                </a:rPr>
                <a:t>-  اكتساب مهارات اجتماعية ، وبناء علاقات اجتماعية</a:t>
              </a:r>
            </a:p>
            <a:p>
              <a:pPr algn="just" rtl="1">
                <a:lnSpc>
                  <a:spcPct val="150000"/>
                </a:lnSpc>
              </a:pPr>
              <a:r>
                <a:rPr lang="ar-EG" sz="3400" dirty="0">
                  <a:latin typeface="Dubai" panose="020B0503030403030204" pitchFamily="34" charset="-78"/>
                  <a:ea typeface="Calibri" panose="020F0502020204030204" pitchFamily="34" charset="0"/>
                  <a:cs typeface="Dubai" panose="020B0503030403030204" pitchFamily="34" charset="-78"/>
                </a:rPr>
                <a:t>-  دمجه بأنشطة مدرسية.</a:t>
              </a:r>
            </a:p>
            <a:p>
              <a:pPr algn="just" rtl="1">
                <a:lnSpc>
                  <a:spcPct val="150000"/>
                </a:lnSpc>
              </a:pPr>
              <a:r>
                <a:rPr lang="ar-EG" sz="3400" dirty="0">
                  <a:latin typeface="Dubai" panose="020B0503030403030204" pitchFamily="34" charset="-78"/>
                  <a:ea typeface="Calibri" panose="020F0502020204030204" pitchFamily="34" charset="0"/>
                  <a:cs typeface="Dubai" panose="020B0503030403030204" pitchFamily="34" charset="-78"/>
                </a:rPr>
                <a:t>-  مساعدته على التكيف ، وتقبل الذات ، ومساعدته ليعيش بصحة نفسية جيدة .</a:t>
              </a:r>
            </a:p>
          </p:txBody>
        </p:sp>
      </p:grpSp>
      <p:grpSp>
        <p:nvGrpSpPr>
          <p:cNvPr id="10" name="Group 4">
            <a:extLst>
              <a:ext uri="{FF2B5EF4-FFF2-40B4-BE49-F238E27FC236}">
                <a16:creationId xmlns:a16="http://schemas.microsoft.com/office/drawing/2014/main" id="{1BB6DE8D-F692-44B0-8C98-3E30ADA82940}"/>
              </a:ext>
            </a:extLst>
          </p:cNvPr>
          <p:cNvGrpSpPr/>
          <p:nvPr/>
        </p:nvGrpSpPr>
        <p:grpSpPr>
          <a:xfrm>
            <a:off x="289564" y="4612149"/>
            <a:ext cx="5412615" cy="5366465"/>
            <a:chOff x="-4302677" y="4890421"/>
            <a:chExt cx="7866340" cy="8699050"/>
          </a:xfrm>
        </p:grpSpPr>
        <p:pic>
          <p:nvPicPr>
            <p:cNvPr id="11" name="Picture 5">
              <a:extLst>
                <a:ext uri="{FF2B5EF4-FFF2-40B4-BE49-F238E27FC236}">
                  <a16:creationId xmlns:a16="http://schemas.microsoft.com/office/drawing/2014/main" id="{88864996-467C-43D3-BBC5-508FF2AB271A}"/>
                </a:ext>
              </a:extLst>
            </p:cNvPr>
            <p:cNvPicPr>
              <a:picLocks noChangeAspect="1"/>
            </p:cNvPicPr>
            <p:nvPr/>
          </p:nvPicPr>
          <p:blipFill>
            <a:blip r:embed="rId9">
              <a:extLst>
                <a:ext uri="{28A0092B-C50C-407E-A947-70E740481C1C}">
                  <a14:useLocalDpi xmlns:a14="http://schemas.microsoft.com/office/drawing/2010/main" val="0"/>
                </a:ext>
              </a:extLst>
            </a:blip>
            <a:srcRect t="723" b="723"/>
            <a:stretch/>
          </p:blipFill>
          <p:spPr>
            <a:xfrm>
              <a:off x="-4302677" y="4890421"/>
              <a:ext cx="7866340" cy="8699050"/>
            </a:xfrm>
            <a:prstGeom prst="ellipse">
              <a:avLst/>
            </a:prstGeom>
            <a:ln w="209550">
              <a:solidFill>
                <a:schemeClr val="accent2">
                  <a:lumMod val="75000"/>
                  <a:alpha val="84000"/>
                </a:schemeClr>
              </a:solidFill>
            </a:ln>
          </p:spPr>
        </p:pic>
      </p:grpSp>
    </p:spTree>
    <p:extLst>
      <p:ext uri="{BB962C8B-B14F-4D97-AF65-F5344CB8AC3E}">
        <p14:creationId xmlns:p14="http://schemas.microsoft.com/office/powerpoint/2010/main" val="3101519167"/>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Triangle 7">
            <a:extLst>
              <a:ext uri="{FF2B5EF4-FFF2-40B4-BE49-F238E27FC236}">
                <a16:creationId xmlns:a16="http://schemas.microsoft.com/office/drawing/2014/main" id="{BDC96880-C9A8-D463-187E-5F44CF00C555}"/>
              </a:ext>
            </a:extLst>
          </p:cNvPr>
          <p:cNvSpPr/>
          <p:nvPr/>
        </p:nvSpPr>
        <p:spPr>
          <a:xfrm>
            <a:off x="36637" y="0"/>
            <a:ext cx="18288000" cy="10325100"/>
          </a:xfrm>
          <a:prstGeom prst="rtTriangle">
            <a:avLst/>
          </a:prstGeom>
          <a:solidFill>
            <a:schemeClr val="accent2">
              <a:lumMod val="75000"/>
              <a:alpha val="18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ar-EG" dirty="0"/>
          </a:p>
        </p:txBody>
      </p:sp>
      <p:grpSp>
        <p:nvGrpSpPr>
          <p:cNvPr id="2" name="Group 1">
            <a:extLst>
              <a:ext uri="{FF2B5EF4-FFF2-40B4-BE49-F238E27FC236}">
                <a16:creationId xmlns:a16="http://schemas.microsoft.com/office/drawing/2014/main" id="{EA7FD379-A12B-C0F3-294C-AF8BD930CAD6}"/>
              </a:ext>
            </a:extLst>
          </p:cNvPr>
          <p:cNvGrpSpPr/>
          <p:nvPr/>
        </p:nvGrpSpPr>
        <p:grpSpPr>
          <a:xfrm>
            <a:off x="695755" y="1061232"/>
            <a:ext cx="1980028" cy="980225"/>
            <a:chOff x="789788" y="568550"/>
            <a:chExt cx="2263765" cy="876343"/>
          </a:xfrm>
        </p:grpSpPr>
        <p:pic>
          <p:nvPicPr>
            <p:cNvPr id="3" name="Picture 2">
              <a:extLst>
                <a:ext uri="{FF2B5EF4-FFF2-40B4-BE49-F238E27FC236}">
                  <a16:creationId xmlns:a16="http://schemas.microsoft.com/office/drawing/2014/main" id="{06FDF8A8-8115-0A6B-2829-DA2EC6FE1CBB}"/>
                </a:ext>
              </a:extLst>
            </p:cNvPr>
            <p:cNvPicPr>
              <a:picLocks noChangeAspect="1"/>
            </p:cNvPicPr>
            <p:nvPr/>
          </p:nvPicPr>
          <p:blipFill>
            <a:blip r:embed="rId3"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789788" y="568550"/>
              <a:ext cx="2263765" cy="876343"/>
            </a:xfrm>
            <a:prstGeom prst="rect">
              <a:avLst/>
            </a:prstGeom>
          </p:spPr>
        </p:pic>
        <p:sp>
          <p:nvSpPr>
            <p:cNvPr id="4" name="TextBox 28">
              <a:extLst>
                <a:ext uri="{FF2B5EF4-FFF2-40B4-BE49-F238E27FC236}">
                  <a16:creationId xmlns:a16="http://schemas.microsoft.com/office/drawing/2014/main" id="{4E9B5231-2549-7509-307B-8A7BD2A6ABD2}"/>
                </a:ext>
              </a:extLst>
            </p:cNvPr>
            <p:cNvSpPr txBox="1"/>
            <p:nvPr/>
          </p:nvSpPr>
          <p:spPr>
            <a:xfrm rot="20457677">
              <a:off x="874661" y="849684"/>
              <a:ext cx="1896204" cy="368025"/>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2500" b="1"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rPr>
                <a:t>الجلسة الثانية</a:t>
              </a:r>
              <a:endParaRPr lang="en-US" sz="2500"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5" name="Group 4">
            <a:extLst>
              <a:ext uri="{FF2B5EF4-FFF2-40B4-BE49-F238E27FC236}">
                <a16:creationId xmlns:a16="http://schemas.microsoft.com/office/drawing/2014/main" id="{9B30CF6B-06A4-7767-9951-7F92C4EFB13A}"/>
              </a:ext>
            </a:extLst>
          </p:cNvPr>
          <p:cNvGrpSpPr/>
          <p:nvPr/>
        </p:nvGrpSpPr>
        <p:grpSpPr>
          <a:xfrm>
            <a:off x="140419" y="299624"/>
            <a:ext cx="1879169" cy="980224"/>
            <a:chOff x="1282652" y="498315"/>
            <a:chExt cx="1807888" cy="876343"/>
          </a:xfrm>
        </p:grpSpPr>
        <p:pic>
          <p:nvPicPr>
            <p:cNvPr id="6" name="Picture 5">
              <a:extLst>
                <a:ext uri="{FF2B5EF4-FFF2-40B4-BE49-F238E27FC236}">
                  <a16:creationId xmlns:a16="http://schemas.microsoft.com/office/drawing/2014/main" id="{FEBD5877-C1CE-1FA6-5F49-D25B89BE69F2}"/>
                </a:ext>
              </a:extLst>
            </p:cNvPr>
            <p:cNvPicPr>
              <a:picLocks noChangeAspect="1"/>
            </p:cNvPicPr>
            <p:nvPr/>
          </p:nvPicPr>
          <p:blipFill>
            <a:blip r:embed="rId4"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1282652" y="498315"/>
              <a:ext cx="1807888" cy="876343"/>
            </a:xfrm>
            <a:prstGeom prst="rect">
              <a:avLst/>
            </a:prstGeom>
          </p:spPr>
        </p:pic>
        <p:sp>
          <p:nvSpPr>
            <p:cNvPr id="7" name="TextBox 28">
              <a:extLst>
                <a:ext uri="{FF2B5EF4-FFF2-40B4-BE49-F238E27FC236}">
                  <a16:creationId xmlns:a16="http://schemas.microsoft.com/office/drawing/2014/main" id="{FC86DDE1-7B1B-D414-53E9-60A2955210EE}"/>
                </a:ext>
              </a:extLst>
            </p:cNvPr>
            <p:cNvSpPr txBox="1"/>
            <p:nvPr/>
          </p:nvSpPr>
          <p:spPr>
            <a:xfrm rot="20457677">
              <a:off x="1345850" y="709582"/>
              <a:ext cx="1421884" cy="441630"/>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3000" b="1"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rPr>
                <a:t>اليوم الثاني</a:t>
              </a:r>
              <a:endParaRPr lang="en-US" sz="3000"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9" name="Group 8">
            <a:extLst>
              <a:ext uri="{FF2B5EF4-FFF2-40B4-BE49-F238E27FC236}">
                <a16:creationId xmlns:a16="http://schemas.microsoft.com/office/drawing/2014/main" id="{4F232B40-6637-2F3C-5186-E94AE85DE2F2}"/>
              </a:ext>
            </a:extLst>
          </p:cNvPr>
          <p:cNvGrpSpPr/>
          <p:nvPr/>
        </p:nvGrpSpPr>
        <p:grpSpPr>
          <a:xfrm>
            <a:off x="12103212" y="132020"/>
            <a:ext cx="5976052" cy="1024493"/>
            <a:chOff x="4650339" y="1798820"/>
            <a:chExt cx="9218059" cy="2703922"/>
          </a:xfrm>
        </p:grpSpPr>
        <p:pic>
          <p:nvPicPr>
            <p:cNvPr id="19" name="Picture 18">
              <a:extLst>
                <a:ext uri="{FF2B5EF4-FFF2-40B4-BE49-F238E27FC236}">
                  <a16:creationId xmlns:a16="http://schemas.microsoft.com/office/drawing/2014/main" id="{DB587E16-79F8-057F-8149-E7592A68F8A7}"/>
                </a:ext>
              </a:extLst>
            </p:cNvPr>
            <p:cNvPicPr>
              <a:picLocks noChangeAspect="1"/>
            </p:cNvPicPr>
            <p:nvPr/>
          </p:nvPicPr>
          <p:blipFill rotWithShape="1">
            <a:blip r:embed="rId5">
              <a:grayscl/>
              <a:extLst>
                <a:ext uri="{BEBA8EAE-BF5A-486C-A8C5-ECC9F3942E4B}">
                  <a14:imgProps xmlns:a14="http://schemas.microsoft.com/office/drawing/2010/main">
                    <a14:imgLayer r:embed="rId6">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630" t="9182" r="839" b="13125"/>
            <a:stretch/>
          </p:blipFill>
          <p:spPr>
            <a:xfrm>
              <a:off x="7138064" y="1798820"/>
              <a:ext cx="6730334" cy="2703922"/>
            </a:xfrm>
            <a:prstGeom prst="rect">
              <a:avLst/>
            </a:prstGeom>
          </p:spPr>
        </p:pic>
        <p:sp>
          <p:nvSpPr>
            <p:cNvPr id="20" name="TextBox 42">
              <a:extLst>
                <a:ext uri="{FF2B5EF4-FFF2-40B4-BE49-F238E27FC236}">
                  <a16:creationId xmlns:a16="http://schemas.microsoft.com/office/drawing/2014/main" id="{A8710DD6-0C55-5F29-4CAF-3B243057A9DD}"/>
                </a:ext>
              </a:extLst>
            </p:cNvPr>
            <p:cNvSpPr txBox="1"/>
            <p:nvPr/>
          </p:nvSpPr>
          <p:spPr>
            <a:xfrm>
              <a:off x="4650339" y="1798821"/>
              <a:ext cx="8662082" cy="2513078"/>
            </a:xfrm>
            <a:prstGeom prst="rect">
              <a:avLst/>
            </a:prstGeom>
          </p:spPr>
          <p:txBody>
            <a:bodyPr wrap="square" lIns="0" tIns="0" rIns="0" bIns="0" rtlCol="0" anchor="t">
              <a:spAutoFit/>
            </a:bodyPr>
            <a:lstStyle/>
            <a:p>
              <a:pPr algn="just" rtl="1">
                <a:lnSpc>
                  <a:spcPct val="150000"/>
                </a:lnSpc>
              </a:pPr>
              <a:r>
                <a:rPr lang="ar-EG" sz="4500" b="1" spc="51" dirty="0">
                  <a:latin typeface="Aljazeera" panose="02000000000000000000" pitchFamily="2" charset="-78"/>
                  <a:cs typeface="Aljazeera" panose="02000000000000000000" pitchFamily="2" charset="-78"/>
                </a:rPr>
                <a:t>نموذج دراسة حالة</a:t>
              </a:r>
              <a:endParaRPr lang="en-US" sz="4500" b="1" spc="51" dirty="0">
                <a:latin typeface="Aljazeera" panose="02000000000000000000" pitchFamily="2" charset="-78"/>
                <a:cs typeface="Aljazeera" panose="02000000000000000000" pitchFamily="2" charset="-78"/>
              </a:endParaRPr>
            </a:p>
          </p:txBody>
        </p:sp>
      </p:grpSp>
      <p:grpSp>
        <p:nvGrpSpPr>
          <p:cNvPr id="21" name="Group 20">
            <a:extLst>
              <a:ext uri="{FF2B5EF4-FFF2-40B4-BE49-F238E27FC236}">
                <a16:creationId xmlns:a16="http://schemas.microsoft.com/office/drawing/2014/main" id="{5B62A8B4-4138-3877-B476-EFD14E7625E9}"/>
              </a:ext>
            </a:extLst>
          </p:cNvPr>
          <p:cNvGrpSpPr>
            <a:grpSpLocks/>
          </p:cNvGrpSpPr>
          <p:nvPr/>
        </p:nvGrpSpPr>
        <p:grpSpPr>
          <a:xfrm>
            <a:off x="6205344" y="979032"/>
            <a:ext cx="5123436" cy="1397974"/>
            <a:chOff x="1759809" y="130715"/>
            <a:chExt cx="724274" cy="791746"/>
          </a:xfrm>
        </p:grpSpPr>
        <p:pic>
          <p:nvPicPr>
            <p:cNvPr id="22" name="Picture 21">
              <a:extLst>
                <a:ext uri="{FF2B5EF4-FFF2-40B4-BE49-F238E27FC236}">
                  <a16:creationId xmlns:a16="http://schemas.microsoft.com/office/drawing/2014/main" id="{F7E4C941-92BF-CA20-A31B-F70224216A20}"/>
                </a:ext>
              </a:extLst>
            </p:cNvPr>
            <p:cNvPicPr>
              <a:picLocks noChangeAspect="1"/>
            </p:cNvPicPr>
            <p:nvPr/>
          </p:nvPicPr>
          <p:blipFill>
            <a:blip r:embed="rId7" cstate="print">
              <a:duotone>
                <a:schemeClr val="accent2">
                  <a:shade val="45000"/>
                  <a:satMod val="135000"/>
                </a:schemeClr>
                <a:prstClr val="white"/>
              </a:duotone>
            </a:blip>
            <a:srcRect/>
            <a:stretch>
              <a:fillRect/>
            </a:stretch>
          </p:blipFill>
          <p:spPr bwMode="auto">
            <a:xfrm>
              <a:off x="1798211" y="130715"/>
              <a:ext cx="685872" cy="791746"/>
            </a:xfrm>
            <a:prstGeom prst="rect">
              <a:avLst/>
            </a:prstGeom>
            <a:noFill/>
            <a:ln>
              <a:noFill/>
            </a:ln>
          </p:spPr>
        </p:pic>
        <p:sp>
          <p:nvSpPr>
            <p:cNvPr id="23" name="Rectangle 22">
              <a:extLst>
                <a:ext uri="{FF2B5EF4-FFF2-40B4-BE49-F238E27FC236}">
                  <a16:creationId xmlns:a16="http://schemas.microsoft.com/office/drawing/2014/main" id="{32A5CCB6-8AA8-211D-C4D0-AF6966438DE8}"/>
                </a:ext>
              </a:extLst>
            </p:cNvPr>
            <p:cNvSpPr/>
            <p:nvPr/>
          </p:nvSpPr>
          <p:spPr>
            <a:xfrm>
              <a:off x="1759809" y="185373"/>
              <a:ext cx="637536" cy="62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algn="r" rtl="0">
                <a:lnSpc>
                  <a:spcPct val="107000"/>
                </a:lnSpc>
                <a:spcAft>
                  <a:spcPts val="800"/>
                </a:spcAft>
              </a:pPr>
              <a:r>
                <a:rPr lang="ar-EG"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دراسة حالة (التنمر)</a:t>
              </a:r>
              <a:endParaRPr lang="en-US" sz="45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4" name="Group 23">
            <a:extLst>
              <a:ext uri="{FF2B5EF4-FFF2-40B4-BE49-F238E27FC236}">
                <a16:creationId xmlns:a16="http://schemas.microsoft.com/office/drawing/2014/main" id="{1BF27AE6-7215-5DBF-46A4-D5CC7C5D6B56}"/>
              </a:ext>
            </a:extLst>
          </p:cNvPr>
          <p:cNvGrpSpPr/>
          <p:nvPr/>
        </p:nvGrpSpPr>
        <p:grpSpPr>
          <a:xfrm>
            <a:off x="5257792" y="1628838"/>
            <a:ext cx="12993553" cy="7029324"/>
            <a:chOff x="12441803" y="1984094"/>
            <a:chExt cx="6962095" cy="3625714"/>
          </a:xfrm>
        </p:grpSpPr>
        <p:sp>
          <p:nvSpPr>
            <p:cNvPr id="25" name="Freeform 9">
              <a:extLst>
                <a:ext uri="{FF2B5EF4-FFF2-40B4-BE49-F238E27FC236}">
                  <a16:creationId xmlns:a16="http://schemas.microsoft.com/office/drawing/2014/main" id="{95826796-CF80-5A30-53CF-C27B1190AD40}"/>
                </a:ext>
              </a:extLst>
            </p:cNvPr>
            <p:cNvSpPr/>
            <p:nvPr/>
          </p:nvSpPr>
          <p:spPr>
            <a:xfrm flipH="1">
              <a:off x="12441803" y="2531076"/>
              <a:ext cx="6962095" cy="3078732"/>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8">
                <a:duotone>
                  <a:schemeClr val="accent4">
                    <a:shade val="45000"/>
                    <a:satMod val="135000"/>
                  </a:schemeClr>
                  <a:prstClr val="white"/>
                </a:duotone>
                <a:extLst>
                  <a:ext uri="{96DAC541-7B7A-43D3-8B79-37D633B846F1}">
                    <asvg:svgBlip xmlns:asvg="http://schemas.microsoft.com/office/drawing/2016/SVG/main" r:embed="rId9"/>
                  </a:ext>
                </a:extLst>
              </a:blip>
              <a:stretch>
                <a:fillRect/>
              </a:stretch>
            </a:blipFill>
          </p:spPr>
          <p:txBody>
            <a:bodyPr/>
            <a:lstStyle/>
            <a:p>
              <a:endParaRPr lang="ar-EG" sz="1200" dirty="0"/>
            </a:p>
          </p:txBody>
        </p:sp>
        <p:sp>
          <p:nvSpPr>
            <p:cNvPr id="26" name="TextBox 25">
              <a:extLst>
                <a:ext uri="{FF2B5EF4-FFF2-40B4-BE49-F238E27FC236}">
                  <a16:creationId xmlns:a16="http://schemas.microsoft.com/office/drawing/2014/main" id="{99F5437B-F32E-9D47-8281-8ECA6500C813}"/>
                </a:ext>
              </a:extLst>
            </p:cNvPr>
            <p:cNvSpPr txBox="1"/>
            <p:nvPr/>
          </p:nvSpPr>
          <p:spPr>
            <a:xfrm>
              <a:off x="13217555" y="1984094"/>
              <a:ext cx="5901013" cy="3222638"/>
            </a:xfrm>
            <a:prstGeom prst="rect">
              <a:avLst/>
            </a:prstGeom>
            <a:noFill/>
          </p:spPr>
          <p:txBody>
            <a:bodyPr wrap="square" rtlCol="1">
              <a:spAutoFit/>
            </a:bodyPr>
            <a:lstStyle/>
            <a:p>
              <a:pPr algn="just" rtl="1">
                <a:lnSpc>
                  <a:spcPct val="200000"/>
                </a:lnSpc>
              </a:pPr>
              <a:r>
                <a:rPr lang="ar-EG" sz="3400" b="1" u="sng" dirty="0">
                  <a:latin typeface="Dubai" panose="020B0503030403030204" pitchFamily="34" charset="-78"/>
                  <a:ea typeface="Calibri" panose="020F0502020204030204" pitchFamily="34" charset="0"/>
                  <a:cs typeface="Dubai" panose="020B0503030403030204" pitchFamily="34" charset="-78"/>
                </a:rPr>
                <a:t>الفنيات المستخدمة :</a:t>
              </a:r>
            </a:p>
            <a:p>
              <a:pPr algn="just" rtl="1">
                <a:lnSpc>
                  <a:spcPct val="150000"/>
                </a:lnSpc>
              </a:pPr>
              <a:r>
                <a:rPr lang="ar-EG" sz="3200" dirty="0">
                  <a:latin typeface="Dubai" panose="020B0503030403030204" pitchFamily="34" charset="-78"/>
                  <a:ea typeface="Calibri" panose="020F0502020204030204" pitchFamily="34" charset="0"/>
                  <a:cs typeface="Dubai" panose="020B0503030403030204" pitchFamily="34" charset="-78"/>
                </a:rPr>
                <a:t>- التفريغ النفسي (الاستماع للحالة ومساعدته على التعبير) التداعي الحر .</a:t>
              </a:r>
            </a:p>
            <a:p>
              <a:pPr algn="just" rtl="1">
                <a:lnSpc>
                  <a:spcPct val="150000"/>
                </a:lnSpc>
              </a:pPr>
              <a:r>
                <a:rPr lang="ar-EG" sz="3200" dirty="0">
                  <a:latin typeface="Dubai" panose="020B0503030403030204" pitchFamily="34" charset="-78"/>
                  <a:ea typeface="Calibri" panose="020F0502020204030204" pitchFamily="34" charset="0"/>
                  <a:cs typeface="Dubai" panose="020B0503030403030204" pitchFamily="34" charset="-78"/>
                </a:rPr>
                <a:t>-  التثقيف النفسي .</a:t>
              </a:r>
            </a:p>
            <a:p>
              <a:pPr algn="just" rtl="1">
                <a:lnSpc>
                  <a:spcPct val="150000"/>
                </a:lnSpc>
              </a:pPr>
              <a:r>
                <a:rPr lang="ar-EG" sz="3200" dirty="0">
                  <a:latin typeface="Dubai" panose="020B0503030403030204" pitchFamily="34" charset="-78"/>
                  <a:ea typeface="Calibri" panose="020F0502020204030204" pitchFamily="34" charset="0"/>
                  <a:cs typeface="Dubai" panose="020B0503030403030204" pitchFamily="34" charset="-78"/>
                </a:rPr>
                <a:t>-  المناقشة العقلانية .</a:t>
              </a:r>
            </a:p>
            <a:p>
              <a:pPr algn="just" rtl="1">
                <a:lnSpc>
                  <a:spcPct val="150000"/>
                </a:lnSpc>
              </a:pPr>
              <a:r>
                <a:rPr lang="ar-EG" sz="3200" dirty="0">
                  <a:latin typeface="Dubai" panose="020B0503030403030204" pitchFamily="34" charset="-78"/>
                  <a:ea typeface="Calibri" panose="020F0502020204030204" pitchFamily="34" charset="0"/>
                  <a:cs typeface="Dubai" panose="020B0503030403030204" pitchFamily="34" charset="-78"/>
                </a:rPr>
                <a:t>-  اعادة البناء المعرفي .</a:t>
              </a:r>
            </a:p>
            <a:p>
              <a:pPr algn="just" rtl="1">
                <a:lnSpc>
                  <a:spcPct val="150000"/>
                </a:lnSpc>
              </a:pPr>
              <a:r>
                <a:rPr lang="ar-EG" sz="3200" dirty="0">
                  <a:latin typeface="Dubai" panose="020B0503030403030204" pitchFamily="34" charset="-78"/>
                  <a:ea typeface="Calibri" panose="020F0502020204030204" pitchFamily="34" charset="0"/>
                  <a:cs typeface="Dubai" panose="020B0503030403030204" pitchFamily="34" charset="-78"/>
                </a:rPr>
                <a:t>-  اسلوب حل المشكلات (إدارة المشاكل)</a:t>
              </a:r>
            </a:p>
            <a:p>
              <a:pPr algn="just" rtl="1">
                <a:lnSpc>
                  <a:spcPct val="150000"/>
                </a:lnSpc>
              </a:pPr>
              <a:r>
                <a:rPr lang="ar-EG" sz="3200" dirty="0">
                  <a:latin typeface="Dubai" panose="020B0503030403030204" pitchFamily="34" charset="-78"/>
                  <a:ea typeface="Calibri" panose="020F0502020204030204" pitchFamily="34" charset="0"/>
                  <a:cs typeface="Dubai" panose="020B0503030403030204" pitchFamily="34" charset="-78"/>
                </a:rPr>
                <a:t>-  أساليب تخفيف الضغط النفسي وإعادة التوازن .</a:t>
              </a:r>
            </a:p>
            <a:p>
              <a:pPr algn="just" rtl="1">
                <a:lnSpc>
                  <a:spcPct val="150000"/>
                </a:lnSpc>
              </a:pPr>
              <a:r>
                <a:rPr lang="ar-EG" sz="3200" dirty="0">
                  <a:latin typeface="Dubai" panose="020B0503030403030204" pitchFamily="34" charset="-78"/>
                  <a:ea typeface="Calibri" panose="020F0502020204030204" pitchFamily="34" charset="0"/>
                  <a:cs typeface="Dubai" panose="020B0503030403030204" pitchFamily="34" charset="-78"/>
                </a:rPr>
                <a:t>- الحديث الايجابي مع الذات .</a:t>
              </a:r>
            </a:p>
          </p:txBody>
        </p:sp>
      </p:grpSp>
      <p:grpSp>
        <p:nvGrpSpPr>
          <p:cNvPr id="10" name="Group 4">
            <a:extLst>
              <a:ext uri="{FF2B5EF4-FFF2-40B4-BE49-F238E27FC236}">
                <a16:creationId xmlns:a16="http://schemas.microsoft.com/office/drawing/2014/main" id="{1BB6DE8D-F692-44B0-8C98-3E30ADA82940}"/>
              </a:ext>
            </a:extLst>
          </p:cNvPr>
          <p:cNvGrpSpPr/>
          <p:nvPr/>
        </p:nvGrpSpPr>
        <p:grpSpPr>
          <a:xfrm>
            <a:off x="289564" y="4612149"/>
            <a:ext cx="5412615" cy="5366465"/>
            <a:chOff x="-4302677" y="4890421"/>
            <a:chExt cx="7866340" cy="8699050"/>
          </a:xfrm>
        </p:grpSpPr>
        <p:pic>
          <p:nvPicPr>
            <p:cNvPr id="11" name="Picture 5">
              <a:extLst>
                <a:ext uri="{FF2B5EF4-FFF2-40B4-BE49-F238E27FC236}">
                  <a16:creationId xmlns:a16="http://schemas.microsoft.com/office/drawing/2014/main" id="{88864996-467C-43D3-BBC5-508FF2AB271A}"/>
                </a:ext>
              </a:extLst>
            </p:cNvPr>
            <p:cNvPicPr>
              <a:picLocks noChangeAspect="1"/>
            </p:cNvPicPr>
            <p:nvPr/>
          </p:nvPicPr>
          <p:blipFill>
            <a:blip r:embed="rId10">
              <a:extLst>
                <a:ext uri="{28A0092B-C50C-407E-A947-70E740481C1C}">
                  <a14:useLocalDpi xmlns:a14="http://schemas.microsoft.com/office/drawing/2010/main" val="0"/>
                </a:ext>
              </a:extLst>
            </a:blip>
            <a:srcRect t="723" b="723"/>
            <a:stretch/>
          </p:blipFill>
          <p:spPr>
            <a:xfrm>
              <a:off x="-4302677" y="4890421"/>
              <a:ext cx="7866340" cy="8699050"/>
            </a:xfrm>
            <a:prstGeom prst="ellipse">
              <a:avLst/>
            </a:prstGeom>
            <a:ln w="209550">
              <a:solidFill>
                <a:schemeClr val="accent2">
                  <a:lumMod val="75000"/>
                  <a:alpha val="84000"/>
                </a:schemeClr>
              </a:solidFill>
            </a:ln>
          </p:spPr>
        </p:pic>
      </p:grpSp>
    </p:spTree>
    <p:extLst>
      <p:ext uri="{BB962C8B-B14F-4D97-AF65-F5344CB8AC3E}">
        <p14:creationId xmlns:p14="http://schemas.microsoft.com/office/powerpoint/2010/main" val="2603623941"/>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Triangle 7">
            <a:extLst>
              <a:ext uri="{FF2B5EF4-FFF2-40B4-BE49-F238E27FC236}">
                <a16:creationId xmlns:a16="http://schemas.microsoft.com/office/drawing/2014/main" id="{BDC96880-C9A8-D463-187E-5F44CF00C555}"/>
              </a:ext>
            </a:extLst>
          </p:cNvPr>
          <p:cNvSpPr/>
          <p:nvPr/>
        </p:nvSpPr>
        <p:spPr>
          <a:xfrm>
            <a:off x="36637" y="0"/>
            <a:ext cx="18288000" cy="10325100"/>
          </a:xfrm>
          <a:prstGeom prst="rtTriangle">
            <a:avLst/>
          </a:prstGeom>
          <a:solidFill>
            <a:schemeClr val="accent2">
              <a:lumMod val="75000"/>
              <a:alpha val="18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ar-EG" dirty="0"/>
          </a:p>
        </p:txBody>
      </p:sp>
      <p:grpSp>
        <p:nvGrpSpPr>
          <p:cNvPr id="2" name="Group 1">
            <a:extLst>
              <a:ext uri="{FF2B5EF4-FFF2-40B4-BE49-F238E27FC236}">
                <a16:creationId xmlns:a16="http://schemas.microsoft.com/office/drawing/2014/main" id="{EA7FD379-A12B-C0F3-294C-AF8BD930CAD6}"/>
              </a:ext>
            </a:extLst>
          </p:cNvPr>
          <p:cNvGrpSpPr/>
          <p:nvPr/>
        </p:nvGrpSpPr>
        <p:grpSpPr>
          <a:xfrm>
            <a:off x="695755" y="1061232"/>
            <a:ext cx="1980028" cy="980225"/>
            <a:chOff x="789788" y="568550"/>
            <a:chExt cx="2263765" cy="876343"/>
          </a:xfrm>
        </p:grpSpPr>
        <p:pic>
          <p:nvPicPr>
            <p:cNvPr id="3" name="Picture 2">
              <a:extLst>
                <a:ext uri="{FF2B5EF4-FFF2-40B4-BE49-F238E27FC236}">
                  <a16:creationId xmlns:a16="http://schemas.microsoft.com/office/drawing/2014/main" id="{06FDF8A8-8115-0A6B-2829-DA2EC6FE1CBB}"/>
                </a:ext>
              </a:extLst>
            </p:cNvPr>
            <p:cNvPicPr>
              <a:picLocks noChangeAspect="1"/>
            </p:cNvPicPr>
            <p:nvPr/>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789788" y="568550"/>
              <a:ext cx="2263765" cy="876343"/>
            </a:xfrm>
            <a:prstGeom prst="rect">
              <a:avLst/>
            </a:prstGeom>
          </p:spPr>
        </p:pic>
        <p:sp>
          <p:nvSpPr>
            <p:cNvPr id="4" name="TextBox 28">
              <a:extLst>
                <a:ext uri="{FF2B5EF4-FFF2-40B4-BE49-F238E27FC236}">
                  <a16:creationId xmlns:a16="http://schemas.microsoft.com/office/drawing/2014/main" id="{4E9B5231-2549-7509-307B-8A7BD2A6ABD2}"/>
                </a:ext>
              </a:extLst>
            </p:cNvPr>
            <p:cNvSpPr txBox="1"/>
            <p:nvPr/>
          </p:nvSpPr>
          <p:spPr>
            <a:xfrm rot="20457677">
              <a:off x="874661" y="849684"/>
              <a:ext cx="1896204" cy="368025"/>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2500" b="1"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rPr>
                <a:t>الجلسة الثانية</a:t>
              </a:r>
              <a:endParaRPr lang="en-US" sz="2500"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5" name="Group 4">
            <a:extLst>
              <a:ext uri="{FF2B5EF4-FFF2-40B4-BE49-F238E27FC236}">
                <a16:creationId xmlns:a16="http://schemas.microsoft.com/office/drawing/2014/main" id="{9B30CF6B-06A4-7767-9951-7F92C4EFB13A}"/>
              </a:ext>
            </a:extLst>
          </p:cNvPr>
          <p:cNvGrpSpPr/>
          <p:nvPr/>
        </p:nvGrpSpPr>
        <p:grpSpPr>
          <a:xfrm>
            <a:off x="140419" y="299624"/>
            <a:ext cx="1879169" cy="980224"/>
            <a:chOff x="1282652" y="498315"/>
            <a:chExt cx="1807888" cy="876343"/>
          </a:xfrm>
        </p:grpSpPr>
        <p:pic>
          <p:nvPicPr>
            <p:cNvPr id="6" name="Picture 5">
              <a:extLst>
                <a:ext uri="{FF2B5EF4-FFF2-40B4-BE49-F238E27FC236}">
                  <a16:creationId xmlns:a16="http://schemas.microsoft.com/office/drawing/2014/main" id="{FEBD5877-C1CE-1FA6-5F49-D25B89BE69F2}"/>
                </a:ext>
              </a:extLst>
            </p:cNvPr>
            <p:cNvPicPr>
              <a:picLocks noChangeAspect="1"/>
            </p:cNvPicPr>
            <p:nvPr/>
          </p:nvPicPr>
          <p:blipFill>
            <a:blip r:embed="rId3"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1282652" y="498315"/>
              <a:ext cx="1807888" cy="876343"/>
            </a:xfrm>
            <a:prstGeom prst="rect">
              <a:avLst/>
            </a:prstGeom>
          </p:spPr>
        </p:pic>
        <p:sp>
          <p:nvSpPr>
            <p:cNvPr id="7" name="TextBox 28">
              <a:extLst>
                <a:ext uri="{FF2B5EF4-FFF2-40B4-BE49-F238E27FC236}">
                  <a16:creationId xmlns:a16="http://schemas.microsoft.com/office/drawing/2014/main" id="{FC86DDE1-7B1B-D414-53E9-60A2955210EE}"/>
                </a:ext>
              </a:extLst>
            </p:cNvPr>
            <p:cNvSpPr txBox="1"/>
            <p:nvPr/>
          </p:nvSpPr>
          <p:spPr>
            <a:xfrm rot="20457677">
              <a:off x="1345850" y="709582"/>
              <a:ext cx="1421884" cy="441630"/>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3000" b="1"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rPr>
                <a:t>اليوم الثاني</a:t>
              </a:r>
              <a:endParaRPr lang="en-US" sz="3000"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9" name="Group 8">
            <a:extLst>
              <a:ext uri="{FF2B5EF4-FFF2-40B4-BE49-F238E27FC236}">
                <a16:creationId xmlns:a16="http://schemas.microsoft.com/office/drawing/2014/main" id="{4F232B40-6637-2F3C-5186-E94AE85DE2F2}"/>
              </a:ext>
            </a:extLst>
          </p:cNvPr>
          <p:cNvGrpSpPr/>
          <p:nvPr/>
        </p:nvGrpSpPr>
        <p:grpSpPr>
          <a:xfrm>
            <a:off x="12103212" y="132020"/>
            <a:ext cx="5976052" cy="1024493"/>
            <a:chOff x="4650339" y="1798820"/>
            <a:chExt cx="9218059" cy="2703922"/>
          </a:xfrm>
        </p:grpSpPr>
        <p:pic>
          <p:nvPicPr>
            <p:cNvPr id="19" name="Picture 18">
              <a:extLst>
                <a:ext uri="{FF2B5EF4-FFF2-40B4-BE49-F238E27FC236}">
                  <a16:creationId xmlns:a16="http://schemas.microsoft.com/office/drawing/2014/main" id="{DB587E16-79F8-057F-8149-E7592A68F8A7}"/>
                </a:ext>
              </a:extLst>
            </p:cNvPr>
            <p:cNvPicPr>
              <a:picLocks noChangeAspect="1"/>
            </p:cNvPicPr>
            <p:nvPr/>
          </p:nvPicPr>
          <p:blipFill rotWithShape="1">
            <a:blip r:embed="rId4">
              <a:grayscl/>
              <a:extLst>
                <a:ext uri="{BEBA8EAE-BF5A-486C-A8C5-ECC9F3942E4B}">
                  <a14:imgProps xmlns:a14="http://schemas.microsoft.com/office/drawing/2010/main">
                    <a14:imgLayer r:embed="rId5">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630" t="9182" r="839" b="13125"/>
            <a:stretch/>
          </p:blipFill>
          <p:spPr>
            <a:xfrm>
              <a:off x="7138064" y="1798820"/>
              <a:ext cx="6730334" cy="2703922"/>
            </a:xfrm>
            <a:prstGeom prst="rect">
              <a:avLst/>
            </a:prstGeom>
          </p:spPr>
        </p:pic>
        <p:sp>
          <p:nvSpPr>
            <p:cNvPr id="20" name="TextBox 42">
              <a:extLst>
                <a:ext uri="{FF2B5EF4-FFF2-40B4-BE49-F238E27FC236}">
                  <a16:creationId xmlns:a16="http://schemas.microsoft.com/office/drawing/2014/main" id="{A8710DD6-0C55-5F29-4CAF-3B243057A9DD}"/>
                </a:ext>
              </a:extLst>
            </p:cNvPr>
            <p:cNvSpPr txBox="1"/>
            <p:nvPr/>
          </p:nvSpPr>
          <p:spPr>
            <a:xfrm>
              <a:off x="4650339" y="1798821"/>
              <a:ext cx="8662082" cy="2513078"/>
            </a:xfrm>
            <a:prstGeom prst="rect">
              <a:avLst/>
            </a:prstGeom>
          </p:spPr>
          <p:txBody>
            <a:bodyPr wrap="square" lIns="0" tIns="0" rIns="0" bIns="0" rtlCol="0" anchor="t">
              <a:spAutoFit/>
            </a:bodyPr>
            <a:lstStyle/>
            <a:p>
              <a:pPr algn="just" rtl="1">
                <a:lnSpc>
                  <a:spcPct val="150000"/>
                </a:lnSpc>
              </a:pPr>
              <a:r>
                <a:rPr lang="ar-EG" sz="4500" b="1" spc="51" dirty="0">
                  <a:latin typeface="Aljazeera" panose="02000000000000000000" pitchFamily="2" charset="-78"/>
                  <a:cs typeface="Aljazeera" panose="02000000000000000000" pitchFamily="2" charset="-78"/>
                </a:rPr>
                <a:t>نموذج دراسة حالة</a:t>
              </a:r>
              <a:endParaRPr lang="en-US" sz="4500" b="1" spc="51" dirty="0">
                <a:latin typeface="Aljazeera" panose="02000000000000000000" pitchFamily="2" charset="-78"/>
                <a:cs typeface="Aljazeera" panose="02000000000000000000" pitchFamily="2" charset="-78"/>
              </a:endParaRPr>
            </a:p>
          </p:txBody>
        </p:sp>
      </p:grpSp>
      <p:grpSp>
        <p:nvGrpSpPr>
          <p:cNvPr id="21" name="Group 20">
            <a:extLst>
              <a:ext uri="{FF2B5EF4-FFF2-40B4-BE49-F238E27FC236}">
                <a16:creationId xmlns:a16="http://schemas.microsoft.com/office/drawing/2014/main" id="{5B62A8B4-4138-3877-B476-EFD14E7625E9}"/>
              </a:ext>
            </a:extLst>
          </p:cNvPr>
          <p:cNvGrpSpPr>
            <a:grpSpLocks/>
          </p:cNvGrpSpPr>
          <p:nvPr/>
        </p:nvGrpSpPr>
        <p:grpSpPr>
          <a:xfrm>
            <a:off x="6205344" y="979032"/>
            <a:ext cx="5123436" cy="1397974"/>
            <a:chOff x="1759809" y="130715"/>
            <a:chExt cx="724274" cy="791746"/>
          </a:xfrm>
        </p:grpSpPr>
        <p:pic>
          <p:nvPicPr>
            <p:cNvPr id="22" name="Picture 21">
              <a:extLst>
                <a:ext uri="{FF2B5EF4-FFF2-40B4-BE49-F238E27FC236}">
                  <a16:creationId xmlns:a16="http://schemas.microsoft.com/office/drawing/2014/main" id="{F7E4C941-92BF-CA20-A31B-F70224216A20}"/>
                </a:ext>
              </a:extLst>
            </p:cNvPr>
            <p:cNvPicPr>
              <a:picLocks noChangeAspect="1"/>
            </p:cNvPicPr>
            <p:nvPr/>
          </p:nvPicPr>
          <p:blipFill>
            <a:blip r:embed="rId6" cstate="print">
              <a:duotone>
                <a:schemeClr val="accent2">
                  <a:shade val="45000"/>
                  <a:satMod val="135000"/>
                </a:schemeClr>
                <a:prstClr val="white"/>
              </a:duotone>
            </a:blip>
            <a:srcRect/>
            <a:stretch>
              <a:fillRect/>
            </a:stretch>
          </p:blipFill>
          <p:spPr bwMode="auto">
            <a:xfrm>
              <a:off x="1798211" y="130715"/>
              <a:ext cx="685872" cy="791746"/>
            </a:xfrm>
            <a:prstGeom prst="rect">
              <a:avLst/>
            </a:prstGeom>
            <a:noFill/>
            <a:ln>
              <a:noFill/>
            </a:ln>
          </p:spPr>
        </p:pic>
        <p:sp>
          <p:nvSpPr>
            <p:cNvPr id="23" name="Rectangle 22">
              <a:extLst>
                <a:ext uri="{FF2B5EF4-FFF2-40B4-BE49-F238E27FC236}">
                  <a16:creationId xmlns:a16="http://schemas.microsoft.com/office/drawing/2014/main" id="{32A5CCB6-8AA8-211D-C4D0-AF6966438DE8}"/>
                </a:ext>
              </a:extLst>
            </p:cNvPr>
            <p:cNvSpPr/>
            <p:nvPr/>
          </p:nvSpPr>
          <p:spPr>
            <a:xfrm>
              <a:off x="1759809" y="185373"/>
              <a:ext cx="637536" cy="62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algn="r" rtl="0">
                <a:lnSpc>
                  <a:spcPct val="107000"/>
                </a:lnSpc>
                <a:spcAft>
                  <a:spcPts val="800"/>
                </a:spcAft>
              </a:pPr>
              <a:r>
                <a:rPr lang="ar-EG"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دراسة حالة (التنمر)</a:t>
              </a:r>
              <a:endParaRPr lang="en-US" sz="45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4" name="Group 23">
            <a:extLst>
              <a:ext uri="{FF2B5EF4-FFF2-40B4-BE49-F238E27FC236}">
                <a16:creationId xmlns:a16="http://schemas.microsoft.com/office/drawing/2014/main" id="{1BF27AE6-7215-5DBF-46A4-D5CC7C5D6B56}"/>
              </a:ext>
            </a:extLst>
          </p:cNvPr>
          <p:cNvGrpSpPr/>
          <p:nvPr/>
        </p:nvGrpSpPr>
        <p:grpSpPr>
          <a:xfrm>
            <a:off x="5257790" y="1786183"/>
            <a:ext cx="12993553" cy="6412314"/>
            <a:chOff x="12441802" y="2065252"/>
            <a:chExt cx="6962095" cy="3307461"/>
          </a:xfrm>
        </p:grpSpPr>
        <p:sp>
          <p:nvSpPr>
            <p:cNvPr id="25" name="Freeform 9">
              <a:extLst>
                <a:ext uri="{FF2B5EF4-FFF2-40B4-BE49-F238E27FC236}">
                  <a16:creationId xmlns:a16="http://schemas.microsoft.com/office/drawing/2014/main" id="{95826796-CF80-5A30-53CF-C27B1190AD40}"/>
                </a:ext>
              </a:extLst>
            </p:cNvPr>
            <p:cNvSpPr/>
            <p:nvPr/>
          </p:nvSpPr>
          <p:spPr>
            <a:xfrm flipH="1">
              <a:off x="12441802" y="2531077"/>
              <a:ext cx="6962095" cy="2841636"/>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7">
                <a:duotone>
                  <a:schemeClr val="accent4">
                    <a:shade val="45000"/>
                    <a:satMod val="135000"/>
                  </a:schemeClr>
                  <a:prstClr val="white"/>
                </a:duotone>
                <a:extLst>
                  <a:ext uri="{96DAC541-7B7A-43D3-8B79-37D633B846F1}">
                    <asvg:svgBlip xmlns:asvg="http://schemas.microsoft.com/office/drawing/2016/SVG/main" r:embed="rId8"/>
                  </a:ext>
                </a:extLst>
              </a:blip>
              <a:stretch>
                <a:fillRect/>
              </a:stretch>
            </a:blipFill>
          </p:spPr>
          <p:txBody>
            <a:bodyPr/>
            <a:lstStyle/>
            <a:p>
              <a:endParaRPr lang="ar-EG" sz="1200" dirty="0"/>
            </a:p>
          </p:txBody>
        </p:sp>
        <p:sp>
          <p:nvSpPr>
            <p:cNvPr id="26" name="TextBox 25">
              <a:extLst>
                <a:ext uri="{FF2B5EF4-FFF2-40B4-BE49-F238E27FC236}">
                  <a16:creationId xmlns:a16="http://schemas.microsoft.com/office/drawing/2014/main" id="{99F5437B-F32E-9D47-8281-8ECA6500C813}"/>
                </a:ext>
              </a:extLst>
            </p:cNvPr>
            <p:cNvSpPr txBox="1"/>
            <p:nvPr/>
          </p:nvSpPr>
          <p:spPr>
            <a:xfrm>
              <a:off x="13204093" y="2065252"/>
              <a:ext cx="5901013" cy="2841636"/>
            </a:xfrm>
            <a:prstGeom prst="rect">
              <a:avLst/>
            </a:prstGeom>
            <a:noFill/>
          </p:spPr>
          <p:txBody>
            <a:bodyPr wrap="square" rtlCol="1">
              <a:spAutoFit/>
            </a:bodyPr>
            <a:lstStyle/>
            <a:p>
              <a:pPr algn="just" rtl="1">
                <a:lnSpc>
                  <a:spcPct val="200000"/>
                </a:lnSpc>
              </a:pPr>
              <a:r>
                <a:rPr lang="ar-EG" sz="3400" b="1" u="sng" dirty="0">
                  <a:latin typeface="Dubai" panose="020B0503030403030204" pitchFamily="34" charset="-78"/>
                  <a:ea typeface="Calibri" panose="020F0502020204030204" pitchFamily="34" charset="0"/>
                  <a:cs typeface="Dubai" panose="020B0503030403030204" pitchFamily="34" charset="-78"/>
                </a:rPr>
                <a:t>الفنيات المستخدمة :</a:t>
              </a:r>
            </a:p>
            <a:p>
              <a:pPr algn="just" rtl="1">
                <a:lnSpc>
                  <a:spcPct val="150000"/>
                </a:lnSpc>
              </a:pPr>
              <a:r>
                <a:rPr lang="ar-EG" sz="3200" dirty="0">
                  <a:latin typeface="Dubai" panose="020B0503030403030204" pitchFamily="34" charset="-78"/>
                  <a:ea typeface="Calibri" panose="020F0502020204030204" pitchFamily="34" charset="0"/>
                  <a:cs typeface="Dubai" panose="020B0503030403030204" pitchFamily="34" charset="-78"/>
                </a:rPr>
                <a:t>-  التعزيز والتدعيم الايجابي ...</a:t>
              </a:r>
            </a:p>
            <a:p>
              <a:pPr algn="just" rtl="1">
                <a:lnSpc>
                  <a:spcPct val="150000"/>
                </a:lnSpc>
              </a:pPr>
              <a:r>
                <a:rPr lang="ar-EG" sz="3200" dirty="0">
                  <a:latin typeface="Dubai" panose="020B0503030403030204" pitchFamily="34" charset="-78"/>
                  <a:ea typeface="Calibri" panose="020F0502020204030204" pitchFamily="34" charset="0"/>
                  <a:cs typeface="Dubai" panose="020B0503030403030204" pitchFamily="34" charset="-78"/>
                </a:rPr>
                <a:t>- الواجبات المنزلية.</a:t>
              </a:r>
            </a:p>
            <a:p>
              <a:pPr algn="just" rtl="1">
                <a:lnSpc>
                  <a:spcPct val="150000"/>
                </a:lnSpc>
              </a:pPr>
              <a:r>
                <a:rPr lang="ar-EG" sz="3200" dirty="0">
                  <a:latin typeface="Dubai" panose="020B0503030403030204" pitchFamily="34" charset="-78"/>
                  <a:ea typeface="Calibri" panose="020F0502020204030204" pitchFamily="34" charset="0"/>
                  <a:cs typeface="Dubai" panose="020B0503030403030204" pitchFamily="34" charset="-78"/>
                </a:rPr>
                <a:t>-  فنيات المقابلة ( عكس المشاعر ، و عكس المحتوى ، اعادة الصياغة ،التلخيص ، التواصل البصري .... الخ )</a:t>
              </a:r>
            </a:p>
            <a:p>
              <a:pPr algn="just" rtl="1">
                <a:lnSpc>
                  <a:spcPct val="150000"/>
                </a:lnSpc>
              </a:pPr>
              <a:r>
                <a:rPr lang="ar-EG" sz="3200" dirty="0">
                  <a:latin typeface="Dubai" panose="020B0503030403030204" pitchFamily="34" charset="-78"/>
                  <a:ea typeface="Calibri" panose="020F0502020204030204" pitchFamily="34" charset="0"/>
                  <a:cs typeface="Dubai" panose="020B0503030403030204" pitchFamily="34" charset="-78"/>
                </a:rPr>
                <a:t>-  استخدام الارشاد الاسري (تعزيز الدعم الاجتماعي)</a:t>
              </a:r>
            </a:p>
            <a:p>
              <a:pPr algn="just" rtl="1">
                <a:lnSpc>
                  <a:spcPct val="150000"/>
                </a:lnSpc>
              </a:pPr>
              <a:r>
                <a:rPr lang="ar-EG" sz="3200" dirty="0">
                  <a:latin typeface="Dubai" panose="020B0503030403030204" pitchFamily="34" charset="-78"/>
                  <a:ea typeface="Calibri" panose="020F0502020204030204" pitchFamily="34" charset="0"/>
                  <a:cs typeface="Dubai" panose="020B0503030403030204" pitchFamily="34" charset="-78"/>
                </a:rPr>
                <a:t>-  استخدام الارشاد الديني .</a:t>
              </a:r>
            </a:p>
          </p:txBody>
        </p:sp>
      </p:grpSp>
      <p:grpSp>
        <p:nvGrpSpPr>
          <p:cNvPr id="10" name="Group 4">
            <a:extLst>
              <a:ext uri="{FF2B5EF4-FFF2-40B4-BE49-F238E27FC236}">
                <a16:creationId xmlns:a16="http://schemas.microsoft.com/office/drawing/2014/main" id="{1BB6DE8D-F692-44B0-8C98-3E30ADA82940}"/>
              </a:ext>
            </a:extLst>
          </p:cNvPr>
          <p:cNvGrpSpPr/>
          <p:nvPr/>
        </p:nvGrpSpPr>
        <p:grpSpPr>
          <a:xfrm>
            <a:off x="289564" y="4612149"/>
            <a:ext cx="5412615" cy="5366465"/>
            <a:chOff x="-4302677" y="4890421"/>
            <a:chExt cx="7866340" cy="8699050"/>
          </a:xfrm>
        </p:grpSpPr>
        <p:pic>
          <p:nvPicPr>
            <p:cNvPr id="11" name="Picture 5">
              <a:extLst>
                <a:ext uri="{FF2B5EF4-FFF2-40B4-BE49-F238E27FC236}">
                  <a16:creationId xmlns:a16="http://schemas.microsoft.com/office/drawing/2014/main" id="{88864996-467C-43D3-BBC5-508FF2AB271A}"/>
                </a:ext>
              </a:extLst>
            </p:cNvPr>
            <p:cNvPicPr>
              <a:picLocks noChangeAspect="1"/>
            </p:cNvPicPr>
            <p:nvPr/>
          </p:nvPicPr>
          <p:blipFill>
            <a:blip r:embed="rId9">
              <a:extLst>
                <a:ext uri="{28A0092B-C50C-407E-A947-70E740481C1C}">
                  <a14:useLocalDpi xmlns:a14="http://schemas.microsoft.com/office/drawing/2010/main" val="0"/>
                </a:ext>
              </a:extLst>
            </a:blip>
            <a:srcRect t="723" b="723"/>
            <a:stretch/>
          </p:blipFill>
          <p:spPr>
            <a:xfrm>
              <a:off x="-4302677" y="4890421"/>
              <a:ext cx="7866340" cy="8699050"/>
            </a:xfrm>
            <a:prstGeom prst="ellipse">
              <a:avLst/>
            </a:prstGeom>
            <a:ln w="209550">
              <a:solidFill>
                <a:schemeClr val="accent2">
                  <a:lumMod val="75000"/>
                  <a:alpha val="84000"/>
                </a:schemeClr>
              </a:solidFill>
            </a:ln>
          </p:spPr>
        </p:pic>
      </p:grpSp>
    </p:spTree>
    <p:extLst>
      <p:ext uri="{BB962C8B-B14F-4D97-AF65-F5344CB8AC3E}">
        <p14:creationId xmlns:p14="http://schemas.microsoft.com/office/powerpoint/2010/main" val="4217978434"/>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Triangle 7">
            <a:extLst>
              <a:ext uri="{FF2B5EF4-FFF2-40B4-BE49-F238E27FC236}">
                <a16:creationId xmlns:a16="http://schemas.microsoft.com/office/drawing/2014/main" id="{BDC96880-C9A8-D463-187E-5F44CF00C555}"/>
              </a:ext>
            </a:extLst>
          </p:cNvPr>
          <p:cNvSpPr/>
          <p:nvPr/>
        </p:nvSpPr>
        <p:spPr>
          <a:xfrm>
            <a:off x="36637" y="0"/>
            <a:ext cx="18288000" cy="10325100"/>
          </a:xfrm>
          <a:prstGeom prst="rtTriangle">
            <a:avLst/>
          </a:prstGeom>
          <a:solidFill>
            <a:schemeClr val="accent2">
              <a:lumMod val="75000"/>
              <a:alpha val="18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ar-EG" dirty="0"/>
          </a:p>
        </p:txBody>
      </p:sp>
      <p:grpSp>
        <p:nvGrpSpPr>
          <p:cNvPr id="2" name="Group 1">
            <a:extLst>
              <a:ext uri="{FF2B5EF4-FFF2-40B4-BE49-F238E27FC236}">
                <a16:creationId xmlns:a16="http://schemas.microsoft.com/office/drawing/2014/main" id="{EA7FD379-A12B-C0F3-294C-AF8BD930CAD6}"/>
              </a:ext>
            </a:extLst>
          </p:cNvPr>
          <p:cNvGrpSpPr/>
          <p:nvPr/>
        </p:nvGrpSpPr>
        <p:grpSpPr>
          <a:xfrm>
            <a:off x="695755" y="1061232"/>
            <a:ext cx="1980028" cy="980225"/>
            <a:chOff x="789788" y="568550"/>
            <a:chExt cx="2263765" cy="876343"/>
          </a:xfrm>
        </p:grpSpPr>
        <p:pic>
          <p:nvPicPr>
            <p:cNvPr id="3" name="Picture 2">
              <a:extLst>
                <a:ext uri="{FF2B5EF4-FFF2-40B4-BE49-F238E27FC236}">
                  <a16:creationId xmlns:a16="http://schemas.microsoft.com/office/drawing/2014/main" id="{06FDF8A8-8115-0A6B-2829-DA2EC6FE1CBB}"/>
                </a:ext>
              </a:extLst>
            </p:cNvPr>
            <p:cNvPicPr>
              <a:picLocks noChangeAspect="1"/>
            </p:cNvPicPr>
            <p:nvPr/>
          </p:nvPicPr>
          <p:blipFill>
            <a:blip r:embed="rId3"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789788" y="568550"/>
              <a:ext cx="2263765" cy="876343"/>
            </a:xfrm>
            <a:prstGeom prst="rect">
              <a:avLst/>
            </a:prstGeom>
          </p:spPr>
        </p:pic>
        <p:sp>
          <p:nvSpPr>
            <p:cNvPr id="4" name="TextBox 28">
              <a:extLst>
                <a:ext uri="{FF2B5EF4-FFF2-40B4-BE49-F238E27FC236}">
                  <a16:creationId xmlns:a16="http://schemas.microsoft.com/office/drawing/2014/main" id="{4E9B5231-2549-7509-307B-8A7BD2A6ABD2}"/>
                </a:ext>
              </a:extLst>
            </p:cNvPr>
            <p:cNvSpPr txBox="1"/>
            <p:nvPr/>
          </p:nvSpPr>
          <p:spPr>
            <a:xfrm rot="20457677">
              <a:off x="874661" y="849684"/>
              <a:ext cx="1896204" cy="368025"/>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2500" b="1"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rPr>
                <a:t>الجلسة الثانية</a:t>
              </a:r>
              <a:endParaRPr lang="en-US" sz="2500"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5" name="Group 4">
            <a:extLst>
              <a:ext uri="{FF2B5EF4-FFF2-40B4-BE49-F238E27FC236}">
                <a16:creationId xmlns:a16="http://schemas.microsoft.com/office/drawing/2014/main" id="{9B30CF6B-06A4-7767-9951-7F92C4EFB13A}"/>
              </a:ext>
            </a:extLst>
          </p:cNvPr>
          <p:cNvGrpSpPr/>
          <p:nvPr/>
        </p:nvGrpSpPr>
        <p:grpSpPr>
          <a:xfrm>
            <a:off x="140419" y="299624"/>
            <a:ext cx="1879169" cy="980224"/>
            <a:chOff x="1282652" y="498315"/>
            <a:chExt cx="1807888" cy="876343"/>
          </a:xfrm>
        </p:grpSpPr>
        <p:pic>
          <p:nvPicPr>
            <p:cNvPr id="6" name="Picture 5">
              <a:extLst>
                <a:ext uri="{FF2B5EF4-FFF2-40B4-BE49-F238E27FC236}">
                  <a16:creationId xmlns:a16="http://schemas.microsoft.com/office/drawing/2014/main" id="{FEBD5877-C1CE-1FA6-5F49-D25B89BE69F2}"/>
                </a:ext>
              </a:extLst>
            </p:cNvPr>
            <p:cNvPicPr>
              <a:picLocks noChangeAspect="1"/>
            </p:cNvPicPr>
            <p:nvPr/>
          </p:nvPicPr>
          <p:blipFill>
            <a:blip r:embed="rId4"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1282652" y="498315"/>
              <a:ext cx="1807888" cy="876343"/>
            </a:xfrm>
            <a:prstGeom prst="rect">
              <a:avLst/>
            </a:prstGeom>
          </p:spPr>
        </p:pic>
        <p:sp>
          <p:nvSpPr>
            <p:cNvPr id="7" name="TextBox 28">
              <a:extLst>
                <a:ext uri="{FF2B5EF4-FFF2-40B4-BE49-F238E27FC236}">
                  <a16:creationId xmlns:a16="http://schemas.microsoft.com/office/drawing/2014/main" id="{FC86DDE1-7B1B-D414-53E9-60A2955210EE}"/>
                </a:ext>
              </a:extLst>
            </p:cNvPr>
            <p:cNvSpPr txBox="1"/>
            <p:nvPr/>
          </p:nvSpPr>
          <p:spPr>
            <a:xfrm rot="20457677">
              <a:off x="1345850" y="709582"/>
              <a:ext cx="1421884" cy="441630"/>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3000" b="1"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rPr>
                <a:t>اليوم الثاني</a:t>
              </a:r>
              <a:endParaRPr lang="en-US" sz="3000"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9" name="Group 8">
            <a:extLst>
              <a:ext uri="{FF2B5EF4-FFF2-40B4-BE49-F238E27FC236}">
                <a16:creationId xmlns:a16="http://schemas.microsoft.com/office/drawing/2014/main" id="{4F232B40-6637-2F3C-5186-E94AE85DE2F2}"/>
              </a:ext>
            </a:extLst>
          </p:cNvPr>
          <p:cNvGrpSpPr/>
          <p:nvPr/>
        </p:nvGrpSpPr>
        <p:grpSpPr>
          <a:xfrm>
            <a:off x="12103212" y="132020"/>
            <a:ext cx="5976052" cy="1024493"/>
            <a:chOff x="4650339" y="1798820"/>
            <a:chExt cx="9218059" cy="2703922"/>
          </a:xfrm>
        </p:grpSpPr>
        <p:pic>
          <p:nvPicPr>
            <p:cNvPr id="19" name="Picture 18">
              <a:extLst>
                <a:ext uri="{FF2B5EF4-FFF2-40B4-BE49-F238E27FC236}">
                  <a16:creationId xmlns:a16="http://schemas.microsoft.com/office/drawing/2014/main" id="{DB587E16-79F8-057F-8149-E7592A68F8A7}"/>
                </a:ext>
              </a:extLst>
            </p:cNvPr>
            <p:cNvPicPr>
              <a:picLocks noChangeAspect="1"/>
            </p:cNvPicPr>
            <p:nvPr/>
          </p:nvPicPr>
          <p:blipFill rotWithShape="1">
            <a:blip r:embed="rId5">
              <a:grayscl/>
              <a:extLst>
                <a:ext uri="{BEBA8EAE-BF5A-486C-A8C5-ECC9F3942E4B}">
                  <a14:imgProps xmlns:a14="http://schemas.microsoft.com/office/drawing/2010/main">
                    <a14:imgLayer r:embed="rId6">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630" t="9182" r="839" b="13125"/>
            <a:stretch/>
          </p:blipFill>
          <p:spPr>
            <a:xfrm>
              <a:off x="7138064" y="1798820"/>
              <a:ext cx="6730334" cy="2703922"/>
            </a:xfrm>
            <a:prstGeom prst="rect">
              <a:avLst/>
            </a:prstGeom>
          </p:spPr>
        </p:pic>
        <p:sp>
          <p:nvSpPr>
            <p:cNvPr id="20" name="TextBox 42">
              <a:extLst>
                <a:ext uri="{FF2B5EF4-FFF2-40B4-BE49-F238E27FC236}">
                  <a16:creationId xmlns:a16="http://schemas.microsoft.com/office/drawing/2014/main" id="{A8710DD6-0C55-5F29-4CAF-3B243057A9DD}"/>
                </a:ext>
              </a:extLst>
            </p:cNvPr>
            <p:cNvSpPr txBox="1"/>
            <p:nvPr/>
          </p:nvSpPr>
          <p:spPr>
            <a:xfrm>
              <a:off x="4650339" y="1798821"/>
              <a:ext cx="8662082" cy="2513078"/>
            </a:xfrm>
            <a:prstGeom prst="rect">
              <a:avLst/>
            </a:prstGeom>
          </p:spPr>
          <p:txBody>
            <a:bodyPr wrap="square" lIns="0" tIns="0" rIns="0" bIns="0" rtlCol="0" anchor="t">
              <a:spAutoFit/>
            </a:bodyPr>
            <a:lstStyle/>
            <a:p>
              <a:pPr algn="just" rtl="1">
                <a:lnSpc>
                  <a:spcPct val="150000"/>
                </a:lnSpc>
              </a:pPr>
              <a:r>
                <a:rPr lang="ar-EG" sz="4500" b="1" spc="51" dirty="0">
                  <a:latin typeface="Aljazeera" panose="02000000000000000000" pitchFamily="2" charset="-78"/>
                  <a:cs typeface="Aljazeera" panose="02000000000000000000" pitchFamily="2" charset="-78"/>
                </a:rPr>
                <a:t>نموذج دراسة حالة</a:t>
              </a:r>
              <a:endParaRPr lang="en-US" sz="4500" b="1" spc="51" dirty="0">
                <a:latin typeface="Aljazeera" panose="02000000000000000000" pitchFamily="2" charset="-78"/>
                <a:cs typeface="Aljazeera" panose="02000000000000000000" pitchFamily="2" charset="-78"/>
              </a:endParaRPr>
            </a:p>
          </p:txBody>
        </p:sp>
      </p:grpSp>
      <p:grpSp>
        <p:nvGrpSpPr>
          <p:cNvPr id="21" name="Group 20">
            <a:extLst>
              <a:ext uri="{FF2B5EF4-FFF2-40B4-BE49-F238E27FC236}">
                <a16:creationId xmlns:a16="http://schemas.microsoft.com/office/drawing/2014/main" id="{5B62A8B4-4138-3877-B476-EFD14E7625E9}"/>
              </a:ext>
            </a:extLst>
          </p:cNvPr>
          <p:cNvGrpSpPr>
            <a:grpSpLocks/>
          </p:cNvGrpSpPr>
          <p:nvPr/>
        </p:nvGrpSpPr>
        <p:grpSpPr>
          <a:xfrm>
            <a:off x="6205344" y="979032"/>
            <a:ext cx="5123436" cy="1397974"/>
            <a:chOff x="1759809" y="130715"/>
            <a:chExt cx="724274" cy="791746"/>
          </a:xfrm>
        </p:grpSpPr>
        <p:pic>
          <p:nvPicPr>
            <p:cNvPr id="22" name="Picture 21">
              <a:extLst>
                <a:ext uri="{FF2B5EF4-FFF2-40B4-BE49-F238E27FC236}">
                  <a16:creationId xmlns:a16="http://schemas.microsoft.com/office/drawing/2014/main" id="{F7E4C941-92BF-CA20-A31B-F70224216A20}"/>
                </a:ext>
              </a:extLst>
            </p:cNvPr>
            <p:cNvPicPr>
              <a:picLocks noChangeAspect="1"/>
            </p:cNvPicPr>
            <p:nvPr/>
          </p:nvPicPr>
          <p:blipFill>
            <a:blip r:embed="rId7" cstate="print">
              <a:duotone>
                <a:schemeClr val="accent2">
                  <a:shade val="45000"/>
                  <a:satMod val="135000"/>
                </a:schemeClr>
                <a:prstClr val="white"/>
              </a:duotone>
            </a:blip>
            <a:srcRect/>
            <a:stretch>
              <a:fillRect/>
            </a:stretch>
          </p:blipFill>
          <p:spPr bwMode="auto">
            <a:xfrm>
              <a:off x="1798211" y="130715"/>
              <a:ext cx="685872" cy="791746"/>
            </a:xfrm>
            <a:prstGeom prst="rect">
              <a:avLst/>
            </a:prstGeom>
            <a:noFill/>
            <a:ln>
              <a:noFill/>
            </a:ln>
          </p:spPr>
        </p:pic>
        <p:sp>
          <p:nvSpPr>
            <p:cNvPr id="23" name="Rectangle 22">
              <a:extLst>
                <a:ext uri="{FF2B5EF4-FFF2-40B4-BE49-F238E27FC236}">
                  <a16:creationId xmlns:a16="http://schemas.microsoft.com/office/drawing/2014/main" id="{32A5CCB6-8AA8-211D-C4D0-AF6966438DE8}"/>
                </a:ext>
              </a:extLst>
            </p:cNvPr>
            <p:cNvSpPr/>
            <p:nvPr/>
          </p:nvSpPr>
          <p:spPr>
            <a:xfrm>
              <a:off x="1759809" y="185373"/>
              <a:ext cx="637536" cy="62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algn="r" rtl="0">
                <a:lnSpc>
                  <a:spcPct val="107000"/>
                </a:lnSpc>
                <a:spcAft>
                  <a:spcPts val="800"/>
                </a:spcAft>
              </a:pPr>
              <a:r>
                <a:rPr lang="ar-EG"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دراسة حالة (التنمر)</a:t>
              </a:r>
              <a:endParaRPr lang="en-US" sz="45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4" name="Group 23">
            <a:extLst>
              <a:ext uri="{FF2B5EF4-FFF2-40B4-BE49-F238E27FC236}">
                <a16:creationId xmlns:a16="http://schemas.microsoft.com/office/drawing/2014/main" id="{1BF27AE6-7215-5DBF-46A4-D5CC7C5D6B56}"/>
              </a:ext>
            </a:extLst>
          </p:cNvPr>
          <p:cNvGrpSpPr/>
          <p:nvPr/>
        </p:nvGrpSpPr>
        <p:grpSpPr>
          <a:xfrm>
            <a:off x="5257790" y="1786183"/>
            <a:ext cx="12993553" cy="6412314"/>
            <a:chOff x="12441802" y="2065252"/>
            <a:chExt cx="6962095" cy="3307461"/>
          </a:xfrm>
        </p:grpSpPr>
        <p:sp>
          <p:nvSpPr>
            <p:cNvPr id="25" name="Freeform 9">
              <a:extLst>
                <a:ext uri="{FF2B5EF4-FFF2-40B4-BE49-F238E27FC236}">
                  <a16:creationId xmlns:a16="http://schemas.microsoft.com/office/drawing/2014/main" id="{95826796-CF80-5A30-53CF-C27B1190AD40}"/>
                </a:ext>
              </a:extLst>
            </p:cNvPr>
            <p:cNvSpPr/>
            <p:nvPr/>
          </p:nvSpPr>
          <p:spPr>
            <a:xfrm flipH="1">
              <a:off x="12441802" y="2531077"/>
              <a:ext cx="6962095" cy="2841636"/>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8">
                <a:duotone>
                  <a:schemeClr val="accent4">
                    <a:shade val="45000"/>
                    <a:satMod val="135000"/>
                  </a:schemeClr>
                  <a:prstClr val="white"/>
                </a:duotone>
                <a:extLst>
                  <a:ext uri="{96DAC541-7B7A-43D3-8B79-37D633B846F1}">
                    <asvg:svgBlip xmlns:asvg="http://schemas.microsoft.com/office/drawing/2016/SVG/main" r:embed="rId9"/>
                  </a:ext>
                </a:extLst>
              </a:blip>
              <a:stretch>
                <a:fillRect/>
              </a:stretch>
            </a:blipFill>
          </p:spPr>
          <p:txBody>
            <a:bodyPr/>
            <a:lstStyle/>
            <a:p>
              <a:endParaRPr lang="ar-EG" sz="1200" dirty="0"/>
            </a:p>
          </p:txBody>
        </p:sp>
        <p:sp>
          <p:nvSpPr>
            <p:cNvPr id="26" name="TextBox 25">
              <a:extLst>
                <a:ext uri="{FF2B5EF4-FFF2-40B4-BE49-F238E27FC236}">
                  <a16:creationId xmlns:a16="http://schemas.microsoft.com/office/drawing/2014/main" id="{99F5437B-F32E-9D47-8281-8ECA6500C813}"/>
                </a:ext>
              </a:extLst>
            </p:cNvPr>
            <p:cNvSpPr txBox="1"/>
            <p:nvPr/>
          </p:nvSpPr>
          <p:spPr>
            <a:xfrm>
              <a:off x="13204093" y="2065252"/>
              <a:ext cx="5901013" cy="3063888"/>
            </a:xfrm>
            <a:prstGeom prst="rect">
              <a:avLst/>
            </a:prstGeom>
            <a:noFill/>
          </p:spPr>
          <p:txBody>
            <a:bodyPr wrap="square" rtlCol="1">
              <a:spAutoFit/>
            </a:bodyPr>
            <a:lstStyle/>
            <a:p>
              <a:pPr algn="just" rtl="1">
                <a:lnSpc>
                  <a:spcPct val="200000"/>
                </a:lnSpc>
              </a:pPr>
              <a:r>
                <a:rPr lang="ar-EG" sz="3400" b="1" u="sng" dirty="0">
                  <a:latin typeface="Dubai" panose="020B0503030403030204" pitchFamily="34" charset="-78"/>
                  <a:ea typeface="Calibri" panose="020F0502020204030204" pitchFamily="34" charset="0"/>
                  <a:cs typeface="Dubai" panose="020B0503030403030204" pitchFamily="34" charset="-78"/>
                </a:rPr>
                <a:t>الاجراءات والتدخلات :</a:t>
              </a:r>
            </a:p>
            <a:p>
              <a:pPr algn="just" rtl="1">
                <a:lnSpc>
                  <a:spcPct val="200000"/>
                </a:lnSpc>
              </a:pPr>
              <a:r>
                <a:rPr lang="ar-EG" sz="3200" dirty="0">
                  <a:latin typeface="Dubai" panose="020B0503030403030204" pitchFamily="34" charset="-78"/>
                  <a:ea typeface="Calibri" panose="020F0502020204030204" pitchFamily="34" charset="0"/>
                  <a:cs typeface="Dubai" panose="020B0503030403030204" pitchFamily="34" charset="-78"/>
                </a:rPr>
                <a:t>- في البداية استخدام مهارات المقابلة الارشادية ، والتهيئة مع الحالة للبدء فيما بعد ذلك بالجلسات الارشادية .</a:t>
              </a:r>
            </a:p>
            <a:p>
              <a:pPr algn="just" rtl="1">
                <a:lnSpc>
                  <a:spcPct val="200000"/>
                </a:lnSpc>
              </a:pPr>
              <a:r>
                <a:rPr lang="ar-EG" sz="3200" dirty="0">
                  <a:latin typeface="Dubai" panose="020B0503030403030204" pitchFamily="34" charset="-78"/>
                  <a:ea typeface="Calibri" panose="020F0502020204030204" pitchFamily="34" charset="0"/>
                  <a:cs typeface="Dubai" panose="020B0503030403030204" pitchFamily="34" charset="-78"/>
                </a:rPr>
                <a:t>-  الاستماع ، اظهار التقبل ، والتفهم والاحتواء ، والتعاطف .</a:t>
              </a:r>
            </a:p>
            <a:p>
              <a:pPr algn="just" rtl="1">
                <a:lnSpc>
                  <a:spcPct val="200000"/>
                </a:lnSpc>
              </a:pPr>
              <a:r>
                <a:rPr lang="ar-EG" sz="3200" dirty="0">
                  <a:latin typeface="Dubai" panose="020B0503030403030204" pitchFamily="34" charset="-78"/>
                  <a:ea typeface="Calibri" panose="020F0502020204030204" pitchFamily="34" charset="0"/>
                  <a:cs typeface="Dubai" panose="020B0503030403030204" pitchFamily="34" charset="-78"/>
                </a:rPr>
                <a:t>- تدريبه على التعامل مع المتنمرين وتثقيفه واكسابه الفهم والمعرفة وطرق المواجهة واسلوب حل المشكلات</a:t>
              </a:r>
            </a:p>
          </p:txBody>
        </p:sp>
      </p:grpSp>
      <p:grpSp>
        <p:nvGrpSpPr>
          <p:cNvPr id="10" name="Group 4">
            <a:extLst>
              <a:ext uri="{FF2B5EF4-FFF2-40B4-BE49-F238E27FC236}">
                <a16:creationId xmlns:a16="http://schemas.microsoft.com/office/drawing/2014/main" id="{1BB6DE8D-F692-44B0-8C98-3E30ADA82940}"/>
              </a:ext>
            </a:extLst>
          </p:cNvPr>
          <p:cNvGrpSpPr/>
          <p:nvPr/>
        </p:nvGrpSpPr>
        <p:grpSpPr>
          <a:xfrm>
            <a:off x="289564" y="4612149"/>
            <a:ext cx="5412615" cy="5366465"/>
            <a:chOff x="-4302677" y="4890421"/>
            <a:chExt cx="7866340" cy="8699050"/>
          </a:xfrm>
        </p:grpSpPr>
        <p:pic>
          <p:nvPicPr>
            <p:cNvPr id="11" name="Picture 5">
              <a:extLst>
                <a:ext uri="{FF2B5EF4-FFF2-40B4-BE49-F238E27FC236}">
                  <a16:creationId xmlns:a16="http://schemas.microsoft.com/office/drawing/2014/main" id="{88864996-467C-43D3-BBC5-508FF2AB271A}"/>
                </a:ext>
              </a:extLst>
            </p:cNvPr>
            <p:cNvPicPr>
              <a:picLocks noChangeAspect="1"/>
            </p:cNvPicPr>
            <p:nvPr/>
          </p:nvPicPr>
          <p:blipFill>
            <a:blip r:embed="rId10">
              <a:extLst>
                <a:ext uri="{28A0092B-C50C-407E-A947-70E740481C1C}">
                  <a14:useLocalDpi xmlns:a14="http://schemas.microsoft.com/office/drawing/2010/main" val="0"/>
                </a:ext>
              </a:extLst>
            </a:blip>
            <a:srcRect t="723" b="723"/>
            <a:stretch/>
          </p:blipFill>
          <p:spPr>
            <a:xfrm>
              <a:off x="-4302677" y="4890421"/>
              <a:ext cx="7866340" cy="8699050"/>
            </a:xfrm>
            <a:prstGeom prst="ellipse">
              <a:avLst/>
            </a:prstGeom>
            <a:ln w="209550">
              <a:solidFill>
                <a:schemeClr val="accent2">
                  <a:lumMod val="75000"/>
                  <a:alpha val="84000"/>
                </a:schemeClr>
              </a:solidFill>
            </a:ln>
          </p:spPr>
        </p:pic>
      </p:grpSp>
    </p:spTree>
    <p:extLst>
      <p:ext uri="{BB962C8B-B14F-4D97-AF65-F5344CB8AC3E}">
        <p14:creationId xmlns:p14="http://schemas.microsoft.com/office/powerpoint/2010/main" val="276523341"/>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Triangle 7">
            <a:extLst>
              <a:ext uri="{FF2B5EF4-FFF2-40B4-BE49-F238E27FC236}">
                <a16:creationId xmlns:a16="http://schemas.microsoft.com/office/drawing/2014/main" id="{BDC96880-C9A8-D463-187E-5F44CF00C555}"/>
              </a:ext>
            </a:extLst>
          </p:cNvPr>
          <p:cNvSpPr/>
          <p:nvPr/>
        </p:nvSpPr>
        <p:spPr>
          <a:xfrm>
            <a:off x="36637" y="0"/>
            <a:ext cx="18288000" cy="10325100"/>
          </a:xfrm>
          <a:prstGeom prst="rtTriangle">
            <a:avLst/>
          </a:prstGeom>
          <a:solidFill>
            <a:schemeClr val="accent2">
              <a:lumMod val="75000"/>
              <a:alpha val="18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ar-EG" dirty="0"/>
          </a:p>
        </p:txBody>
      </p:sp>
      <p:grpSp>
        <p:nvGrpSpPr>
          <p:cNvPr id="2" name="Group 1">
            <a:extLst>
              <a:ext uri="{FF2B5EF4-FFF2-40B4-BE49-F238E27FC236}">
                <a16:creationId xmlns:a16="http://schemas.microsoft.com/office/drawing/2014/main" id="{EA7FD379-A12B-C0F3-294C-AF8BD930CAD6}"/>
              </a:ext>
            </a:extLst>
          </p:cNvPr>
          <p:cNvGrpSpPr/>
          <p:nvPr/>
        </p:nvGrpSpPr>
        <p:grpSpPr>
          <a:xfrm>
            <a:off x="695755" y="1061232"/>
            <a:ext cx="1980028" cy="980225"/>
            <a:chOff x="789788" y="568550"/>
            <a:chExt cx="2263765" cy="876343"/>
          </a:xfrm>
        </p:grpSpPr>
        <p:pic>
          <p:nvPicPr>
            <p:cNvPr id="3" name="Picture 2">
              <a:extLst>
                <a:ext uri="{FF2B5EF4-FFF2-40B4-BE49-F238E27FC236}">
                  <a16:creationId xmlns:a16="http://schemas.microsoft.com/office/drawing/2014/main" id="{06FDF8A8-8115-0A6B-2829-DA2EC6FE1CBB}"/>
                </a:ext>
              </a:extLst>
            </p:cNvPr>
            <p:cNvPicPr>
              <a:picLocks noChangeAspect="1"/>
            </p:cNvPicPr>
            <p:nvPr/>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789788" y="568550"/>
              <a:ext cx="2263765" cy="876343"/>
            </a:xfrm>
            <a:prstGeom prst="rect">
              <a:avLst/>
            </a:prstGeom>
          </p:spPr>
        </p:pic>
        <p:sp>
          <p:nvSpPr>
            <p:cNvPr id="4" name="TextBox 28">
              <a:extLst>
                <a:ext uri="{FF2B5EF4-FFF2-40B4-BE49-F238E27FC236}">
                  <a16:creationId xmlns:a16="http://schemas.microsoft.com/office/drawing/2014/main" id="{4E9B5231-2549-7509-307B-8A7BD2A6ABD2}"/>
                </a:ext>
              </a:extLst>
            </p:cNvPr>
            <p:cNvSpPr txBox="1"/>
            <p:nvPr/>
          </p:nvSpPr>
          <p:spPr>
            <a:xfrm rot="20457677">
              <a:off x="874661" y="849684"/>
              <a:ext cx="1896204" cy="368025"/>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2500" b="1"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rPr>
                <a:t>الجلسة الثانية</a:t>
              </a:r>
              <a:endParaRPr lang="en-US" sz="2500"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5" name="Group 4">
            <a:extLst>
              <a:ext uri="{FF2B5EF4-FFF2-40B4-BE49-F238E27FC236}">
                <a16:creationId xmlns:a16="http://schemas.microsoft.com/office/drawing/2014/main" id="{9B30CF6B-06A4-7767-9951-7F92C4EFB13A}"/>
              </a:ext>
            </a:extLst>
          </p:cNvPr>
          <p:cNvGrpSpPr/>
          <p:nvPr/>
        </p:nvGrpSpPr>
        <p:grpSpPr>
          <a:xfrm>
            <a:off x="140419" y="299624"/>
            <a:ext cx="1879169" cy="980224"/>
            <a:chOff x="1282652" y="498315"/>
            <a:chExt cx="1807888" cy="876343"/>
          </a:xfrm>
        </p:grpSpPr>
        <p:pic>
          <p:nvPicPr>
            <p:cNvPr id="6" name="Picture 5">
              <a:extLst>
                <a:ext uri="{FF2B5EF4-FFF2-40B4-BE49-F238E27FC236}">
                  <a16:creationId xmlns:a16="http://schemas.microsoft.com/office/drawing/2014/main" id="{FEBD5877-C1CE-1FA6-5F49-D25B89BE69F2}"/>
                </a:ext>
              </a:extLst>
            </p:cNvPr>
            <p:cNvPicPr>
              <a:picLocks noChangeAspect="1"/>
            </p:cNvPicPr>
            <p:nvPr/>
          </p:nvPicPr>
          <p:blipFill>
            <a:blip r:embed="rId3"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1282652" y="498315"/>
              <a:ext cx="1807888" cy="876343"/>
            </a:xfrm>
            <a:prstGeom prst="rect">
              <a:avLst/>
            </a:prstGeom>
          </p:spPr>
        </p:pic>
        <p:sp>
          <p:nvSpPr>
            <p:cNvPr id="7" name="TextBox 28">
              <a:extLst>
                <a:ext uri="{FF2B5EF4-FFF2-40B4-BE49-F238E27FC236}">
                  <a16:creationId xmlns:a16="http://schemas.microsoft.com/office/drawing/2014/main" id="{FC86DDE1-7B1B-D414-53E9-60A2955210EE}"/>
                </a:ext>
              </a:extLst>
            </p:cNvPr>
            <p:cNvSpPr txBox="1"/>
            <p:nvPr/>
          </p:nvSpPr>
          <p:spPr>
            <a:xfrm rot="20457677">
              <a:off x="1345850" y="709582"/>
              <a:ext cx="1421884" cy="441630"/>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3000" b="1"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rPr>
                <a:t>اليوم الثاني</a:t>
              </a:r>
              <a:endParaRPr lang="en-US" sz="3000"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9" name="Group 8">
            <a:extLst>
              <a:ext uri="{FF2B5EF4-FFF2-40B4-BE49-F238E27FC236}">
                <a16:creationId xmlns:a16="http://schemas.microsoft.com/office/drawing/2014/main" id="{4F232B40-6637-2F3C-5186-E94AE85DE2F2}"/>
              </a:ext>
            </a:extLst>
          </p:cNvPr>
          <p:cNvGrpSpPr/>
          <p:nvPr/>
        </p:nvGrpSpPr>
        <p:grpSpPr>
          <a:xfrm>
            <a:off x="12103212" y="132020"/>
            <a:ext cx="5976052" cy="1024493"/>
            <a:chOff x="4650339" y="1798820"/>
            <a:chExt cx="9218059" cy="2703922"/>
          </a:xfrm>
        </p:grpSpPr>
        <p:pic>
          <p:nvPicPr>
            <p:cNvPr id="19" name="Picture 18">
              <a:extLst>
                <a:ext uri="{FF2B5EF4-FFF2-40B4-BE49-F238E27FC236}">
                  <a16:creationId xmlns:a16="http://schemas.microsoft.com/office/drawing/2014/main" id="{DB587E16-79F8-057F-8149-E7592A68F8A7}"/>
                </a:ext>
              </a:extLst>
            </p:cNvPr>
            <p:cNvPicPr>
              <a:picLocks noChangeAspect="1"/>
            </p:cNvPicPr>
            <p:nvPr/>
          </p:nvPicPr>
          <p:blipFill rotWithShape="1">
            <a:blip r:embed="rId4">
              <a:grayscl/>
              <a:extLst>
                <a:ext uri="{BEBA8EAE-BF5A-486C-A8C5-ECC9F3942E4B}">
                  <a14:imgProps xmlns:a14="http://schemas.microsoft.com/office/drawing/2010/main">
                    <a14:imgLayer r:embed="rId5">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630" t="9182" r="839" b="13125"/>
            <a:stretch/>
          </p:blipFill>
          <p:spPr>
            <a:xfrm>
              <a:off x="7138064" y="1798820"/>
              <a:ext cx="6730334" cy="2703922"/>
            </a:xfrm>
            <a:prstGeom prst="rect">
              <a:avLst/>
            </a:prstGeom>
          </p:spPr>
        </p:pic>
        <p:sp>
          <p:nvSpPr>
            <p:cNvPr id="20" name="TextBox 42">
              <a:extLst>
                <a:ext uri="{FF2B5EF4-FFF2-40B4-BE49-F238E27FC236}">
                  <a16:creationId xmlns:a16="http://schemas.microsoft.com/office/drawing/2014/main" id="{A8710DD6-0C55-5F29-4CAF-3B243057A9DD}"/>
                </a:ext>
              </a:extLst>
            </p:cNvPr>
            <p:cNvSpPr txBox="1"/>
            <p:nvPr/>
          </p:nvSpPr>
          <p:spPr>
            <a:xfrm>
              <a:off x="4650339" y="1798821"/>
              <a:ext cx="8662082" cy="2513078"/>
            </a:xfrm>
            <a:prstGeom prst="rect">
              <a:avLst/>
            </a:prstGeom>
          </p:spPr>
          <p:txBody>
            <a:bodyPr wrap="square" lIns="0" tIns="0" rIns="0" bIns="0" rtlCol="0" anchor="t">
              <a:spAutoFit/>
            </a:bodyPr>
            <a:lstStyle/>
            <a:p>
              <a:pPr algn="just" rtl="1">
                <a:lnSpc>
                  <a:spcPct val="150000"/>
                </a:lnSpc>
              </a:pPr>
              <a:r>
                <a:rPr lang="ar-EG" sz="4500" b="1" spc="51" dirty="0">
                  <a:latin typeface="Aljazeera" panose="02000000000000000000" pitchFamily="2" charset="-78"/>
                  <a:cs typeface="Aljazeera" panose="02000000000000000000" pitchFamily="2" charset="-78"/>
                </a:rPr>
                <a:t>نموذج دراسة حالة</a:t>
              </a:r>
              <a:endParaRPr lang="en-US" sz="4500" b="1" spc="51" dirty="0">
                <a:latin typeface="Aljazeera" panose="02000000000000000000" pitchFamily="2" charset="-78"/>
                <a:cs typeface="Aljazeera" panose="02000000000000000000" pitchFamily="2" charset="-78"/>
              </a:endParaRPr>
            </a:p>
          </p:txBody>
        </p:sp>
      </p:grpSp>
      <p:grpSp>
        <p:nvGrpSpPr>
          <p:cNvPr id="21" name="Group 20">
            <a:extLst>
              <a:ext uri="{FF2B5EF4-FFF2-40B4-BE49-F238E27FC236}">
                <a16:creationId xmlns:a16="http://schemas.microsoft.com/office/drawing/2014/main" id="{5B62A8B4-4138-3877-B476-EFD14E7625E9}"/>
              </a:ext>
            </a:extLst>
          </p:cNvPr>
          <p:cNvGrpSpPr>
            <a:grpSpLocks/>
          </p:cNvGrpSpPr>
          <p:nvPr/>
        </p:nvGrpSpPr>
        <p:grpSpPr>
          <a:xfrm>
            <a:off x="6205344" y="979032"/>
            <a:ext cx="5123436" cy="1397974"/>
            <a:chOff x="1759809" y="130715"/>
            <a:chExt cx="724274" cy="791746"/>
          </a:xfrm>
        </p:grpSpPr>
        <p:pic>
          <p:nvPicPr>
            <p:cNvPr id="22" name="Picture 21">
              <a:extLst>
                <a:ext uri="{FF2B5EF4-FFF2-40B4-BE49-F238E27FC236}">
                  <a16:creationId xmlns:a16="http://schemas.microsoft.com/office/drawing/2014/main" id="{F7E4C941-92BF-CA20-A31B-F70224216A20}"/>
                </a:ext>
              </a:extLst>
            </p:cNvPr>
            <p:cNvPicPr>
              <a:picLocks noChangeAspect="1"/>
            </p:cNvPicPr>
            <p:nvPr/>
          </p:nvPicPr>
          <p:blipFill>
            <a:blip r:embed="rId6" cstate="print">
              <a:duotone>
                <a:schemeClr val="accent2">
                  <a:shade val="45000"/>
                  <a:satMod val="135000"/>
                </a:schemeClr>
                <a:prstClr val="white"/>
              </a:duotone>
            </a:blip>
            <a:srcRect/>
            <a:stretch>
              <a:fillRect/>
            </a:stretch>
          </p:blipFill>
          <p:spPr bwMode="auto">
            <a:xfrm>
              <a:off x="1798211" y="130715"/>
              <a:ext cx="685872" cy="791746"/>
            </a:xfrm>
            <a:prstGeom prst="rect">
              <a:avLst/>
            </a:prstGeom>
            <a:noFill/>
            <a:ln>
              <a:noFill/>
            </a:ln>
          </p:spPr>
        </p:pic>
        <p:sp>
          <p:nvSpPr>
            <p:cNvPr id="23" name="Rectangle 22">
              <a:extLst>
                <a:ext uri="{FF2B5EF4-FFF2-40B4-BE49-F238E27FC236}">
                  <a16:creationId xmlns:a16="http://schemas.microsoft.com/office/drawing/2014/main" id="{32A5CCB6-8AA8-211D-C4D0-AF6966438DE8}"/>
                </a:ext>
              </a:extLst>
            </p:cNvPr>
            <p:cNvSpPr/>
            <p:nvPr/>
          </p:nvSpPr>
          <p:spPr>
            <a:xfrm>
              <a:off x="1759809" y="185373"/>
              <a:ext cx="637536" cy="62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algn="r" rtl="0">
                <a:lnSpc>
                  <a:spcPct val="107000"/>
                </a:lnSpc>
                <a:spcAft>
                  <a:spcPts val="800"/>
                </a:spcAft>
              </a:pPr>
              <a:r>
                <a:rPr lang="ar-EG"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دراسة حالة (التنمر)</a:t>
              </a:r>
              <a:endParaRPr lang="en-US" sz="45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4" name="Group 23">
            <a:extLst>
              <a:ext uri="{FF2B5EF4-FFF2-40B4-BE49-F238E27FC236}">
                <a16:creationId xmlns:a16="http://schemas.microsoft.com/office/drawing/2014/main" id="{1BF27AE6-7215-5DBF-46A4-D5CC7C5D6B56}"/>
              </a:ext>
            </a:extLst>
          </p:cNvPr>
          <p:cNvGrpSpPr/>
          <p:nvPr/>
        </p:nvGrpSpPr>
        <p:grpSpPr>
          <a:xfrm>
            <a:off x="5257788" y="1786183"/>
            <a:ext cx="12993553" cy="7828089"/>
            <a:chOff x="12441801" y="2065252"/>
            <a:chExt cx="6962095" cy="4037715"/>
          </a:xfrm>
        </p:grpSpPr>
        <p:sp>
          <p:nvSpPr>
            <p:cNvPr id="25" name="Freeform 9">
              <a:extLst>
                <a:ext uri="{FF2B5EF4-FFF2-40B4-BE49-F238E27FC236}">
                  <a16:creationId xmlns:a16="http://schemas.microsoft.com/office/drawing/2014/main" id="{95826796-CF80-5A30-53CF-C27B1190AD40}"/>
                </a:ext>
              </a:extLst>
            </p:cNvPr>
            <p:cNvSpPr/>
            <p:nvPr/>
          </p:nvSpPr>
          <p:spPr>
            <a:xfrm flipH="1">
              <a:off x="12441801" y="2531077"/>
              <a:ext cx="6962095" cy="3571890"/>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7">
                <a:duotone>
                  <a:schemeClr val="accent4">
                    <a:shade val="45000"/>
                    <a:satMod val="135000"/>
                  </a:schemeClr>
                  <a:prstClr val="white"/>
                </a:duotone>
                <a:extLst>
                  <a:ext uri="{96DAC541-7B7A-43D3-8B79-37D633B846F1}">
                    <asvg:svgBlip xmlns:asvg="http://schemas.microsoft.com/office/drawing/2016/SVG/main" r:embed="rId8"/>
                  </a:ext>
                </a:extLst>
              </a:blip>
              <a:stretch>
                <a:fillRect/>
              </a:stretch>
            </a:blipFill>
          </p:spPr>
          <p:txBody>
            <a:bodyPr/>
            <a:lstStyle/>
            <a:p>
              <a:endParaRPr lang="ar-EG" sz="1200" dirty="0"/>
            </a:p>
          </p:txBody>
        </p:sp>
        <p:sp>
          <p:nvSpPr>
            <p:cNvPr id="26" name="TextBox 25">
              <a:extLst>
                <a:ext uri="{FF2B5EF4-FFF2-40B4-BE49-F238E27FC236}">
                  <a16:creationId xmlns:a16="http://schemas.microsoft.com/office/drawing/2014/main" id="{99F5437B-F32E-9D47-8281-8ECA6500C813}"/>
                </a:ext>
              </a:extLst>
            </p:cNvPr>
            <p:cNvSpPr txBox="1"/>
            <p:nvPr/>
          </p:nvSpPr>
          <p:spPr>
            <a:xfrm>
              <a:off x="13204093" y="2065252"/>
              <a:ext cx="5901013" cy="3571890"/>
            </a:xfrm>
            <a:prstGeom prst="rect">
              <a:avLst/>
            </a:prstGeom>
            <a:noFill/>
          </p:spPr>
          <p:txBody>
            <a:bodyPr wrap="square" rtlCol="1">
              <a:spAutoFit/>
            </a:bodyPr>
            <a:lstStyle/>
            <a:p>
              <a:pPr algn="just" rtl="1">
                <a:lnSpc>
                  <a:spcPct val="200000"/>
                </a:lnSpc>
              </a:pPr>
              <a:r>
                <a:rPr lang="ar-EG" sz="3400" b="1" u="sng" dirty="0">
                  <a:latin typeface="Dubai" panose="020B0503030403030204" pitchFamily="34" charset="-78"/>
                  <a:ea typeface="Calibri" panose="020F0502020204030204" pitchFamily="34" charset="0"/>
                  <a:cs typeface="Dubai" panose="020B0503030403030204" pitchFamily="34" charset="-78"/>
                </a:rPr>
                <a:t>الاجراءات والتدخلات :</a:t>
              </a:r>
            </a:p>
            <a:p>
              <a:pPr algn="just" rtl="1">
                <a:lnSpc>
                  <a:spcPct val="200000"/>
                </a:lnSpc>
              </a:pPr>
              <a:r>
                <a:rPr lang="ar-EG" sz="3200" dirty="0">
                  <a:latin typeface="Dubai" panose="020B0503030403030204" pitchFamily="34" charset="-78"/>
                  <a:ea typeface="Calibri" panose="020F0502020204030204" pitchFamily="34" charset="0"/>
                  <a:cs typeface="Dubai" panose="020B0503030403030204" pitchFamily="34" charset="-78"/>
                </a:rPr>
                <a:t>- استخدام فنية الحوار العقلاني العزيز استبصاره بنفسه وقدراته .</a:t>
              </a:r>
            </a:p>
            <a:p>
              <a:pPr algn="just" rtl="1">
                <a:lnSpc>
                  <a:spcPct val="200000"/>
                </a:lnSpc>
              </a:pPr>
              <a:r>
                <a:rPr lang="ar-EG" sz="3200" dirty="0">
                  <a:latin typeface="Dubai" panose="020B0503030403030204" pitchFamily="34" charset="-78"/>
                  <a:ea typeface="Calibri" panose="020F0502020204030204" pitchFamily="34" charset="0"/>
                  <a:cs typeface="Dubai" panose="020B0503030403030204" pitchFamily="34" charset="-78"/>
                </a:rPr>
                <a:t>- تعزيز نقاط القوة لديه والاستبصار ، وعلاج جوانب الضعف .</a:t>
              </a:r>
            </a:p>
            <a:p>
              <a:pPr algn="just" rtl="1">
                <a:lnSpc>
                  <a:spcPct val="200000"/>
                </a:lnSpc>
              </a:pPr>
              <a:r>
                <a:rPr lang="ar-EG" sz="3200" dirty="0">
                  <a:latin typeface="Dubai" panose="020B0503030403030204" pitchFamily="34" charset="-78"/>
                  <a:ea typeface="Calibri" panose="020F0502020204030204" pitchFamily="34" charset="0"/>
                  <a:cs typeface="Dubai" panose="020B0503030403030204" pitchFamily="34" charset="-78"/>
                </a:rPr>
                <a:t>- اشراكه في أنشطة مدرسية (اذاعة ، مجموعات الدعم ، الرسم الجماعي ، المسابقات ، لعب الكرة مع فريق )</a:t>
              </a:r>
            </a:p>
            <a:p>
              <a:pPr algn="just" rtl="1">
                <a:lnSpc>
                  <a:spcPct val="200000"/>
                </a:lnSpc>
              </a:pPr>
              <a:r>
                <a:rPr lang="ar-EG" sz="3200" dirty="0">
                  <a:latin typeface="Dubai" panose="020B0503030403030204" pitchFamily="34" charset="-78"/>
                  <a:ea typeface="Calibri" panose="020F0502020204030204" pitchFamily="34" charset="0"/>
                  <a:cs typeface="Dubai" panose="020B0503030403030204" pitchFamily="34" charset="-78"/>
                </a:rPr>
                <a:t>- الارشاد الاسري .</a:t>
              </a:r>
            </a:p>
            <a:p>
              <a:pPr algn="just" rtl="1">
                <a:lnSpc>
                  <a:spcPct val="200000"/>
                </a:lnSpc>
              </a:pPr>
              <a:r>
                <a:rPr lang="ar-EG" sz="3200" dirty="0">
                  <a:latin typeface="Dubai" panose="020B0503030403030204" pitchFamily="34" charset="-78"/>
                  <a:ea typeface="Calibri" panose="020F0502020204030204" pitchFamily="34" charset="0"/>
                  <a:cs typeface="Dubai" panose="020B0503030403030204" pitchFamily="34" charset="-78"/>
                </a:rPr>
                <a:t>- التعامل مع الطلاب المتنمرين على الطالب .</a:t>
              </a:r>
            </a:p>
          </p:txBody>
        </p:sp>
      </p:grpSp>
      <p:grpSp>
        <p:nvGrpSpPr>
          <p:cNvPr id="10" name="Group 4">
            <a:extLst>
              <a:ext uri="{FF2B5EF4-FFF2-40B4-BE49-F238E27FC236}">
                <a16:creationId xmlns:a16="http://schemas.microsoft.com/office/drawing/2014/main" id="{1BB6DE8D-F692-44B0-8C98-3E30ADA82940}"/>
              </a:ext>
            </a:extLst>
          </p:cNvPr>
          <p:cNvGrpSpPr/>
          <p:nvPr/>
        </p:nvGrpSpPr>
        <p:grpSpPr>
          <a:xfrm>
            <a:off x="289564" y="4612149"/>
            <a:ext cx="5412615" cy="5366465"/>
            <a:chOff x="-4302677" y="4890421"/>
            <a:chExt cx="7866340" cy="8699050"/>
          </a:xfrm>
        </p:grpSpPr>
        <p:pic>
          <p:nvPicPr>
            <p:cNvPr id="11" name="Picture 5">
              <a:extLst>
                <a:ext uri="{FF2B5EF4-FFF2-40B4-BE49-F238E27FC236}">
                  <a16:creationId xmlns:a16="http://schemas.microsoft.com/office/drawing/2014/main" id="{88864996-467C-43D3-BBC5-508FF2AB271A}"/>
                </a:ext>
              </a:extLst>
            </p:cNvPr>
            <p:cNvPicPr>
              <a:picLocks noChangeAspect="1"/>
            </p:cNvPicPr>
            <p:nvPr/>
          </p:nvPicPr>
          <p:blipFill>
            <a:blip r:embed="rId9">
              <a:extLst>
                <a:ext uri="{28A0092B-C50C-407E-A947-70E740481C1C}">
                  <a14:useLocalDpi xmlns:a14="http://schemas.microsoft.com/office/drawing/2010/main" val="0"/>
                </a:ext>
              </a:extLst>
            </a:blip>
            <a:srcRect t="723" b="723"/>
            <a:stretch/>
          </p:blipFill>
          <p:spPr>
            <a:xfrm>
              <a:off x="-4302677" y="4890421"/>
              <a:ext cx="7866340" cy="8699050"/>
            </a:xfrm>
            <a:prstGeom prst="ellipse">
              <a:avLst/>
            </a:prstGeom>
            <a:ln w="209550">
              <a:solidFill>
                <a:schemeClr val="accent2">
                  <a:lumMod val="75000"/>
                  <a:alpha val="84000"/>
                </a:schemeClr>
              </a:solidFill>
            </a:ln>
          </p:spPr>
        </p:pic>
      </p:grpSp>
    </p:spTree>
    <p:extLst>
      <p:ext uri="{BB962C8B-B14F-4D97-AF65-F5344CB8AC3E}">
        <p14:creationId xmlns:p14="http://schemas.microsoft.com/office/powerpoint/2010/main" val="82760861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DADA2217-E746-8059-9246-496E557F351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136723" y="1133754"/>
            <a:ext cx="3985315" cy="3347377"/>
          </a:xfrm>
          <a:prstGeom prst="rect">
            <a:avLst/>
          </a:prstGeom>
        </p:spPr>
      </p:pic>
      <p:sp>
        <p:nvSpPr>
          <p:cNvPr id="8" name="Right Triangle 7">
            <a:extLst>
              <a:ext uri="{FF2B5EF4-FFF2-40B4-BE49-F238E27FC236}">
                <a16:creationId xmlns:a16="http://schemas.microsoft.com/office/drawing/2014/main" id="{BDC96880-C9A8-D463-187E-5F44CF00C555}"/>
              </a:ext>
            </a:extLst>
          </p:cNvPr>
          <p:cNvSpPr/>
          <p:nvPr/>
        </p:nvSpPr>
        <p:spPr>
          <a:xfrm>
            <a:off x="0" y="40220"/>
            <a:ext cx="18251363" cy="10325100"/>
          </a:xfrm>
          <a:prstGeom prst="rtTriangle">
            <a:avLst/>
          </a:prstGeom>
          <a:solidFill>
            <a:srgbClr val="FFA5AD">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ar-EG"/>
          </a:p>
        </p:txBody>
      </p:sp>
      <p:grpSp>
        <p:nvGrpSpPr>
          <p:cNvPr id="2" name="Group 1">
            <a:extLst>
              <a:ext uri="{FF2B5EF4-FFF2-40B4-BE49-F238E27FC236}">
                <a16:creationId xmlns:a16="http://schemas.microsoft.com/office/drawing/2014/main" id="{EA7FD379-A12B-C0F3-294C-AF8BD930CAD6}"/>
              </a:ext>
            </a:extLst>
          </p:cNvPr>
          <p:cNvGrpSpPr/>
          <p:nvPr/>
        </p:nvGrpSpPr>
        <p:grpSpPr>
          <a:xfrm>
            <a:off x="774479" y="1049139"/>
            <a:ext cx="1899445" cy="980225"/>
            <a:chOff x="879794" y="557739"/>
            <a:chExt cx="2171635" cy="876343"/>
          </a:xfrm>
        </p:grpSpPr>
        <p:pic>
          <p:nvPicPr>
            <p:cNvPr id="3" name="Picture 2">
              <a:extLst>
                <a:ext uri="{FF2B5EF4-FFF2-40B4-BE49-F238E27FC236}">
                  <a16:creationId xmlns:a16="http://schemas.microsoft.com/office/drawing/2014/main" id="{06FDF8A8-8115-0A6B-2829-DA2EC6FE1CBB}"/>
                </a:ext>
              </a:extLst>
            </p:cNvPr>
            <p:cNvPicPr>
              <a:picLocks noChangeAspect="1"/>
            </p:cNvPicPr>
            <p:nvPr/>
          </p:nvPicPr>
          <p:blipFill>
            <a:blip r:embed="rId3"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879794" y="557739"/>
              <a:ext cx="2171635" cy="876343"/>
            </a:xfrm>
            <a:prstGeom prst="rect">
              <a:avLst/>
            </a:prstGeom>
          </p:spPr>
        </p:pic>
        <p:sp>
          <p:nvSpPr>
            <p:cNvPr id="4" name="TextBox 28">
              <a:extLst>
                <a:ext uri="{FF2B5EF4-FFF2-40B4-BE49-F238E27FC236}">
                  <a16:creationId xmlns:a16="http://schemas.microsoft.com/office/drawing/2014/main" id="{4E9B5231-2549-7509-307B-8A7BD2A6ABD2}"/>
                </a:ext>
              </a:extLst>
            </p:cNvPr>
            <p:cNvSpPr txBox="1"/>
            <p:nvPr/>
          </p:nvSpPr>
          <p:spPr>
            <a:xfrm rot="20457677">
              <a:off x="961842" y="838252"/>
              <a:ext cx="1806571" cy="368025"/>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2500" b="1"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rPr>
                <a:t>الجلسة الأولى</a:t>
              </a:r>
              <a:endParaRPr lang="en-US" sz="2500"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5" name="Group 4">
            <a:extLst>
              <a:ext uri="{FF2B5EF4-FFF2-40B4-BE49-F238E27FC236}">
                <a16:creationId xmlns:a16="http://schemas.microsoft.com/office/drawing/2014/main" id="{9B30CF6B-06A4-7767-9951-7F92C4EFB13A}"/>
              </a:ext>
            </a:extLst>
          </p:cNvPr>
          <p:cNvGrpSpPr/>
          <p:nvPr/>
        </p:nvGrpSpPr>
        <p:grpSpPr>
          <a:xfrm>
            <a:off x="140419" y="299624"/>
            <a:ext cx="1879169" cy="980224"/>
            <a:chOff x="1282652" y="498315"/>
            <a:chExt cx="1807888" cy="876343"/>
          </a:xfrm>
        </p:grpSpPr>
        <p:pic>
          <p:nvPicPr>
            <p:cNvPr id="6" name="Picture 5">
              <a:extLst>
                <a:ext uri="{FF2B5EF4-FFF2-40B4-BE49-F238E27FC236}">
                  <a16:creationId xmlns:a16="http://schemas.microsoft.com/office/drawing/2014/main" id="{FEBD5877-C1CE-1FA6-5F49-D25B89BE69F2}"/>
                </a:ext>
              </a:extLst>
            </p:cNvPr>
            <p:cNvPicPr>
              <a:picLocks noChangeAspect="1"/>
            </p:cNvPicPr>
            <p:nvPr/>
          </p:nvPicPr>
          <p:blipFill>
            <a:blip r:embed="rId4"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1282652" y="498315"/>
              <a:ext cx="1807888" cy="876343"/>
            </a:xfrm>
            <a:prstGeom prst="rect">
              <a:avLst/>
            </a:prstGeom>
          </p:spPr>
        </p:pic>
        <p:sp>
          <p:nvSpPr>
            <p:cNvPr id="7" name="TextBox 28">
              <a:extLst>
                <a:ext uri="{FF2B5EF4-FFF2-40B4-BE49-F238E27FC236}">
                  <a16:creationId xmlns:a16="http://schemas.microsoft.com/office/drawing/2014/main" id="{FC86DDE1-7B1B-D414-53E9-60A2955210EE}"/>
                </a:ext>
              </a:extLst>
            </p:cNvPr>
            <p:cNvSpPr txBox="1"/>
            <p:nvPr/>
          </p:nvSpPr>
          <p:spPr>
            <a:xfrm rot="20457677">
              <a:off x="1345850" y="709582"/>
              <a:ext cx="1421884" cy="441630"/>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3000" b="1"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rPr>
                <a:t>اليوم الأول</a:t>
              </a:r>
              <a:endParaRPr lang="en-US" sz="3000"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9" name="Group 8">
            <a:extLst>
              <a:ext uri="{FF2B5EF4-FFF2-40B4-BE49-F238E27FC236}">
                <a16:creationId xmlns:a16="http://schemas.microsoft.com/office/drawing/2014/main" id="{4F232B40-6637-2F3C-5186-E94AE85DE2F2}"/>
              </a:ext>
            </a:extLst>
          </p:cNvPr>
          <p:cNvGrpSpPr/>
          <p:nvPr/>
        </p:nvGrpSpPr>
        <p:grpSpPr>
          <a:xfrm>
            <a:off x="13396567" y="151287"/>
            <a:ext cx="4662835" cy="1035541"/>
            <a:chOff x="4935472" y="1769662"/>
            <a:chExt cx="8932928" cy="2733080"/>
          </a:xfrm>
        </p:grpSpPr>
        <p:pic>
          <p:nvPicPr>
            <p:cNvPr id="19" name="Picture 18">
              <a:extLst>
                <a:ext uri="{FF2B5EF4-FFF2-40B4-BE49-F238E27FC236}">
                  <a16:creationId xmlns:a16="http://schemas.microsoft.com/office/drawing/2014/main" id="{DB587E16-79F8-057F-8149-E7592A68F8A7}"/>
                </a:ext>
              </a:extLst>
            </p:cNvPr>
            <p:cNvPicPr>
              <a:picLocks noChangeAspect="1"/>
            </p:cNvPicPr>
            <p:nvPr/>
          </p:nvPicPr>
          <p:blipFill rotWithShape="1">
            <a:blip r:embed="rId5">
              <a:grayscl/>
              <a:extLst>
                <a:ext uri="{BEBA8EAE-BF5A-486C-A8C5-ECC9F3942E4B}">
                  <a14:imgProps xmlns:a14="http://schemas.microsoft.com/office/drawing/2010/main">
                    <a14:imgLayer r:embed="rId6">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630" t="9182" r="839" b="13125"/>
            <a:stretch/>
          </p:blipFill>
          <p:spPr>
            <a:xfrm>
              <a:off x="4935472" y="1798820"/>
              <a:ext cx="8932928" cy="2703922"/>
            </a:xfrm>
            <a:prstGeom prst="rect">
              <a:avLst/>
            </a:prstGeom>
          </p:spPr>
        </p:pic>
        <p:sp>
          <p:nvSpPr>
            <p:cNvPr id="20" name="TextBox 42">
              <a:extLst>
                <a:ext uri="{FF2B5EF4-FFF2-40B4-BE49-F238E27FC236}">
                  <a16:creationId xmlns:a16="http://schemas.microsoft.com/office/drawing/2014/main" id="{A8710DD6-0C55-5F29-4CAF-3B243057A9DD}"/>
                </a:ext>
              </a:extLst>
            </p:cNvPr>
            <p:cNvSpPr txBox="1"/>
            <p:nvPr/>
          </p:nvSpPr>
          <p:spPr>
            <a:xfrm>
              <a:off x="4935472" y="1769662"/>
              <a:ext cx="8662082" cy="1736050"/>
            </a:xfrm>
            <a:prstGeom prst="rect">
              <a:avLst/>
            </a:prstGeom>
          </p:spPr>
          <p:txBody>
            <a:bodyPr wrap="square" lIns="0" tIns="0" rIns="0" bIns="0" rtlCol="0" anchor="t">
              <a:spAutoFit/>
            </a:bodyPr>
            <a:lstStyle/>
            <a:p>
              <a:pPr algn="just" rtl="1">
                <a:lnSpc>
                  <a:spcPct val="150000"/>
                </a:lnSpc>
              </a:pPr>
              <a:r>
                <a:rPr lang="ar-EG" sz="4500" b="1" spc="51" dirty="0">
                  <a:latin typeface="Aljazeera" panose="02000000000000000000" pitchFamily="2" charset="-78"/>
                  <a:cs typeface="Aljazeera" panose="02000000000000000000" pitchFamily="2" charset="-78"/>
                </a:rPr>
                <a:t>مدخل إلى دراسة الحالة</a:t>
              </a:r>
              <a:endParaRPr lang="en-US" sz="4500" b="1" spc="51" dirty="0">
                <a:latin typeface="Aljazeera" panose="02000000000000000000" pitchFamily="2" charset="-78"/>
                <a:cs typeface="Aljazeera" panose="02000000000000000000" pitchFamily="2" charset="-78"/>
              </a:endParaRPr>
            </a:p>
          </p:txBody>
        </p:sp>
      </p:grpSp>
      <p:grpSp>
        <p:nvGrpSpPr>
          <p:cNvPr id="21" name="Group 20">
            <a:extLst>
              <a:ext uri="{FF2B5EF4-FFF2-40B4-BE49-F238E27FC236}">
                <a16:creationId xmlns:a16="http://schemas.microsoft.com/office/drawing/2014/main" id="{5B62A8B4-4138-3877-B476-EFD14E7625E9}"/>
              </a:ext>
            </a:extLst>
          </p:cNvPr>
          <p:cNvGrpSpPr>
            <a:grpSpLocks/>
          </p:cNvGrpSpPr>
          <p:nvPr/>
        </p:nvGrpSpPr>
        <p:grpSpPr>
          <a:xfrm>
            <a:off x="7125058" y="1772713"/>
            <a:ext cx="5335594" cy="1397974"/>
            <a:chOff x="1650043" y="130715"/>
            <a:chExt cx="879822" cy="791746"/>
          </a:xfrm>
        </p:grpSpPr>
        <p:pic>
          <p:nvPicPr>
            <p:cNvPr id="22" name="Picture 21">
              <a:extLst>
                <a:ext uri="{FF2B5EF4-FFF2-40B4-BE49-F238E27FC236}">
                  <a16:creationId xmlns:a16="http://schemas.microsoft.com/office/drawing/2014/main" id="{F7E4C941-92BF-CA20-A31B-F70224216A20}"/>
                </a:ext>
              </a:extLst>
            </p:cNvPr>
            <p:cNvPicPr>
              <a:picLocks noChangeAspect="1"/>
            </p:cNvPicPr>
            <p:nvPr/>
          </p:nvPicPr>
          <p:blipFill>
            <a:blip r:embed="rId7" cstate="print">
              <a:duotone>
                <a:schemeClr val="accent2">
                  <a:shade val="45000"/>
                  <a:satMod val="135000"/>
                </a:schemeClr>
                <a:prstClr val="white"/>
              </a:duotone>
            </a:blip>
            <a:srcRect/>
            <a:stretch>
              <a:fillRect/>
            </a:stretch>
          </p:blipFill>
          <p:spPr bwMode="auto">
            <a:xfrm>
              <a:off x="1650043" y="130715"/>
              <a:ext cx="879822" cy="791746"/>
            </a:xfrm>
            <a:prstGeom prst="rect">
              <a:avLst/>
            </a:prstGeom>
            <a:noFill/>
            <a:ln>
              <a:noFill/>
            </a:ln>
          </p:spPr>
        </p:pic>
        <p:sp>
          <p:nvSpPr>
            <p:cNvPr id="23" name="Rectangle 22">
              <a:extLst>
                <a:ext uri="{FF2B5EF4-FFF2-40B4-BE49-F238E27FC236}">
                  <a16:creationId xmlns:a16="http://schemas.microsoft.com/office/drawing/2014/main" id="{32A5CCB6-8AA8-211D-C4D0-AF6966438DE8}"/>
                </a:ext>
              </a:extLst>
            </p:cNvPr>
            <p:cNvSpPr/>
            <p:nvPr/>
          </p:nvSpPr>
          <p:spPr>
            <a:xfrm>
              <a:off x="1690728" y="157960"/>
              <a:ext cx="710511" cy="62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algn="r" rtl="0">
                <a:lnSpc>
                  <a:spcPct val="107000"/>
                </a:lnSpc>
                <a:spcAft>
                  <a:spcPts val="800"/>
                </a:spcAft>
              </a:pPr>
              <a:r>
                <a:rPr lang="ar-EG"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أهداف دراسة الحالة</a:t>
              </a:r>
              <a:endParaRPr lang="en-US" sz="45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4" name="Group 23">
            <a:extLst>
              <a:ext uri="{FF2B5EF4-FFF2-40B4-BE49-F238E27FC236}">
                <a16:creationId xmlns:a16="http://schemas.microsoft.com/office/drawing/2014/main" id="{1BF27AE6-7215-5DBF-46A4-D5CC7C5D6B56}"/>
              </a:ext>
            </a:extLst>
          </p:cNvPr>
          <p:cNvGrpSpPr/>
          <p:nvPr/>
        </p:nvGrpSpPr>
        <p:grpSpPr>
          <a:xfrm>
            <a:off x="-762000" y="4024304"/>
            <a:ext cx="18251366" cy="4810439"/>
            <a:chOff x="13237366" y="2720128"/>
            <a:chExt cx="5881584" cy="1130744"/>
          </a:xfrm>
        </p:grpSpPr>
        <p:sp>
          <p:nvSpPr>
            <p:cNvPr id="25" name="Freeform 9">
              <a:extLst>
                <a:ext uri="{FF2B5EF4-FFF2-40B4-BE49-F238E27FC236}">
                  <a16:creationId xmlns:a16="http://schemas.microsoft.com/office/drawing/2014/main" id="{95826796-CF80-5A30-53CF-C27B1190AD40}"/>
                </a:ext>
              </a:extLst>
            </p:cNvPr>
            <p:cNvSpPr/>
            <p:nvPr/>
          </p:nvSpPr>
          <p:spPr>
            <a:xfrm flipH="1">
              <a:off x="13237366" y="2720128"/>
              <a:ext cx="5881584" cy="1130744"/>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8">
                <a:duotone>
                  <a:schemeClr val="accent6">
                    <a:shade val="45000"/>
                    <a:satMod val="135000"/>
                  </a:schemeClr>
                  <a:prstClr val="white"/>
                </a:duotone>
                <a:lum/>
                <a:extLst>
                  <a:ext uri="{96DAC541-7B7A-43D3-8B79-37D633B846F1}">
                    <asvg:svgBlip xmlns:asvg="http://schemas.microsoft.com/office/drawing/2016/SVG/main" r:embed="rId9"/>
                  </a:ext>
                </a:extLst>
              </a:blip>
              <a:stretch>
                <a:fillRect/>
              </a:stretch>
            </a:blipFill>
          </p:spPr>
          <p:txBody>
            <a:bodyPr/>
            <a:lstStyle/>
            <a:p>
              <a:endParaRPr lang="ar-EG" sz="1200" dirty="0"/>
            </a:p>
          </p:txBody>
        </p:sp>
        <p:sp>
          <p:nvSpPr>
            <p:cNvPr id="26" name="TextBox 25">
              <a:extLst>
                <a:ext uri="{FF2B5EF4-FFF2-40B4-BE49-F238E27FC236}">
                  <a16:creationId xmlns:a16="http://schemas.microsoft.com/office/drawing/2014/main" id="{99F5437B-F32E-9D47-8281-8ECA6500C813}"/>
                </a:ext>
              </a:extLst>
            </p:cNvPr>
            <p:cNvSpPr txBox="1"/>
            <p:nvPr/>
          </p:nvSpPr>
          <p:spPr>
            <a:xfrm>
              <a:off x="13620685" y="2824418"/>
              <a:ext cx="5293712" cy="862727"/>
            </a:xfrm>
            <a:prstGeom prst="rect">
              <a:avLst/>
            </a:prstGeom>
            <a:noFill/>
          </p:spPr>
          <p:txBody>
            <a:bodyPr wrap="square" rtlCol="1">
              <a:spAutoFit/>
            </a:bodyPr>
            <a:lstStyle/>
            <a:p>
              <a:pPr algn="just" rtl="1">
                <a:lnSpc>
                  <a:spcPct val="200000"/>
                </a:lnSpc>
              </a:pPr>
              <a:r>
                <a:rPr lang="ar-EG" sz="3000" b="1" dirty="0">
                  <a:latin typeface="Dubai" panose="020B0503030403030204" pitchFamily="34" charset="-78"/>
                  <a:ea typeface="Calibri" panose="020F0502020204030204" pitchFamily="34" charset="0"/>
                  <a:cs typeface="Dubai" panose="020B0503030403030204" pitchFamily="34" charset="-78"/>
                </a:rPr>
                <a:t>- إصدار الحكم نحو الحالة وأسباب الإصابة ويلقى الضوء على الحالات السوية الشائعة بطريق غير مباشر.</a:t>
              </a:r>
            </a:p>
            <a:p>
              <a:pPr algn="just" rtl="1">
                <a:lnSpc>
                  <a:spcPct val="200000"/>
                </a:lnSpc>
              </a:pPr>
              <a:r>
                <a:rPr lang="ar-EG" sz="3000" b="1" dirty="0">
                  <a:latin typeface="Dubai" panose="020B0503030403030204" pitchFamily="34" charset="-78"/>
                  <a:ea typeface="Calibri" panose="020F0502020204030204" pitchFamily="34" charset="0"/>
                  <a:cs typeface="Dubai" panose="020B0503030403030204" pitchFamily="34" charset="-78"/>
                </a:rPr>
                <a:t>- تسهم دراسة الحالة بفحص الظاهرة النادرة أو الأحداث غير العادية</a:t>
              </a:r>
            </a:p>
            <a:p>
              <a:pPr algn="just" rtl="1">
                <a:lnSpc>
                  <a:spcPct val="200000"/>
                </a:lnSpc>
              </a:pPr>
              <a:r>
                <a:rPr lang="ar-EG" sz="3000" b="1" dirty="0">
                  <a:latin typeface="Dubai" panose="020B0503030403030204" pitchFamily="34" charset="-78"/>
                  <a:ea typeface="Calibri" panose="020F0502020204030204" pitchFamily="34" charset="0"/>
                  <a:cs typeface="Dubai" panose="020B0503030403030204" pitchFamily="34" charset="-78"/>
                </a:rPr>
                <a:t>- تسهم في وضع الفروض التشخيصية، </a:t>
              </a:r>
            </a:p>
            <a:p>
              <a:pPr algn="just" rtl="1">
                <a:lnSpc>
                  <a:spcPct val="200000"/>
                </a:lnSpc>
              </a:pPr>
              <a:r>
                <a:rPr lang="ar-EG" sz="3000" b="1" dirty="0">
                  <a:latin typeface="Dubai" panose="020B0503030403030204" pitchFamily="34" charset="-78"/>
                  <a:ea typeface="Calibri" panose="020F0502020204030204" pitchFamily="34" charset="0"/>
                  <a:cs typeface="Dubai" panose="020B0503030403030204" pitchFamily="34" charset="-78"/>
                </a:rPr>
                <a:t>- تساعد دراسة الحالة في وضع التوصيات العلاجية، </a:t>
              </a:r>
            </a:p>
          </p:txBody>
        </p:sp>
      </p:grpSp>
    </p:spTree>
    <p:extLst>
      <p:ext uri="{BB962C8B-B14F-4D97-AF65-F5344CB8AC3E}">
        <p14:creationId xmlns:p14="http://schemas.microsoft.com/office/powerpoint/2010/main" val="2125537639"/>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bg>
      <p:bgPr>
        <a:solidFill>
          <a:schemeClr val="accent6">
            <a:lumMod val="75000"/>
            <a:alpha val="42000"/>
          </a:schemeClr>
        </a:solidFill>
        <a:effectLst/>
      </p:bgPr>
    </p:bg>
    <p:spTree>
      <p:nvGrpSpPr>
        <p:cNvPr id="1" name=""/>
        <p:cNvGrpSpPr/>
        <p:nvPr/>
      </p:nvGrpSpPr>
      <p:grpSpPr>
        <a:xfrm>
          <a:off x="0" y="0"/>
          <a:ext cx="0" cy="0"/>
          <a:chOff x="0" y="0"/>
          <a:chExt cx="0" cy="0"/>
        </a:xfrm>
      </p:grpSpPr>
      <p:sp>
        <p:nvSpPr>
          <p:cNvPr id="12" name="Freeform 12"/>
          <p:cNvSpPr/>
          <p:nvPr/>
        </p:nvSpPr>
        <p:spPr>
          <a:xfrm rot="-10800000">
            <a:off x="3332324" y="5851962"/>
            <a:ext cx="2401776" cy="1179054"/>
          </a:xfrm>
          <a:custGeom>
            <a:avLst/>
            <a:gdLst/>
            <a:ahLst/>
            <a:cxnLst/>
            <a:rect l="l" t="t" r="r" b="b"/>
            <a:pathLst>
              <a:path w="2401776" h="1179054">
                <a:moveTo>
                  <a:pt x="0" y="0"/>
                </a:moveTo>
                <a:lnTo>
                  <a:pt x="2401776" y="0"/>
                </a:lnTo>
                <a:lnTo>
                  <a:pt x="2401776" y="1179054"/>
                </a:lnTo>
                <a:lnTo>
                  <a:pt x="0" y="117905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23" name="TextBox 23"/>
          <p:cNvSpPr txBox="1"/>
          <p:nvPr/>
        </p:nvSpPr>
        <p:spPr>
          <a:xfrm>
            <a:off x="2057400" y="6972300"/>
            <a:ext cx="9298020" cy="1744067"/>
          </a:xfrm>
          <a:prstGeom prst="rect">
            <a:avLst/>
          </a:prstGeom>
        </p:spPr>
        <p:txBody>
          <a:bodyPr lIns="0" tIns="0" rIns="0" bIns="0" rtlCol="0" anchor="t">
            <a:spAutoFit/>
          </a:bodyPr>
          <a:lstStyle/>
          <a:p>
            <a:pPr marL="0" lvl="0" indent="0" algn="ctr" rtl="1">
              <a:lnSpc>
                <a:spcPts val="13569"/>
              </a:lnSpc>
            </a:pPr>
            <a:r>
              <a:rPr lang="ar-JO" sz="12336" spc="-407" dirty="0">
                <a:solidFill>
                  <a:srgbClr val="F6F6F6"/>
                </a:solidFill>
                <a:latin typeface="ITC Avant Garde Gothic Bold"/>
              </a:rPr>
              <a:t>شكراً لكم</a:t>
            </a:r>
            <a:endParaRPr lang="en-US" sz="12336" spc="-407" dirty="0">
              <a:solidFill>
                <a:srgbClr val="F6F6F6"/>
              </a:solidFill>
              <a:latin typeface="ITC Avant Garde Gothic Bold"/>
            </a:endParaRPr>
          </a:p>
        </p:txBody>
      </p:sp>
      <p:sp>
        <p:nvSpPr>
          <p:cNvPr id="25" name="Freeform 12">
            <a:extLst>
              <a:ext uri="{FF2B5EF4-FFF2-40B4-BE49-F238E27FC236}">
                <a16:creationId xmlns:a16="http://schemas.microsoft.com/office/drawing/2014/main" id="{6C22FCA5-4232-BA9C-17E1-5F923761EA17}"/>
              </a:ext>
            </a:extLst>
          </p:cNvPr>
          <p:cNvSpPr/>
          <p:nvPr/>
        </p:nvSpPr>
        <p:spPr>
          <a:xfrm>
            <a:off x="7391400" y="8572500"/>
            <a:ext cx="2401776" cy="1179054"/>
          </a:xfrm>
          <a:custGeom>
            <a:avLst/>
            <a:gdLst/>
            <a:ahLst/>
            <a:cxnLst/>
            <a:rect l="l" t="t" r="r" b="b"/>
            <a:pathLst>
              <a:path w="2401776" h="1179054">
                <a:moveTo>
                  <a:pt x="0" y="0"/>
                </a:moveTo>
                <a:lnTo>
                  <a:pt x="2401776" y="0"/>
                </a:lnTo>
                <a:lnTo>
                  <a:pt x="2401776" y="1179054"/>
                </a:lnTo>
                <a:lnTo>
                  <a:pt x="0" y="1179054"/>
                </a:lnTo>
                <a:lnTo>
                  <a:pt x="0" y="0"/>
                </a:lnTo>
                <a:close/>
              </a:path>
            </a:pathLst>
          </a:custGeom>
          <a:blipFill>
            <a:blip r:embed="rId3">
              <a:duotone>
                <a:schemeClr val="accent2">
                  <a:shade val="45000"/>
                  <a:satMod val="135000"/>
                </a:schemeClr>
                <a:prstClr val="white"/>
              </a:duotone>
              <a:extLst>
                <a:ext uri="{96DAC541-7B7A-43D3-8B79-37D633B846F1}">
                  <asvg:svgBlip xmlns:asvg="http://schemas.microsoft.com/office/drawing/2016/SVG/main" r:embed="rId4"/>
                </a:ext>
              </a:extLst>
            </a:blip>
            <a:stretch>
              <a:fillRect/>
            </a:stretch>
          </a:blipFill>
        </p:spPr>
        <p:txBody>
          <a:bodyPr/>
          <a:lstStyle/>
          <a:p>
            <a:endParaRPr 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DADA2217-E746-8059-9246-496E557F351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136723" y="1133754"/>
            <a:ext cx="3985315" cy="3347377"/>
          </a:xfrm>
          <a:prstGeom prst="rect">
            <a:avLst/>
          </a:prstGeom>
        </p:spPr>
      </p:pic>
      <p:sp>
        <p:nvSpPr>
          <p:cNvPr id="8" name="Right Triangle 7">
            <a:extLst>
              <a:ext uri="{FF2B5EF4-FFF2-40B4-BE49-F238E27FC236}">
                <a16:creationId xmlns:a16="http://schemas.microsoft.com/office/drawing/2014/main" id="{BDC96880-C9A8-D463-187E-5F44CF00C555}"/>
              </a:ext>
            </a:extLst>
          </p:cNvPr>
          <p:cNvSpPr/>
          <p:nvPr/>
        </p:nvSpPr>
        <p:spPr>
          <a:xfrm>
            <a:off x="0" y="40220"/>
            <a:ext cx="18251363" cy="10325100"/>
          </a:xfrm>
          <a:prstGeom prst="rtTriangle">
            <a:avLst/>
          </a:prstGeom>
          <a:solidFill>
            <a:srgbClr val="FFA5AD">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ar-EG"/>
          </a:p>
        </p:txBody>
      </p:sp>
      <p:grpSp>
        <p:nvGrpSpPr>
          <p:cNvPr id="2" name="Group 1">
            <a:extLst>
              <a:ext uri="{FF2B5EF4-FFF2-40B4-BE49-F238E27FC236}">
                <a16:creationId xmlns:a16="http://schemas.microsoft.com/office/drawing/2014/main" id="{EA7FD379-A12B-C0F3-294C-AF8BD930CAD6}"/>
              </a:ext>
            </a:extLst>
          </p:cNvPr>
          <p:cNvGrpSpPr/>
          <p:nvPr/>
        </p:nvGrpSpPr>
        <p:grpSpPr>
          <a:xfrm>
            <a:off x="774479" y="1049139"/>
            <a:ext cx="1899445" cy="980225"/>
            <a:chOff x="879794" y="557739"/>
            <a:chExt cx="2171635" cy="876343"/>
          </a:xfrm>
        </p:grpSpPr>
        <p:pic>
          <p:nvPicPr>
            <p:cNvPr id="3" name="Picture 2">
              <a:extLst>
                <a:ext uri="{FF2B5EF4-FFF2-40B4-BE49-F238E27FC236}">
                  <a16:creationId xmlns:a16="http://schemas.microsoft.com/office/drawing/2014/main" id="{06FDF8A8-8115-0A6B-2829-DA2EC6FE1CBB}"/>
                </a:ext>
              </a:extLst>
            </p:cNvPr>
            <p:cNvPicPr>
              <a:picLocks noChangeAspect="1"/>
            </p:cNvPicPr>
            <p:nvPr/>
          </p:nvPicPr>
          <p:blipFill>
            <a:blip r:embed="rId4"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879794" y="557739"/>
              <a:ext cx="2171635" cy="876343"/>
            </a:xfrm>
            <a:prstGeom prst="rect">
              <a:avLst/>
            </a:prstGeom>
          </p:spPr>
        </p:pic>
        <p:sp>
          <p:nvSpPr>
            <p:cNvPr id="4" name="TextBox 28">
              <a:extLst>
                <a:ext uri="{FF2B5EF4-FFF2-40B4-BE49-F238E27FC236}">
                  <a16:creationId xmlns:a16="http://schemas.microsoft.com/office/drawing/2014/main" id="{4E9B5231-2549-7509-307B-8A7BD2A6ABD2}"/>
                </a:ext>
              </a:extLst>
            </p:cNvPr>
            <p:cNvSpPr txBox="1"/>
            <p:nvPr/>
          </p:nvSpPr>
          <p:spPr>
            <a:xfrm rot="20457677">
              <a:off x="961842" y="838252"/>
              <a:ext cx="1806571" cy="368025"/>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2500" b="1"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rPr>
                <a:t>الجلسة الأولى</a:t>
              </a:r>
              <a:endParaRPr lang="en-US" sz="2500"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5" name="Group 4">
            <a:extLst>
              <a:ext uri="{FF2B5EF4-FFF2-40B4-BE49-F238E27FC236}">
                <a16:creationId xmlns:a16="http://schemas.microsoft.com/office/drawing/2014/main" id="{9B30CF6B-06A4-7767-9951-7F92C4EFB13A}"/>
              </a:ext>
            </a:extLst>
          </p:cNvPr>
          <p:cNvGrpSpPr/>
          <p:nvPr/>
        </p:nvGrpSpPr>
        <p:grpSpPr>
          <a:xfrm>
            <a:off x="140419" y="299624"/>
            <a:ext cx="1879169" cy="980224"/>
            <a:chOff x="1282652" y="498315"/>
            <a:chExt cx="1807888" cy="876343"/>
          </a:xfrm>
        </p:grpSpPr>
        <p:pic>
          <p:nvPicPr>
            <p:cNvPr id="6" name="Picture 5">
              <a:extLst>
                <a:ext uri="{FF2B5EF4-FFF2-40B4-BE49-F238E27FC236}">
                  <a16:creationId xmlns:a16="http://schemas.microsoft.com/office/drawing/2014/main" id="{FEBD5877-C1CE-1FA6-5F49-D25B89BE69F2}"/>
                </a:ext>
              </a:extLst>
            </p:cNvPr>
            <p:cNvPicPr>
              <a:picLocks noChangeAspect="1"/>
            </p:cNvPicPr>
            <p:nvPr/>
          </p:nvPicPr>
          <p:blipFill>
            <a:blip r:embed="rId5"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1282652" y="498315"/>
              <a:ext cx="1807888" cy="876343"/>
            </a:xfrm>
            <a:prstGeom prst="rect">
              <a:avLst/>
            </a:prstGeom>
          </p:spPr>
        </p:pic>
        <p:sp>
          <p:nvSpPr>
            <p:cNvPr id="7" name="TextBox 28">
              <a:extLst>
                <a:ext uri="{FF2B5EF4-FFF2-40B4-BE49-F238E27FC236}">
                  <a16:creationId xmlns:a16="http://schemas.microsoft.com/office/drawing/2014/main" id="{FC86DDE1-7B1B-D414-53E9-60A2955210EE}"/>
                </a:ext>
              </a:extLst>
            </p:cNvPr>
            <p:cNvSpPr txBox="1"/>
            <p:nvPr/>
          </p:nvSpPr>
          <p:spPr>
            <a:xfrm rot="20457677">
              <a:off x="1345850" y="709582"/>
              <a:ext cx="1421884" cy="441630"/>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3000" b="1"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rPr>
                <a:t>اليوم الأول</a:t>
              </a:r>
              <a:endParaRPr lang="en-US" sz="3000"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9" name="Group 8">
            <a:extLst>
              <a:ext uri="{FF2B5EF4-FFF2-40B4-BE49-F238E27FC236}">
                <a16:creationId xmlns:a16="http://schemas.microsoft.com/office/drawing/2014/main" id="{4F232B40-6637-2F3C-5186-E94AE85DE2F2}"/>
              </a:ext>
            </a:extLst>
          </p:cNvPr>
          <p:cNvGrpSpPr/>
          <p:nvPr/>
        </p:nvGrpSpPr>
        <p:grpSpPr>
          <a:xfrm>
            <a:off x="13396567" y="151287"/>
            <a:ext cx="4662835" cy="1035541"/>
            <a:chOff x="4935472" y="1769662"/>
            <a:chExt cx="8932928" cy="2733080"/>
          </a:xfrm>
        </p:grpSpPr>
        <p:pic>
          <p:nvPicPr>
            <p:cNvPr id="19" name="Picture 18">
              <a:extLst>
                <a:ext uri="{FF2B5EF4-FFF2-40B4-BE49-F238E27FC236}">
                  <a16:creationId xmlns:a16="http://schemas.microsoft.com/office/drawing/2014/main" id="{DB587E16-79F8-057F-8149-E7592A68F8A7}"/>
                </a:ext>
              </a:extLst>
            </p:cNvPr>
            <p:cNvPicPr>
              <a:picLocks noChangeAspect="1"/>
            </p:cNvPicPr>
            <p:nvPr/>
          </p:nvPicPr>
          <p:blipFill rotWithShape="1">
            <a:blip r:embed="rId6">
              <a:grayscl/>
              <a:extLst>
                <a:ext uri="{BEBA8EAE-BF5A-486C-A8C5-ECC9F3942E4B}">
                  <a14:imgProps xmlns:a14="http://schemas.microsoft.com/office/drawing/2010/main">
                    <a14:imgLayer r:embed="rId7">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630" t="9182" r="839" b="13125"/>
            <a:stretch/>
          </p:blipFill>
          <p:spPr>
            <a:xfrm>
              <a:off x="4935472" y="1798820"/>
              <a:ext cx="8932928" cy="2703922"/>
            </a:xfrm>
            <a:prstGeom prst="rect">
              <a:avLst/>
            </a:prstGeom>
          </p:spPr>
        </p:pic>
        <p:sp>
          <p:nvSpPr>
            <p:cNvPr id="20" name="TextBox 42">
              <a:extLst>
                <a:ext uri="{FF2B5EF4-FFF2-40B4-BE49-F238E27FC236}">
                  <a16:creationId xmlns:a16="http://schemas.microsoft.com/office/drawing/2014/main" id="{A8710DD6-0C55-5F29-4CAF-3B243057A9DD}"/>
                </a:ext>
              </a:extLst>
            </p:cNvPr>
            <p:cNvSpPr txBox="1"/>
            <p:nvPr/>
          </p:nvSpPr>
          <p:spPr>
            <a:xfrm>
              <a:off x="4935472" y="1769662"/>
              <a:ext cx="8662082" cy="1736050"/>
            </a:xfrm>
            <a:prstGeom prst="rect">
              <a:avLst/>
            </a:prstGeom>
          </p:spPr>
          <p:txBody>
            <a:bodyPr wrap="square" lIns="0" tIns="0" rIns="0" bIns="0" rtlCol="0" anchor="t">
              <a:spAutoFit/>
            </a:bodyPr>
            <a:lstStyle/>
            <a:p>
              <a:pPr algn="just" rtl="1">
                <a:lnSpc>
                  <a:spcPct val="150000"/>
                </a:lnSpc>
              </a:pPr>
              <a:r>
                <a:rPr lang="ar-EG" sz="4500" b="1" spc="51" dirty="0">
                  <a:latin typeface="Aljazeera" panose="02000000000000000000" pitchFamily="2" charset="-78"/>
                  <a:cs typeface="Aljazeera" panose="02000000000000000000" pitchFamily="2" charset="-78"/>
                </a:rPr>
                <a:t>مدخل إلى دراسة الحالة</a:t>
              </a:r>
              <a:endParaRPr lang="en-US" sz="4500" b="1" spc="51" dirty="0">
                <a:latin typeface="Aljazeera" panose="02000000000000000000" pitchFamily="2" charset="-78"/>
                <a:cs typeface="Aljazeera" panose="02000000000000000000" pitchFamily="2" charset="-78"/>
              </a:endParaRPr>
            </a:p>
          </p:txBody>
        </p:sp>
      </p:grpSp>
      <p:grpSp>
        <p:nvGrpSpPr>
          <p:cNvPr id="21" name="Group 20">
            <a:extLst>
              <a:ext uri="{FF2B5EF4-FFF2-40B4-BE49-F238E27FC236}">
                <a16:creationId xmlns:a16="http://schemas.microsoft.com/office/drawing/2014/main" id="{5B62A8B4-4138-3877-B476-EFD14E7625E9}"/>
              </a:ext>
            </a:extLst>
          </p:cNvPr>
          <p:cNvGrpSpPr>
            <a:grpSpLocks/>
          </p:cNvGrpSpPr>
          <p:nvPr/>
        </p:nvGrpSpPr>
        <p:grpSpPr>
          <a:xfrm>
            <a:off x="4164075" y="1181133"/>
            <a:ext cx="9211710" cy="1397974"/>
            <a:chOff x="1650043" y="130715"/>
            <a:chExt cx="879822" cy="791746"/>
          </a:xfrm>
        </p:grpSpPr>
        <p:pic>
          <p:nvPicPr>
            <p:cNvPr id="22" name="Picture 21">
              <a:extLst>
                <a:ext uri="{FF2B5EF4-FFF2-40B4-BE49-F238E27FC236}">
                  <a16:creationId xmlns:a16="http://schemas.microsoft.com/office/drawing/2014/main" id="{F7E4C941-92BF-CA20-A31B-F70224216A20}"/>
                </a:ext>
              </a:extLst>
            </p:cNvPr>
            <p:cNvPicPr>
              <a:picLocks noChangeAspect="1"/>
            </p:cNvPicPr>
            <p:nvPr/>
          </p:nvPicPr>
          <p:blipFill>
            <a:blip r:embed="rId8" cstate="print">
              <a:duotone>
                <a:schemeClr val="accent2">
                  <a:shade val="45000"/>
                  <a:satMod val="135000"/>
                </a:schemeClr>
                <a:prstClr val="white"/>
              </a:duotone>
            </a:blip>
            <a:srcRect/>
            <a:stretch>
              <a:fillRect/>
            </a:stretch>
          </p:blipFill>
          <p:spPr bwMode="auto">
            <a:xfrm>
              <a:off x="1650043" y="130715"/>
              <a:ext cx="879822" cy="791746"/>
            </a:xfrm>
            <a:prstGeom prst="rect">
              <a:avLst/>
            </a:prstGeom>
            <a:noFill/>
            <a:ln>
              <a:noFill/>
            </a:ln>
          </p:spPr>
        </p:pic>
        <p:sp>
          <p:nvSpPr>
            <p:cNvPr id="23" name="Rectangle 22">
              <a:extLst>
                <a:ext uri="{FF2B5EF4-FFF2-40B4-BE49-F238E27FC236}">
                  <a16:creationId xmlns:a16="http://schemas.microsoft.com/office/drawing/2014/main" id="{32A5CCB6-8AA8-211D-C4D0-AF6966438DE8}"/>
                </a:ext>
              </a:extLst>
            </p:cNvPr>
            <p:cNvSpPr/>
            <p:nvPr/>
          </p:nvSpPr>
          <p:spPr>
            <a:xfrm>
              <a:off x="1690728" y="157960"/>
              <a:ext cx="710511" cy="62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algn="r" rtl="0">
                <a:lnSpc>
                  <a:spcPct val="107000"/>
                </a:lnSpc>
                <a:spcAft>
                  <a:spcPts val="800"/>
                </a:spcAft>
              </a:pPr>
              <a:r>
                <a:rPr lang="ar-EG"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الفرق بين دراسة الحالة وتاريخ الحالة</a:t>
              </a:r>
              <a:endParaRPr lang="en-US" sz="45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4" name="Group 23">
            <a:extLst>
              <a:ext uri="{FF2B5EF4-FFF2-40B4-BE49-F238E27FC236}">
                <a16:creationId xmlns:a16="http://schemas.microsoft.com/office/drawing/2014/main" id="{1BF27AE6-7215-5DBF-46A4-D5CC7C5D6B56}"/>
              </a:ext>
            </a:extLst>
          </p:cNvPr>
          <p:cNvGrpSpPr/>
          <p:nvPr/>
        </p:nvGrpSpPr>
        <p:grpSpPr>
          <a:xfrm>
            <a:off x="7924800" y="4481131"/>
            <a:ext cx="7351312" cy="3683590"/>
            <a:chOff x="13237366" y="2720128"/>
            <a:chExt cx="5881584" cy="1130744"/>
          </a:xfrm>
        </p:grpSpPr>
        <p:sp>
          <p:nvSpPr>
            <p:cNvPr id="25" name="Freeform 9">
              <a:extLst>
                <a:ext uri="{FF2B5EF4-FFF2-40B4-BE49-F238E27FC236}">
                  <a16:creationId xmlns:a16="http://schemas.microsoft.com/office/drawing/2014/main" id="{95826796-CF80-5A30-53CF-C27B1190AD40}"/>
                </a:ext>
              </a:extLst>
            </p:cNvPr>
            <p:cNvSpPr/>
            <p:nvPr/>
          </p:nvSpPr>
          <p:spPr>
            <a:xfrm flipH="1">
              <a:off x="13237366" y="2720128"/>
              <a:ext cx="5881584" cy="1130744"/>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9">
                <a:duotone>
                  <a:schemeClr val="accent6">
                    <a:shade val="45000"/>
                    <a:satMod val="135000"/>
                  </a:schemeClr>
                  <a:prstClr val="white"/>
                </a:duotone>
                <a:lum/>
                <a:extLst>
                  <a:ext uri="{96DAC541-7B7A-43D3-8B79-37D633B846F1}">
                    <asvg:svgBlip xmlns:asvg="http://schemas.microsoft.com/office/drawing/2016/SVG/main" r:embed="rId10"/>
                  </a:ext>
                </a:extLst>
              </a:blip>
              <a:stretch>
                <a:fillRect/>
              </a:stretch>
            </a:blipFill>
          </p:spPr>
          <p:txBody>
            <a:bodyPr/>
            <a:lstStyle/>
            <a:p>
              <a:endParaRPr lang="ar-EG" sz="1200" dirty="0"/>
            </a:p>
          </p:txBody>
        </p:sp>
        <p:sp>
          <p:nvSpPr>
            <p:cNvPr id="26" name="TextBox 25">
              <a:extLst>
                <a:ext uri="{FF2B5EF4-FFF2-40B4-BE49-F238E27FC236}">
                  <a16:creationId xmlns:a16="http://schemas.microsoft.com/office/drawing/2014/main" id="{99F5437B-F32E-9D47-8281-8ECA6500C813}"/>
                </a:ext>
              </a:extLst>
            </p:cNvPr>
            <p:cNvSpPr txBox="1"/>
            <p:nvPr/>
          </p:nvSpPr>
          <p:spPr>
            <a:xfrm>
              <a:off x="14083581" y="2802861"/>
              <a:ext cx="4518686" cy="843212"/>
            </a:xfrm>
            <a:prstGeom prst="rect">
              <a:avLst/>
            </a:prstGeom>
            <a:noFill/>
          </p:spPr>
          <p:txBody>
            <a:bodyPr wrap="square" rtlCol="1">
              <a:spAutoFit/>
            </a:bodyPr>
            <a:lstStyle/>
            <a:p>
              <a:pPr algn="just" rtl="1">
                <a:lnSpc>
                  <a:spcPct val="200000"/>
                </a:lnSpc>
              </a:pPr>
              <a:r>
                <a:rPr lang="ar-EG" sz="3000" b="1" dirty="0">
                  <a:latin typeface="Dubai" panose="020B0503030403030204" pitchFamily="34" charset="-78"/>
                  <a:ea typeface="Calibri" panose="020F0502020204030204" pitchFamily="34" charset="0"/>
                  <a:cs typeface="Dubai" panose="020B0503030403030204" pitchFamily="34" charset="-78"/>
                </a:rPr>
                <a:t>قطاع مستعرض من حياة الفرد ، أي أنها دراسة استعراضيه لحياة العميل تركز على حاضر الحالة ووضعها الراهن </a:t>
              </a:r>
            </a:p>
          </p:txBody>
        </p:sp>
      </p:grpSp>
      <p:grpSp>
        <p:nvGrpSpPr>
          <p:cNvPr id="12" name="Group 11">
            <a:extLst>
              <a:ext uri="{FF2B5EF4-FFF2-40B4-BE49-F238E27FC236}">
                <a16:creationId xmlns:a16="http://schemas.microsoft.com/office/drawing/2014/main" id="{22F7B42A-E4DC-60D4-055C-493FA37F7955}"/>
              </a:ext>
            </a:extLst>
          </p:cNvPr>
          <p:cNvGrpSpPr/>
          <p:nvPr/>
        </p:nvGrpSpPr>
        <p:grpSpPr>
          <a:xfrm>
            <a:off x="609600" y="4481131"/>
            <a:ext cx="7351312" cy="3683590"/>
            <a:chOff x="13237366" y="2720128"/>
            <a:chExt cx="5881584" cy="1130744"/>
          </a:xfrm>
        </p:grpSpPr>
        <p:sp>
          <p:nvSpPr>
            <p:cNvPr id="13" name="Freeform 9">
              <a:extLst>
                <a:ext uri="{FF2B5EF4-FFF2-40B4-BE49-F238E27FC236}">
                  <a16:creationId xmlns:a16="http://schemas.microsoft.com/office/drawing/2014/main" id="{44885CF5-A1B5-AE05-6AA3-519FFF593993}"/>
                </a:ext>
              </a:extLst>
            </p:cNvPr>
            <p:cNvSpPr/>
            <p:nvPr/>
          </p:nvSpPr>
          <p:spPr>
            <a:xfrm flipH="1">
              <a:off x="13237366" y="2720128"/>
              <a:ext cx="5881584" cy="1130744"/>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9">
                <a:duotone>
                  <a:schemeClr val="accent6">
                    <a:shade val="45000"/>
                    <a:satMod val="135000"/>
                  </a:schemeClr>
                  <a:prstClr val="white"/>
                </a:duotone>
                <a:lum/>
                <a:extLst>
                  <a:ext uri="{96DAC541-7B7A-43D3-8B79-37D633B846F1}">
                    <asvg:svgBlip xmlns:asvg="http://schemas.microsoft.com/office/drawing/2016/SVG/main" r:embed="rId10"/>
                  </a:ext>
                </a:extLst>
              </a:blip>
              <a:stretch>
                <a:fillRect/>
              </a:stretch>
            </a:blipFill>
          </p:spPr>
          <p:txBody>
            <a:bodyPr/>
            <a:lstStyle/>
            <a:p>
              <a:endParaRPr lang="ar-EG" sz="1200" dirty="0"/>
            </a:p>
          </p:txBody>
        </p:sp>
        <p:sp>
          <p:nvSpPr>
            <p:cNvPr id="14" name="TextBox 13">
              <a:extLst>
                <a:ext uri="{FF2B5EF4-FFF2-40B4-BE49-F238E27FC236}">
                  <a16:creationId xmlns:a16="http://schemas.microsoft.com/office/drawing/2014/main" id="{9FE2816B-4124-7C5A-D30B-4D80A48CF68F}"/>
                </a:ext>
              </a:extLst>
            </p:cNvPr>
            <p:cNvSpPr txBox="1"/>
            <p:nvPr/>
          </p:nvSpPr>
          <p:spPr>
            <a:xfrm>
              <a:off x="14010975" y="2908909"/>
              <a:ext cx="4518686" cy="559779"/>
            </a:xfrm>
            <a:prstGeom prst="rect">
              <a:avLst/>
            </a:prstGeom>
            <a:noFill/>
          </p:spPr>
          <p:txBody>
            <a:bodyPr wrap="square" rtlCol="1">
              <a:spAutoFit/>
            </a:bodyPr>
            <a:lstStyle/>
            <a:p>
              <a:pPr algn="just" rtl="1">
                <a:lnSpc>
                  <a:spcPct val="200000"/>
                </a:lnSpc>
              </a:pPr>
              <a:r>
                <a:rPr lang="ar-EG" sz="3000" b="1" dirty="0">
                  <a:latin typeface="Dubai" panose="020B0503030403030204" pitchFamily="34" charset="-78"/>
                  <a:ea typeface="Calibri" panose="020F0502020204030204" pitchFamily="34" charset="0"/>
                  <a:cs typeface="Dubai" panose="020B0503030403030204" pitchFamily="34" charset="-78"/>
                </a:rPr>
                <a:t>قطاع طولي لحياة العميل فيقتصر على الماضي ويختص فقط بماضي الحالة</a:t>
              </a:r>
            </a:p>
          </p:txBody>
        </p:sp>
      </p:grpSp>
      <p:grpSp>
        <p:nvGrpSpPr>
          <p:cNvPr id="15" name="Group 14">
            <a:extLst>
              <a:ext uri="{FF2B5EF4-FFF2-40B4-BE49-F238E27FC236}">
                <a16:creationId xmlns:a16="http://schemas.microsoft.com/office/drawing/2014/main" id="{D17C0DC9-0D92-8762-3E6A-55A1550AB078}"/>
              </a:ext>
            </a:extLst>
          </p:cNvPr>
          <p:cNvGrpSpPr/>
          <p:nvPr/>
        </p:nvGrpSpPr>
        <p:grpSpPr>
          <a:xfrm>
            <a:off x="9946436" y="3666757"/>
            <a:ext cx="3278052" cy="961441"/>
            <a:chOff x="10394922" y="3265339"/>
            <a:chExt cx="7749375" cy="1442163"/>
          </a:xfrm>
        </p:grpSpPr>
        <p:grpSp>
          <p:nvGrpSpPr>
            <p:cNvPr id="16" name="Group 15">
              <a:extLst>
                <a:ext uri="{FF2B5EF4-FFF2-40B4-BE49-F238E27FC236}">
                  <a16:creationId xmlns:a16="http://schemas.microsoft.com/office/drawing/2014/main" id="{B6783608-54B0-4DC6-AE09-C4B7C2714407}"/>
                </a:ext>
              </a:extLst>
            </p:cNvPr>
            <p:cNvGrpSpPr/>
            <p:nvPr/>
          </p:nvGrpSpPr>
          <p:grpSpPr>
            <a:xfrm>
              <a:off x="10529000" y="3467876"/>
              <a:ext cx="7615297" cy="1239626"/>
              <a:chOff x="10873750" y="3282095"/>
              <a:chExt cx="6545415" cy="897327"/>
            </a:xfrm>
          </p:grpSpPr>
          <p:pic>
            <p:nvPicPr>
              <p:cNvPr id="18" name="Picture 17">
                <a:extLst>
                  <a:ext uri="{FF2B5EF4-FFF2-40B4-BE49-F238E27FC236}">
                    <a16:creationId xmlns:a16="http://schemas.microsoft.com/office/drawing/2014/main" id="{A2AFFA40-FEF4-0AFE-640D-B5FCBD7F69EE}"/>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rot="25114">
                <a:off x="10873750" y="3282095"/>
                <a:ext cx="6545415" cy="897327"/>
              </a:xfrm>
              <a:prstGeom prst="rect">
                <a:avLst/>
              </a:prstGeom>
            </p:spPr>
          </p:pic>
          <p:pic>
            <p:nvPicPr>
              <p:cNvPr id="27" name="Picture 26">
                <a:extLst>
                  <a:ext uri="{FF2B5EF4-FFF2-40B4-BE49-F238E27FC236}">
                    <a16:creationId xmlns:a16="http://schemas.microsoft.com/office/drawing/2014/main" id="{E93B2B59-BD02-8A7F-3747-B15883D54864}"/>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rot="169588">
                <a:off x="11170202" y="3920403"/>
                <a:ext cx="4781823" cy="252145"/>
              </a:xfrm>
              <a:prstGeom prst="rect">
                <a:avLst/>
              </a:prstGeom>
            </p:spPr>
          </p:pic>
        </p:grpSp>
        <p:sp>
          <p:nvSpPr>
            <p:cNvPr id="17" name="TextBox 16">
              <a:extLst>
                <a:ext uri="{FF2B5EF4-FFF2-40B4-BE49-F238E27FC236}">
                  <a16:creationId xmlns:a16="http://schemas.microsoft.com/office/drawing/2014/main" id="{D0735BDA-9DD8-4AD1-E62B-171609F27A3E}"/>
                </a:ext>
              </a:extLst>
            </p:cNvPr>
            <p:cNvSpPr txBox="1"/>
            <p:nvPr/>
          </p:nvSpPr>
          <p:spPr>
            <a:xfrm rot="21571516">
              <a:off x="10394922" y="3265339"/>
              <a:ext cx="6258410" cy="1408080"/>
            </a:xfrm>
            <a:prstGeom prst="rect">
              <a:avLst/>
            </a:prstGeom>
            <a:noFill/>
          </p:spPr>
          <p:txBody>
            <a:bodyPr wrap="square" rtlCol="1">
              <a:spAutoFit/>
            </a:bodyPr>
            <a:lstStyle/>
            <a:p>
              <a:pPr algn="just" rtl="1">
                <a:lnSpc>
                  <a:spcPct val="150000"/>
                </a:lnSpc>
              </a:pPr>
              <a:r>
                <a:rPr lang="ar-EG" sz="4000" b="1" dirty="0">
                  <a:solidFill>
                    <a:srgbClr val="FF0000"/>
                  </a:solidFill>
                  <a:latin typeface="Aljazeera" panose="02000000000000000000" pitchFamily="2" charset="-78"/>
                  <a:ea typeface="Calibri" panose="020F0502020204030204" pitchFamily="34" charset="0"/>
                  <a:cs typeface="Aljazeera" panose="02000000000000000000" pitchFamily="2" charset="-78"/>
                </a:rPr>
                <a:t>دراسة الحالة </a:t>
              </a:r>
            </a:p>
          </p:txBody>
        </p:sp>
      </p:grpSp>
      <p:grpSp>
        <p:nvGrpSpPr>
          <p:cNvPr id="33" name="Group 32">
            <a:extLst>
              <a:ext uri="{FF2B5EF4-FFF2-40B4-BE49-F238E27FC236}">
                <a16:creationId xmlns:a16="http://schemas.microsoft.com/office/drawing/2014/main" id="{3F0058B8-B496-32F3-BDBA-AE3620FC3E75}"/>
              </a:ext>
            </a:extLst>
          </p:cNvPr>
          <p:cNvGrpSpPr/>
          <p:nvPr/>
        </p:nvGrpSpPr>
        <p:grpSpPr>
          <a:xfrm>
            <a:off x="2707795" y="3664385"/>
            <a:ext cx="3278052" cy="961441"/>
            <a:chOff x="10394922" y="3265339"/>
            <a:chExt cx="7749375" cy="1442163"/>
          </a:xfrm>
        </p:grpSpPr>
        <p:grpSp>
          <p:nvGrpSpPr>
            <p:cNvPr id="34" name="Group 33">
              <a:extLst>
                <a:ext uri="{FF2B5EF4-FFF2-40B4-BE49-F238E27FC236}">
                  <a16:creationId xmlns:a16="http://schemas.microsoft.com/office/drawing/2014/main" id="{F0E50B67-5EC4-7857-E097-AA74D712F2C3}"/>
                </a:ext>
              </a:extLst>
            </p:cNvPr>
            <p:cNvGrpSpPr/>
            <p:nvPr/>
          </p:nvGrpSpPr>
          <p:grpSpPr>
            <a:xfrm>
              <a:off x="10529000" y="3467876"/>
              <a:ext cx="7615297" cy="1239626"/>
              <a:chOff x="10873750" y="3282095"/>
              <a:chExt cx="6545415" cy="897327"/>
            </a:xfrm>
          </p:grpSpPr>
          <p:pic>
            <p:nvPicPr>
              <p:cNvPr id="36" name="Picture 35">
                <a:extLst>
                  <a:ext uri="{FF2B5EF4-FFF2-40B4-BE49-F238E27FC236}">
                    <a16:creationId xmlns:a16="http://schemas.microsoft.com/office/drawing/2014/main" id="{937120C6-9730-A291-5C12-383C1B13135E}"/>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rot="25114">
                <a:off x="10873750" y="3282095"/>
                <a:ext cx="6545415" cy="897327"/>
              </a:xfrm>
              <a:prstGeom prst="rect">
                <a:avLst/>
              </a:prstGeom>
            </p:spPr>
          </p:pic>
          <p:pic>
            <p:nvPicPr>
              <p:cNvPr id="37" name="Picture 36">
                <a:extLst>
                  <a:ext uri="{FF2B5EF4-FFF2-40B4-BE49-F238E27FC236}">
                    <a16:creationId xmlns:a16="http://schemas.microsoft.com/office/drawing/2014/main" id="{A79C9AB9-E28A-1D48-843D-0D09C0DB9E98}"/>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rot="169588">
                <a:off x="11170202" y="3920403"/>
                <a:ext cx="4781823" cy="252145"/>
              </a:xfrm>
              <a:prstGeom prst="rect">
                <a:avLst/>
              </a:prstGeom>
            </p:spPr>
          </p:pic>
        </p:grpSp>
        <p:sp>
          <p:nvSpPr>
            <p:cNvPr id="35" name="TextBox 34">
              <a:extLst>
                <a:ext uri="{FF2B5EF4-FFF2-40B4-BE49-F238E27FC236}">
                  <a16:creationId xmlns:a16="http://schemas.microsoft.com/office/drawing/2014/main" id="{6D9AA3DB-687B-F604-8007-A8689349DCFB}"/>
                </a:ext>
              </a:extLst>
            </p:cNvPr>
            <p:cNvSpPr txBox="1"/>
            <p:nvPr/>
          </p:nvSpPr>
          <p:spPr>
            <a:xfrm rot="21571516">
              <a:off x="10394922" y="3265339"/>
              <a:ext cx="6258410" cy="1408080"/>
            </a:xfrm>
            <a:prstGeom prst="rect">
              <a:avLst/>
            </a:prstGeom>
            <a:noFill/>
          </p:spPr>
          <p:txBody>
            <a:bodyPr wrap="square" rtlCol="1">
              <a:spAutoFit/>
            </a:bodyPr>
            <a:lstStyle/>
            <a:p>
              <a:pPr algn="just" rtl="1">
                <a:lnSpc>
                  <a:spcPct val="150000"/>
                </a:lnSpc>
              </a:pPr>
              <a:r>
                <a:rPr lang="ar-EG" sz="4000" b="1" dirty="0">
                  <a:solidFill>
                    <a:srgbClr val="FF0000"/>
                  </a:solidFill>
                  <a:latin typeface="Aljazeera" panose="02000000000000000000" pitchFamily="2" charset="-78"/>
                  <a:ea typeface="Calibri" panose="020F0502020204030204" pitchFamily="34" charset="0"/>
                  <a:cs typeface="Aljazeera" panose="02000000000000000000" pitchFamily="2" charset="-78"/>
                </a:rPr>
                <a:t>تاريخ الحالة </a:t>
              </a:r>
            </a:p>
          </p:txBody>
        </p:sp>
      </p:grpSp>
    </p:spTree>
    <p:extLst>
      <p:ext uri="{BB962C8B-B14F-4D97-AF65-F5344CB8AC3E}">
        <p14:creationId xmlns:p14="http://schemas.microsoft.com/office/powerpoint/2010/main" val="116408313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Triangle 7">
            <a:extLst>
              <a:ext uri="{FF2B5EF4-FFF2-40B4-BE49-F238E27FC236}">
                <a16:creationId xmlns:a16="http://schemas.microsoft.com/office/drawing/2014/main" id="{BDC96880-C9A8-D463-187E-5F44CF00C555}"/>
              </a:ext>
            </a:extLst>
          </p:cNvPr>
          <p:cNvSpPr/>
          <p:nvPr/>
        </p:nvSpPr>
        <p:spPr>
          <a:xfrm>
            <a:off x="0" y="40220"/>
            <a:ext cx="18251363" cy="10325100"/>
          </a:xfrm>
          <a:prstGeom prst="rtTriangle">
            <a:avLst/>
          </a:prstGeom>
          <a:solidFill>
            <a:srgbClr val="FFA5AD">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ar-EG"/>
          </a:p>
        </p:txBody>
      </p:sp>
      <p:grpSp>
        <p:nvGrpSpPr>
          <p:cNvPr id="2" name="Group 1">
            <a:extLst>
              <a:ext uri="{FF2B5EF4-FFF2-40B4-BE49-F238E27FC236}">
                <a16:creationId xmlns:a16="http://schemas.microsoft.com/office/drawing/2014/main" id="{EA7FD379-A12B-C0F3-294C-AF8BD930CAD6}"/>
              </a:ext>
            </a:extLst>
          </p:cNvPr>
          <p:cNvGrpSpPr/>
          <p:nvPr/>
        </p:nvGrpSpPr>
        <p:grpSpPr>
          <a:xfrm>
            <a:off x="774479" y="1049139"/>
            <a:ext cx="1899445" cy="980225"/>
            <a:chOff x="879794" y="557739"/>
            <a:chExt cx="2171635" cy="876343"/>
          </a:xfrm>
        </p:grpSpPr>
        <p:pic>
          <p:nvPicPr>
            <p:cNvPr id="3" name="Picture 2">
              <a:extLst>
                <a:ext uri="{FF2B5EF4-FFF2-40B4-BE49-F238E27FC236}">
                  <a16:creationId xmlns:a16="http://schemas.microsoft.com/office/drawing/2014/main" id="{06FDF8A8-8115-0A6B-2829-DA2EC6FE1CBB}"/>
                </a:ext>
              </a:extLst>
            </p:cNvPr>
            <p:cNvPicPr>
              <a:picLocks noChangeAspect="1"/>
            </p:cNvPicPr>
            <p:nvPr/>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879794" y="557739"/>
              <a:ext cx="2171635" cy="876343"/>
            </a:xfrm>
            <a:prstGeom prst="rect">
              <a:avLst/>
            </a:prstGeom>
          </p:spPr>
        </p:pic>
        <p:sp>
          <p:nvSpPr>
            <p:cNvPr id="4" name="TextBox 28">
              <a:extLst>
                <a:ext uri="{FF2B5EF4-FFF2-40B4-BE49-F238E27FC236}">
                  <a16:creationId xmlns:a16="http://schemas.microsoft.com/office/drawing/2014/main" id="{4E9B5231-2549-7509-307B-8A7BD2A6ABD2}"/>
                </a:ext>
              </a:extLst>
            </p:cNvPr>
            <p:cNvSpPr txBox="1"/>
            <p:nvPr/>
          </p:nvSpPr>
          <p:spPr>
            <a:xfrm rot="20457677">
              <a:off x="961842" y="838252"/>
              <a:ext cx="1806571" cy="368025"/>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2500" b="1"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rPr>
                <a:t>الجلسة الأولى</a:t>
              </a:r>
              <a:endParaRPr lang="en-US" sz="2500"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5" name="Group 4">
            <a:extLst>
              <a:ext uri="{FF2B5EF4-FFF2-40B4-BE49-F238E27FC236}">
                <a16:creationId xmlns:a16="http://schemas.microsoft.com/office/drawing/2014/main" id="{9B30CF6B-06A4-7767-9951-7F92C4EFB13A}"/>
              </a:ext>
            </a:extLst>
          </p:cNvPr>
          <p:cNvGrpSpPr/>
          <p:nvPr/>
        </p:nvGrpSpPr>
        <p:grpSpPr>
          <a:xfrm>
            <a:off x="140419" y="299624"/>
            <a:ext cx="1879169" cy="980224"/>
            <a:chOff x="1282652" y="498315"/>
            <a:chExt cx="1807888" cy="876343"/>
          </a:xfrm>
        </p:grpSpPr>
        <p:pic>
          <p:nvPicPr>
            <p:cNvPr id="6" name="Picture 5">
              <a:extLst>
                <a:ext uri="{FF2B5EF4-FFF2-40B4-BE49-F238E27FC236}">
                  <a16:creationId xmlns:a16="http://schemas.microsoft.com/office/drawing/2014/main" id="{FEBD5877-C1CE-1FA6-5F49-D25B89BE69F2}"/>
                </a:ext>
              </a:extLst>
            </p:cNvPr>
            <p:cNvPicPr>
              <a:picLocks noChangeAspect="1"/>
            </p:cNvPicPr>
            <p:nvPr/>
          </p:nvPicPr>
          <p:blipFill>
            <a:blip r:embed="rId3"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1282652" y="498315"/>
              <a:ext cx="1807888" cy="876343"/>
            </a:xfrm>
            <a:prstGeom prst="rect">
              <a:avLst/>
            </a:prstGeom>
          </p:spPr>
        </p:pic>
        <p:sp>
          <p:nvSpPr>
            <p:cNvPr id="7" name="TextBox 28">
              <a:extLst>
                <a:ext uri="{FF2B5EF4-FFF2-40B4-BE49-F238E27FC236}">
                  <a16:creationId xmlns:a16="http://schemas.microsoft.com/office/drawing/2014/main" id="{FC86DDE1-7B1B-D414-53E9-60A2955210EE}"/>
                </a:ext>
              </a:extLst>
            </p:cNvPr>
            <p:cNvSpPr txBox="1"/>
            <p:nvPr/>
          </p:nvSpPr>
          <p:spPr>
            <a:xfrm rot="20457677">
              <a:off x="1345850" y="709582"/>
              <a:ext cx="1421884" cy="441630"/>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3000" b="1"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rPr>
                <a:t>اليوم الأول</a:t>
              </a:r>
              <a:endParaRPr lang="en-US" sz="3000"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21" name="Group 20">
            <a:extLst>
              <a:ext uri="{FF2B5EF4-FFF2-40B4-BE49-F238E27FC236}">
                <a16:creationId xmlns:a16="http://schemas.microsoft.com/office/drawing/2014/main" id="{5B62A8B4-4138-3877-B476-EFD14E7625E9}"/>
              </a:ext>
            </a:extLst>
          </p:cNvPr>
          <p:cNvGrpSpPr>
            <a:grpSpLocks/>
          </p:cNvGrpSpPr>
          <p:nvPr/>
        </p:nvGrpSpPr>
        <p:grpSpPr>
          <a:xfrm>
            <a:off x="4538145" y="176566"/>
            <a:ext cx="9211710" cy="1397974"/>
            <a:chOff x="1650043" y="130715"/>
            <a:chExt cx="879822" cy="791746"/>
          </a:xfrm>
        </p:grpSpPr>
        <p:pic>
          <p:nvPicPr>
            <p:cNvPr id="22" name="Picture 21">
              <a:extLst>
                <a:ext uri="{FF2B5EF4-FFF2-40B4-BE49-F238E27FC236}">
                  <a16:creationId xmlns:a16="http://schemas.microsoft.com/office/drawing/2014/main" id="{F7E4C941-92BF-CA20-A31B-F70224216A20}"/>
                </a:ext>
              </a:extLst>
            </p:cNvPr>
            <p:cNvPicPr>
              <a:picLocks noChangeAspect="1"/>
            </p:cNvPicPr>
            <p:nvPr/>
          </p:nvPicPr>
          <p:blipFill>
            <a:blip r:embed="rId4" cstate="print">
              <a:duotone>
                <a:schemeClr val="accent2">
                  <a:shade val="45000"/>
                  <a:satMod val="135000"/>
                </a:schemeClr>
                <a:prstClr val="white"/>
              </a:duotone>
            </a:blip>
            <a:srcRect/>
            <a:stretch>
              <a:fillRect/>
            </a:stretch>
          </p:blipFill>
          <p:spPr bwMode="auto">
            <a:xfrm>
              <a:off x="1650043" y="130715"/>
              <a:ext cx="879822" cy="791746"/>
            </a:xfrm>
            <a:prstGeom prst="rect">
              <a:avLst/>
            </a:prstGeom>
            <a:noFill/>
            <a:ln>
              <a:noFill/>
            </a:ln>
          </p:spPr>
        </p:pic>
        <p:sp>
          <p:nvSpPr>
            <p:cNvPr id="23" name="Rectangle 22">
              <a:extLst>
                <a:ext uri="{FF2B5EF4-FFF2-40B4-BE49-F238E27FC236}">
                  <a16:creationId xmlns:a16="http://schemas.microsoft.com/office/drawing/2014/main" id="{32A5CCB6-8AA8-211D-C4D0-AF6966438DE8}"/>
                </a:ext>
              </a:extLst>
            </p:cNvPr>
            <p:cNvSpPr/>
            <p:nvPr/>
          </p:nvSpPr>
          <p:spPr>
            <a:xfrm>
              <a:off x="1690728" y="157960"/>
              <a:ext cx="710511" cy="62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algn="r" rtl="0">
                <a:lnSpc>
                  <a:spcPct val="107000"/>
                </a:lnSpc>
                <a:spcAft>
                  <a:spcPts val="800"/>
                </a:spcAft>
              </a:pPr>
              <a:r>
                <a:rPr lang="ar-EG"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الفرق بين دراسة الحالة وتاريخ الحالة</a:t>
              </a:r>
              <a:endParaRPr lang="en-US" sz="4500" dirty="0">
                <a:effectLst/>
                <a:latin typeface="Calibri" panose="020F0502020204030204" pitchFamily="34" charset="0"/>
                <a:ea typeface="Calibri" panose="020F0502020204030204" pitchFamily="34" charset="0"/>
                <a:cs typeface="Arial" panose="020B0604020202020204" pitchFamily="34" charset="0"/>
              </a:endParaRPr>
            </a:p>
          </p:txBody>
        </p:sp>
      </p:grpSp>
      <p:pic>
        <p:nvPicPr>
          <p:cNvPr id="11" name="Picture 10">
            <a:extLst>
              <a:ext uri="{FF2B5EF4-FFF2-40B4-BE49-F238E27FC236}">
                <a16:creationId xmlns:a16="http://schemas.microsoft.com/office/drawing/2014/main" id="{DB20566A-E30C-D598-6151-6D769D4881DC}"/>
              </a:ext>
            </a:extLst>
          </p:cNvPr>
          <p:cNvPicPr>
            <a:picLocks noChangeAspect="1"/>
          </p:cNvPicPr>
          <p:nvPr/>
        </p:nvPicPr>
        <p:blipFill>
          <a:blip r:embed="rId5">
            <a:duotone>
              <a:schemeClr val="accent2">
                <a:shade val="45000"/>
                <a:satMod val="135000"/>
              </a:schemeClr>
              <a:prstClr val="white"/>
            </a:duotone>
            <a:extLst>
              <a:ext uri="{BEBA8EAE-BF5A-486C-A8C5-ECC9F3942E4B}">
                <a14:imgProps xmlns:a14="http://schemas.microsoft.com/office/drawing/2010/main">
                  <a14:imgLayer r:embed="rId6">
                    <a14:imgEffect>
                      <a14:sharpenSoften amount="50000"/>
                    </a14:imgEffect>
                  </a14:imgLayer>
                </a14:imgProps>
              </a:ext>
              <a:ext uri="{28A0092B-C50C-407E-A947-70E740481C1C}">
                <a14:useLocalDpi xmlns:a14="http://schemas.microsoft.com/office/drawing/2010/main" val="0"/>
              </a:ext>
            </a:extLst>
          </a:blip>
          <a:stretch>
            <a:fillRect/>
          </a:stretch>
        </p:blipFill>
        <p:spPr>
          <a:xfrm>
            <a:off x="4343400" y="1574540"/>
            <a:ext cx="9406455" cy="8712460"/>
          </a:xfrm>
          <a:prstGeom prst="rect">
            <a:avLst/>
          </a:prstGeom>
        </p:spPr>
      </p:pic>
    </p:spTree>
    <p:extLst>
      <p:ext uri="{BB962C8B-B14F-4D97-AF65-F5344CB8AC3E}">
        <p14:creationId xmlns:p14="http://schemas.microsoft.com/office/powerpoint/2010/main" val="250811960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Triangle 7">
            <a:extLst>
              <a:ext uri="{FF2B5EF4-FFF2-40B4-BE49-F238E27FC236}">
                <a16:creationId xmlns:a16="http://schemas.microsoft.com/office/drawing/2014/main" id="{BDC96880-C9A8-D463-187E-5F44CF00C555}"/>
              </a:ext>
            </a:extLst>
          </p:cNvPr>
          <p:cNvSpPr/>
          <p:nvPr/>
        </p:nvSpPr>
        <p:spPr>
          <a:xfrm>
            <a:off x="0" y="40220"/>
            <a:ext cx="18251363" cy="10325100"/>
          </a:xfrm>
          <a:prstGeom prst="rtTriangle">
            <a:avLst/>
          </a:prstGeom>
          <a:solidFill>
            <a:srgbClr val="FFA5AD">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ar-EG"/>
          </a:p>
        </p:txBody>
      </p:sp>
      <p:grpSp>
        <p:nvGrpSpPr>
          <p:cNvPr id="2" name="Group 1">
            <a:extLst>
              <a:ext uri="{FF2B5EF4-FFF2-40B4-BE49-F238E27FC236}">
                <a16:creationId xmlns:a16="http://schemas.microsoft.com/office/drawing/2014/main" id="{EA7FD379-A12B-C0F3-294C-AF8BD930CAD6}"/>
              </a:ext>
            </a:extLst>
          </p:cNvPr>
          <p:cNvGrpSpPr/>
          <p:nvPr/>
        </p:nvGrpSpPr>
        <p:grpSpPr>
          <a:xfrm>
            <a:off x="774479" y="1049139"/>
            <a:ext cx="1899445" cy="980225"/>
            <a:chOff x="879794" y="557739"/>
            <a:chExt cx="2171635" cy="876343"/>
          </a:xfrm>
        </p:grpSpPr>
        <p:pic>
          <p:nvPicPr>
            <p:cNvPr id="3" name="Picture 2">
              <a:extLst>
                <a:ext uri="{FF2B5EF4-FFF2-40B4-BE49-F238E27FC236}">
                  <a16:creationId xmlns:a16="http://schemas.microsoft.com/office/drawing/2014/main" id="{06FDF8A8-8115-0A6B-2829-DA2EC6FE1CBB}"/>
                </a:ext>
              </a:extLst>
            </p:cNvPr>
            <p:cNvPicPr>
              <a:picLocks noChangeAspect="1"/>
            </p:cNvPicPr>
            <p:nvPr/>
          </p:nvPicPr>
          <p:blipFill>
            <a:blip r:embed="rId3"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879794" y="557739"/>
              <a:ext cx="2171635" cy="876343"/>
            </a:xfrm>
            <a:prstGeom prst="rect">
              <a:avLst/>
            </a:prstGeom>
          </p:spPr>
        </p:pic>
        <p:sp>
          <p:nvSpPr>
            <p:cNvPr id="4" name="TextBox 28">
              <a:extLst>
                <a:ext uri="{FF2B5EF4-FFF2-40B4-BE49-F238E27FC236}">
                  <a16:creationId xmlns:a16="http://schemas.microsoft.com/office/drawing/2014/main" id="{4E9B5231-2549-7509-307B-8A7BD2A6ABD2}"/>
                </a:ext>
              </a:extLst>
            </p:cNvPr>
            <p:cNvSpPr txBox="1"/>
            <p:nvPr/>
          </p:nvSpPr>
          <p:spPr>
            <a:xfrm rot="20457677">
              <a:off x="961842" y="838252"/>
              <a:ext cx="1806571" cy="368025"/>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2500" b="1"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rPr>
                <a:t>الجلسة الأولى</a:t>
              </a:r>
              <a:endParaRPr lang="en-US" sz="2500"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5" name="Group 4">
            <a:extLst>
              <a:ext uri="{FF2B5EF4-FFF2-40B4-BE49-F238E27FC236}">
                <a16:creationId xmlns:a16="http://schemas.microsoft.com/office/drawing/2014/main" id="{9B30CF6B-06A4-7767-9951-7F92C4EFB13A}"/>
              </a:ext>
            </a:extLst>
          </p:cNvPr>
          <p:cNvGrpSpPr/>
          <p:nvPr/>
        </p:nvGrpSpPr>
        <p:grpSpPr>
          <a:xfrm>
            <a:off x="140419" y="299624"/>
            <a:ext cx="1879169" cy="980224"/>
            <a:chOff x="1282652" y="498315"/>
            <a:chExt cx="1807888" cy="876343"/>
          </a:xfrm>
        </p:grpSpPr>
        <p:pic>
          <p:nvPicPr>
            <p:cNvPr id="6" name="Picture 5">
              <a:extLst>
                <a:ext uri="{FF2B5EF4-FFF2-40B4-BE49-F238E27FC236}">
                  <a16:creationId xmlns:a16="http://schemas.microsoft.com/office/drawing/2014/main" id="{FEBD5877-C1CE-1FA6-5F49-D25B89BE69F2}"/>
                </a:ext>
              </a:extLst>
            </p:cNvPr>
            <p:cNvPicPr>
              <a:picLocks noChangeAspect="1"/>
            </p:cNvPicPr>
            <p:nvPr/>
          </p:nvPicPr>
          <p:blipFill>
            <a:blip r:embed="rId4"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1282652" y="498315"/>
              <a:ext cx="1807888" cy="876343"/>
            </a:xfrm>
            <a:prstGeom prst="rect">
              <a:avLst/>
            </a:prstGeom>
          </p:spPr>
        </p:pic>
        <p:sp>
          <p:nvSpPr>
            <p:cNvPr id="7" name="TextBox 28">
              <a:extLst>
                <a:ext uri="{FF2B5EF4-FFF2-40B4-BE49-F238E27FC236}">
                  <a16:creationId xmlns:a16="http://schemas.microsoft.com/office/drawing/2014/main" id="{FC86DDE1-7B1B-D414-53E9-60A2955210EE}"/>
                </a:ext>
              </a:extLst>
            </p:cNvPr>
            <p:cNvSpPr txBox="1"/>
            <p:nvPr/>
          </p:nvSpPr>
          <p:spPr>
            <a:xfrm rot="20457677">
              <a:off x="1345850" y="709582"/>
              <a:ext cx="1421884" cy="441630"/>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3000" b="1"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rPr>
                <a:t>اليوم الأول</a:t>
              </a:r>
              <a:endParaRPr lang="en-US" sz="3000"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21" name="Group 20">
            <a:extLst>
              <a:ext uri="{FF2B5EF4-FFF2-40B4-BE49-F238E27FC236}">
                <a16:creationId xmlns:a16="http://schemas.microsoft.com/office/drawing/2014/main" id="{5B62A8B4-4138-3877-B476-EFD14E7625E9}"/>
              </a:ext>
            </a:extLst>
          </p:cNvPr>
          <p:cNvGrpSpPr>
            <a:grpSpLocks/>
          </p:cNvGrpSpPr>
          <p:nvPr/>
        </p:nvGrpSpPr>
        <p:grpSpPr>
          <a:xfrm>
            <a:off x="4538145" y="176566"/>
            <a:ext cx="9211710" cy="1397974"/>
            <a:chOff x="1650043" y="130715"/>
            <a:chExt cx="879822" cy="791746"/>
          </a:xfrm>
        </p:grpSpPr>
        <p:pic>
          <p:nvPicPr>
            <p:cNvPr id="22" name="Picture 21">
              <a:extLst>
                <a:ext uri="{FF2B5EF4-FFF2-40B4-BE49-F238E27FC236}">
                  <a16:creationId xmlns:a16="http://schemas.microsoft.com/office/drawing/2014/main" id="{F7E4C941-92BF-CA20-A31B-F70224216A20}"/>
                </a:ext>
              </a:extLst>
            </p:cNvPr>
            <p:cNvPicPr>
              <a:picLocks noChangeAspect="1"/>
            </p:cNvPicPr>
            <p:nvPr/>
          </p:nvPicPr>
          <p:blipFill>
            <a:blip r:embed="rId5" cstate="print">
              <a:duotone>
                <a:schemeClr val="accent2">
                  <a:shade val="45000"/>
                  <a:satMod val="135000"/>
                </a:schemeClr>
                <a:prstClr val="white"/>
              </a:duotone>
            </a:blip>
            <a:srcRect/>
            <a:stretch>
              <a:fillRect/>
            </a:stretch>
          </p:blipFill>
          <p:spPr bwMode="auto">
            <a:xfrm>
              <a:off x="1650043" y="130715"/>
              <a:ext cx="879822" cy="791746"/>
            </a:xfrm>
            <a:prstGeom prst="rect">
              <a:avLst/>
            </a:prstGeom>
            <a:noFill/>
            <a:ln>
              <a:noFill/>
            </a:ln>
          </p:spPr>
        </p:pic>
        <p:sp>
          <p:nvSpPr>
            <p:cNvPr id="23" name="Rectangle 22">
              <a:extLst>
                <a:ext uri="{FF2B5EF4-FFF2-40B4-BE49-F238E27FC236}">
                  <a16:creationId xmlns:a16="http://schemas.microsoft.com/office/drawing/2014/main" id="{32A5CCB6-8AA8-211D-C4D0-AF6966438DE8}"/>
                </a:ext>
              </a:extLst>
            </p:cNvPr>
            <p:cNvSpPr/>
            <p:nvPr/>
          </p:nvSpPr>
          <p:spPr>
            <a:xfrm>
              <a:off x="1690728" y="157960"/>
              <a:ext cx="710511" cy="62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algn="r" rtl="0">
                <a:lnSpc>
                  <a:spcPct val="107000"/>
                </a:lnSpc>
                <a:spcAft>
                  <a:spcPts val="800"/>
                </a:spcAft>
              </a:pPr>
              <a:r>
                <a:rPr lang="ar-EG"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الفرق بين دراسة الحالة وتاريخ الحالة</a:t>
              </a:r>
              <a:endParaRPr lang="en-US" sz="4500" dirty="0">
                <a:effectLst/>
                <a:latin typeface="Calibri" panose="020F0502020204030204" pitchFamily="34" charset="0"/>
                <a:ea typeface="Calibri" panose="020F0502020204030204" pitchFamily="34" charset="0"/>
                <a:cs typeface="Arial" panose="020B0604020202020204" pitchFamily="34" charset="0"/>
              </a:endParaRPr>
            </a:p>
          </p:txBody>
        </p:sp>
      </p:grpSp>
      <p:pic>
        <p:nvPicPr>
          <p:cNvPr id="9" name="Picture 8">
            <a:extLst>
              <a:ext uri="{FF2B5EF4-FFF2-40B4-BE49-F238E27FC236}">
                <a16:creationId xmlns:a16="http://schemas.microsoft.com/office/drawing/2014/main" id="{8E49C096-22F5-E0F4-0F96-2074D2BE42A2}"/>
              </a:ext>
            </a:extLst>
          </p:cNvPr>
          <p:cNvPicPr>
            <a:picLocks noChangeAspect="1"/>
          </p:cNvPicPr>
          <p:nvPr/>
        </p:nvPicPr>
        <p:blipFill>
          <a:blip r:embed="rId6">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4538145" y="2021022"/>
            <a:ext cx="9211710" cy="5637077"/>
          </a:xfrm>
          <a:prstGeom prst="rect">
            <a:avLst/>
          </a:prstGeom>
        </p:spPr>
      </p:pic>
    </p:spTree>
    <p:extLst>
      <p:ext uri="{BB962C8B-B14F-4D97-AF65-F5344CB8AC3E}">
        <p14:creationId xmlns:p14="http://schemas.microsoft.com/office/powerpoint/2010/main" val="188010131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DADA2217-E746-8059-9246-496E557F351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136723" y="1133754"/>
            <a:ext cx="3985315" cy="3347377"/>
          </a:xfrm>
          <a:prstGeom prst="rect">
            <a:avLst/>
          </a:prstGeom>
        </p:spPr>
      </p:pic>
      <p:sp>
        <p:nvSpPr>
          <p:cNvPr id="8" name="Right Triangle 7">
            <a:extLst>
              <a:ext uri="{FF2B5EF4-FFF2-40B4-BE49-F238E27FC236}">
                <a16:creationId xmlns:a16="http://schemas.microsoft.com/office/drawing/2014/main" id="{BDC96880-C9A8-D463-187E-5F44CF00C555}"/>
              </a:ext>
            </a:extLst>
          </p:cNvPr>
          <p:cNvSpPr/>
          <p:nvPr/>
        </p:nvSpPr>
        <p:spPr>
          <a:xfrm>
            <a:off x="0" y="40220"/>
            <a:ext cx="18251363" cy="10325100"/>
          </a:xfrm>
          <a:prstGeom prst="rtTriangle">
            <a:avLst/>
          </a:prstGeom>
          <a:solidFill>
            <a:srgbClr val="FFA5AD">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ar-EG"/>
          </a:p>
        </p:txBody>
      </p:sp>
      <p:grpSp>
        <p:nvGrpSpPr>
          <p:cNvPr id="2" name="Group 1">
            <a:extLst>
              <a:ext uri="{FF2B5EF4-FFF2-40B4-BE49-F238E27FC236}">
                <a16:creationId xmlns:a16="http://schemas.microsoft.com/office/drawing/2014/main" id="{EA7FD379-A12B-C0F3-294C-AF8BD930CAD6}"/>
              </a:ext>
            </a:extLst>
          </p:cNvPr>
          <p:cNvGrpSpPr/>
          <p:nvPr/>
        </p:nvGrpSpPr>
        <p:grpSpPr>
          <a:xfrm>
            <a:off x="774479" y="1049139"/>
            <a:ext cx="1899445" cy="980225"/>
            <a:chOff x="879794" y="557739"/>
            <a:chExt cx="2171635" cy="876343"/>
          </a:xfrm>
        </p:grpSpPr>
        <p:pic>
          <p:nvPicPr>
            <p:cNvPr id="3" name="Picture 2">
              <a:extLst>
                <a:ext uri="{FF2B5EF4-FFF2-40B4-BE49-F238E27FC236}">
                  <a16:creationId xmlns:a16="http://schemas.microsoft.com/office/drawing/2014/main" id="{06FDF8A8-8115-0A6B-2829-DA2EC6FE1CBB}"/>
                </a:ext>
              </a:extLst>
            </p:cNvPr>
            <p:cNvPicPr>
              <a:picLocks noChangeAspect="1"/>
            </p:cNvPicPr>
            <p:nvPr/>
          </p:nvPicPr>
          <p:blipFill>
            <a:blip r:embed="rId3"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879794" y="557739"/>
              <a:ext cx="2171635" cy="876343"/>
            </a:xfrm>
            <a:prstGeom prst="rect">
              <a:avLst/>
            </a:prstGeom>
          </p:spPr>
        </p:pic>
        <p:sp>
          <p:nvSpPr>
            <p:cNvPr id="4" name="TextBox 28">
              <a:extLst>
                <a:ext uri="{FF2B5EF4-FFF2-40B4-BE49-F238E27FC236}">
                  <a16:creationId xmlns:a16="http://schemas.microsoft.com/office/drawing/2014/main" id="{4E9B5231-2549-7509-307B-8A7BD2A6ABD2}"/>
                </a:ext>
              </a:extLst>
            </p:cNvPr>
            <p:cNvSpPr txBox="1"/>
            <p:nvPr/>
          </p:nvSpPr>
          <p:spPr>
            <a:xfrm rot="20457677">
              <a:off x="961842" y="838252"/>
              <a:ext cx="1806571" cy="368025"/>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2500" b="1"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rPr>
                <a:t>الجلسة الأولى</a:t>
              </a:r>
              <a:endParaRPr lang="en-US" sz="2500"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5" name="Group 4">
            <a:extLst>
              <a:ext uri="{FF2B5EF4-FFF2-40B4-BE49-F238E27FC236}">
                <a16:creationId xmlns:a16="http://schemas.microsoft.com/office/drawing/2014/main" id="{9B30CF6B-06A4-7767-9951-7F92C4EFB13A}"/>
              </a:ext>
            </a:extLst>
          </p:cNvPr>
          <p:cNvGrpSpPr/>
          <p:nvPr/>
        </p:nvGrpSpPr>
        <p:grpSpPr>
          <a:xfrm>
            <a:off x="140419" y="299624"/>
            <a:ext cx="1879169" cy="980224"/>
            <a:chOff x="1282652" y="498315"/>
            <a:chExt cx="1807888" cy="876343"/>
          </a:xfrm>
        </p:grpSpPr>
        <p:pic>
          <p:nvPicPr>
            <p:cNvPr id="6" name="Picture 5">
              <a:extLst>
                <a:ext uri="{FF2B5EF4-FFF2-40B4-BE49-F238E27FC236}">
                  <a16:creationId xmlns:a16="http://schemas.microsoft.com/office/drawing/2014/main" id="{FEBD5877-C1CE-1FA6-5F49-D25B89BE69F2}"/>
                </a:ext>
              </a:extLst>
            </p:cNvPr>
            <p:cNvPicPr>
              <a:picLocks noChangeAspect="1"/>
            </p:cNvPicPr>
            <p:nvPr/>
          </p:nvPicPr>
          <p:blipFill>
            <a:blip r:embed="rId4"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1282652" y="498315"/>
              <a:ext cx="1807888" cy="876343"/>
            </a:xfrm>
            <a:prstGeom prst="rect">
              <a:avLst/>
            </a:prstGeom>
          </p:spPr>
        </p:pic>
        <p:sp>
          <p:nvSpPr>
            <p:cNvPr id="7" name="TextBox 28">
              <a:extLst>
                <a:ext uri="{FF2B5EF4-FFF2-40B4-BE49-F238E27FC236}">
                  <a16:creationId xmlns:a16="http://schemas.microsoft.com/office/drawing/2014/main" id="{FC86DDE1-7B1B-D414-53E9-60A2955210EE}"/>
                </a:ext>
              </a:extLst>
            </p:cNvPr>
            <p:cNvSpPr txBox="1"/>
            <p:nvPr/>
          </p:nvSpPr>
          <p:spPr>
            <a:xfrm rot="20457677">
              <a:off x="1345850" y="709582"/>
              <a:ext cx="1421884" cy="441630"/>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3000" b="1"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rPr>
                <a:t>اليوم الأول</a:t>
              </a:r>
              <a:endParaRPr lang="en-US" sz="3000"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9" name="Group 8">
            <a:extLst>
              <a:ext uri="{FF2B5EF4-FFF2-40B4-BE49-F238E27FC236}">
                <a16:creationId xmlns:a16="http://schemas.microsoft.com/office/drawing/2014/main" id="{4F232B40-6637-2F3C-5186-E94AE85DE2F2}"/>
              </a:ext>
            </a:extLst>
          </p:cNvPr>
          <p:cNvGrpSpPr/>
          <p:nvPr/>
        </p:nvGrpSpPr>
        <p:grpSpPr>
          <a:xfrm>
            <a:off x="13396567" y="151287"/>
            <a:ext cx="4662835" cy="1035541"/>
            <a:chOff x="4935472" y="1769662"/>
            <a:chExt cx="8932928" cy="2733080"/>
          </a:xfrm>
        </p:grpSpPr>
        <p:pic>
          <p:nvPicPr>
            <p:cNvPr id="19" name="Picture 18">
              <a:extLst>
                <a:ext uri="{FF2B5EF4-FFF2-40B4-BE49-F238E27FC236}">
                  <a16:creationId xmlns:a16="http://schemas.microsoft.com/office/drawing/2014/main" id="{DB587E16-79F8-057F-8149-E7592A68F8A7}"/>
                </a:ext>
              </a:extLst>
            </p:cNvPr>
            <p:cNvPicPr>
              <a:picLocks noChangeAspect="1"/>
            </p:cNvPicPr>
            <p:nvPr/>
          </p:nvPicPr>
          <p:blipFill rotWithShape="1">
            <a:blip r:embed="rId5">
              <a:grayscl/>
              <a:extLst>
                <a:ext uri="{BEBA8EAE-BF5A-486C-A8C5-ECC9F3942E4B}">
                  <a14:imgProps xmlns:a14="http://schemas.microsoft.com/office/drawing/2010/main">
                    <a14:imgLayer r:embed="rId6">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630" t="9182" r="839" b="13125"/>
            <a:stretch/>
          </p:blipFill>
          <p:spPr>
            <a:xfrm>
              <a:off x="4935472" y="1798820"/>
              <a:ext cx="8932928" cy="2703922"/>
            </a:xfrm>
            <a:prstGeom prst="rect">
              <a:avLst/>
            </a:prstGeom>
          </p:spPr>
        </p:pic>
        <p:sp>
          <p:nvSpPr>
            <p:cNvPr id="20" name="TextBox 42">
              <a:extLst>
                <a:ext uri="{FF2B5EF4-FFF2-40B4-BE49-F238E27FC236}">
                  <a16:creationId xmlns:a16="http://schemas.microsoft.com/office/drawing/2014/main" id="{A8710DD6-0C55-5F29-4CAF-3B243057A9DD}"/>
                </a:ext>
              </a:extLst>
            </p:cNvPr>
            <p:cNvSpPr txBox="1"/>
            <p:nvPr/>
          </p:nvSpPr>
          <p:spPr>
            <a:xfrm>
              <a:off x="4935472" y="1769662"/>
              <a:ext cx="8662082" cy="1736050"/>
            </a:xfrm>
            <a:prstGeom prst="rect">
              <a:avLst/>
            </a:prstGeom>
          </p:spPr>
          <p:txBody>
            <a:bodyPr wrap="square" lIns="0" tIns="0" rIns="0" bIns="0" rtlCol="0" anchor="t">
              <a:spAutoFit/>
            </a:bodyPr>
            <a:lstStyle/>
            <a:p>
              <a:pPr algn="just" rtl="1">
                <a:lnSpc>
                  <a:spcPct val="150000"/>
                </a:lnSpc>
              </a:pPr>
              <a:r>
                <a:rPr lang="ar-EG" sz="4500" b="1" spc="51" dirty="0">
                  <a:latin typeface="Aljazeera" panose="02000000000000000000" pitchFamily="2" charset="-78"/>
                  <a:cs typeface="Aljazeera" panose="02000000000000000000" pitchFamily="2" charset="-78"/>
                </a:rPr>
                <a:t>مدخل إلى دراسة الحالة</a:t>
              </a:r>
              <a:endParaRPr lang="en-US" sz="4500" b="1" spc="51" dirty="0">
                <a:latin typeface="Aljazeera" panose="02000000000000000000" pitchFamily="2" charset="-78"/>
                <a:cs typeface="Aljazeera" panose="02000000000000000000" pitchFamily="2" charset="-78"/>
              </a:endParaRPr>
            </a:p>
          </p:txBody>
        </p:sp>
      </p:grpSp>
      <p:grpSp>
        <p:nvGrpSpPr>
          <p:cNvPr id="21" name="Group 20">
            <a:extLst>
              <a:ext uri="{FF2B5EF4-FFF2-40B4-BE49-F238E27FC236}">
                <a16:creationId xmlns:a16="http://schemas.microsoft.com/office/drawing/2014/main" id="{5B62A8B4-4138-3877-B476-EFD14E7625E9}"/>
              </a:ext>
            </a:extLst>
          </p:cNvPr>
          <p:cNvGrpSpPr>
            <a:grpSpLocks/>
          </p:cNvGrpSpPr>
          <p:nvPr/>
        </p:nvGrpSpPr>
        <p:grpSpPr>
          <a:xfrm>
            <a:off x="5334000" y="1772713"/>
            <a:ext cx="7126652" cy="1397974"/>
            <a:chOff x="1650043" y="130715"/>
            <a:chExt cx="879822" cy="791746"/>
          </a:xfrm>
        </p:grpSpPr>
        <p:pic>
          <p:nvPicPr>
            <p:cNvPr id="22" name="Picture 21">
              <a:extLst>
                <a:ext uri="{FF2B5EF4-FFF2-40B4-BE49-F238E27FC236}">
                  <a16:creationId xmlns:a16="http://schemas.microsoft.com/office/drawing/2014/main" id="{F7E4C941-92BF-CA20-A31B-F70224216A20}"/>
                </a:ext>
              </a:extLst>
            </p:cNvPr>
            <p:cNvPicPr>
              <a:picLocks noChangeAspect="1"/>
            </p:cNvPicPr>
            <p:nvPr/>
          </p:nvPicPr>
          <p:blipFill>
            <a:blip r:embed="rId7" cstate="print">
              <a:duotone>
                <a:schemeClr val="accent2">
                  <a:shade val="45000"/>
                  <a:satMod val="135000"/>
                </a:schemeClr>
                <a:prstClr val="white"/>
              </a:duotone>
            </a:blip>
            <a:srcRect/>
            <a:stretch>
              <a:fillRect/>
            </a:stretch>
          </p:blipFill>
          <p:spPr bwMode="auto">
            <a:xfrm>
              <a:off x="1650043" y="130715"/>
              <a:ext cx="879822" cy="791746"/>
            </a:xfrm>
            <a:prstGeom prst="rect">
              <a:avLst/>
            </a:prstGeom>
            <a:noFill/>
            <a:ln>
              <a:noFill/>
            </a:ln>
          </p:spPr>
        </p:pic>
        <p:sp>
          <p:nvSpPr>
            <p:cNvPr id="23" name="Rectangle 22">
              <a:extLst>
                <a:ext uri="{FF2B5EF4-FFF2-40B4-BE49-F238E27FC236}">
                  <a16:creationId xmlns:a16="http://schemas.microsoft.com/office/drawing/2014/main" id="{32A5CCB6-8AA8-211D-C4D0-AF6966438DE8}"/>
                </a:ext>
              </a:extLst>
            </p:cNvPr>
            <p:cNvSpPr/>
            <p:nvPr/>
          </p:nvSpPr>
          <p:spPr>
            <a:xfrm>
              <a:off x="1690728" y="157960"/>
              <a:ext cx="710511" cy="62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algn="r" rtl="0">
                <a:lnSpc>
                  <a:spcPct val="107000"/>
                </a:lnSpc>
                <a:spcAft>
                  <a:spcPts val="800"/>
                </a:spcAft>
              </a:pPr>
              <a:r>
                <a:rPr lang="ar-EG"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متى نستعين بدراسة الحالة</a:t>
              </a:r>
              <a:endParaRPr lang="en-US" sz="45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4" name="Group 23">
            <a:extLst>
              <a:ext uri="{FF2B5EF4-FFF2-40B4-BE49-F238E27FC236}">
                <a16:creationId xmlns:a16="http://schemas.microsoft.com/office/drawing/2014/main" id="{1BF27AE6-7215-5DBF-46A4-D5CC7C5D6B56}"/>
              </a:ext>
            </a:extLst>
          </p:cNvPr>
          <p:cNvGrpSpPr/>
          <p:nvPr/>
        </p:nvGrpSpPr>
        <p:grpSpPr>
          <a:xfrm>
            <a:off x="427491" y="4024305"/>
            <a:ext cx="17022309" cy="5843595"/>
            <a:chOff x="13620685" y="2720128"/>
            <a:chExt cx="5498265" cy="1373598"/>
          </a:xfrm>
        </p:grpSpPr>
        <p:sp>
          <p:nvSpPr>
            <p:cNvPr id="25" name="Freeform 9">
              <a:extLst>
                <a:ext uri="{FF2B5EF4-FFF2-40B4-BE49-F238E27FC236}">
                  <a16:creationId xmlns:a16="http://schemas.microsoft.com/office/drawing/2014/main" id="{95826796-CF80-5A30-53CF-C27B1190AD40}"/>
                </a:ext>
              </a:extLst>
            </p:cNvPr>
            <p:cNvSpPr/>
            <p:nvPr/>
          </p:nvSpPr>
          <p:spPr>
            <a:xfrm flipH="1">
              <a:off x="16214238" y="2720128"/>
              <a:ext cx="2904712" cy="1373598"/>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8">
                <a:duotone>
                  <a:schemeClr val="accent6">
                    <a:shade val="45000"/>
                    <a:satMod val="135000"/>
                  </a:schemeClr>
                  <a:prstClr val="white"/>
                </a:duotone>
                <a:lum/>
                <a:extLst>
                  <a:ext uri="{96DAC541-7B7A-43D3-8B79-37D633B846F1}">
                    <asvg:svgBlip xmlns:asvg="http://schemas.microsoft.com/office/drawing/2016/SVG/main" r:embed="rId9"/>
                  </a:ext>
                </a:extLst>
              </a:blip>
              <a:stretch>
                <a:fillRect/>
              </a:stretch>
            </a:blipFill>
          </p:spPr>
          <p:txBody>
            <a:bodyPr/>
            <a:lstStyle/>
            <a:p>
              <a:endParaRPr lang="ar-EG" sz="1200" dirty="0"/>
            </a:p>
          </p:txBody>
        </p:sp>
        <p:sp>
          <p:nvSpPr>
            <p:cNvPr id="26" name="TextBox 25">
              <a:extLst>
                <a:ext uri="{FF2B5EF4-FFF2-40B4-BE49-F238E27FC236}">
                  <a16:creationId xmlns:a16="http://schemas.microsoft.com/office/drawing/2014/main" id="{99F5437B-F32E-9D47-8281-8ECA6500C813}"/>
                </a:ext>
              </a:extLst>
            </p:cNvPr>
            <p:cNvSpPr txBox="1"/>
            <p:nvPr/>
          </p:nvSpPr>
          <p:spPr>
            <a:xfrm>
              <a:off x="13620685" y="2824418"/>
              <a:ext cx="5293712" cy="1079765"/>
            </a:xfrm>
            <a:prstGeom prst="rect">
              <a:avLst/>
            </a:prstGeom>
            <a:noFill/>
          </p:spPr>
          <p:txBody>
            <a:bodyPr wrap="square" rtlCol="1">
              <a:spAutoFit/>
            </a:bodyPr>
            <a:lstStyle/>
            <a:p>
              <a:pPr algn="just" rtl="1">
                <a:lnSpc>
                  <a:spcPct val="200000"/>
                </a:lnSpc>
              </a:pPr>
              <a:r>
                <a:rPr lang="ar-EG" sz="3000" b="1" dirty="0">
                  <a:latin typeface="Dubai" panose="020B0503030403030204" pitchFamily="34" charset="-78"/>
                  <a:ea typeface="Calibri" panose="020F0502020204030204" pitchFamily="34" charset="0"/>
                  <a:cs typeface="Dubai" panose="020B0503030403030204" pitchFamily="34" charset="-78"/>
                </a:rPr>
                <a:t>1- حالات التأخر الدراسي</a:t>
              </a:r>
            </a:p>
            <a:p>
              <a:pPr algn="just" rtl="1">
                <a:lnSpc>
                  <a:spcPct val="200000"/>
                </a:lnSpc>
              </a:pPr>
              <a:r>
                <a:rPr lang="ar-EG" sz="3000" b="1" dirty="0">
                  <a:latin typeface="Dubai" panose="020B0503030403030204" pitchFamily="34" charset="-78"/>
                  <a:ea typeface="Calibri" panose="020F0502020204030204" pitchFamily="34" charset="0"/>
                  <a:cs typeface="Dubai" panose="020B0503030403030204" pitchFamily="34" charset="-78"/>
                </a:rPr>
                <a:t>2- حالات سوء التكيف الاجتماعي </a:t>
              </a:r>
            </a:p>
            <a:p>
              <a:pPr algn="just" rtl="1">
                <a:lnSpc>
                  <a:spcPct val="200000"/>
                </a:lnSpc>
              </a:pPr>
              <a:r>
                <a:rPr lang="ar-EG" sz="3000" b="1" dirty="0">
                  <a:latin typeface="Dubai" panose="020B0503030403030204" pitchFamily="34" charset="-78"/>
                  <a:ea typeface="Calibri" panose="020F0502020204030204" pitchFamily="34" charset="0"/>
                  <a:cs typeface="Dubai" panose="020B0503030403030204" pitchFamily="34" charset="-78"/>
                </a:rPr>
                <a:t>3- حالات الإعاقة </a:t>
              </a:r>
            </a:p>
            <a:p>
              <a:pPr algn="just" rtl="1">
                <a:lnSpc>
                  <a:spcPct val="200000"/>
                </a:lnSpc>
              </a:pPr>
              <a:r>
                <a:rPr lang="ar-EG" sz="3000" b="1" dirty="0">
                  <a:latin typeface="Dubai" panose="020B0503030403030204" pitchFamily="34" charset="-78"/>
                  <a:ea typeface="Calibri" panose="020F0502020204030204" pitchFamily="34" charset="0"/>
                  <a:cs typeface="Dubai" panose="020B0503030403030204" pitchFamily="34" charset="-78"/>
                </a:rPr>
                <a:t>4- الحالات النفسية </a:t>
              </a:r>
            </a:p>
            <a:p>
              <a:pPr algn="just" rtl="1">
                <a:lnSpc>
                  <a:spcPct val="200000"/>
                </a:lnSpc>
              </a:pPr>
              <a:r>
                <a:rPr lang="ar-EG" sz="3000" b="1" dirty="0">
                  <a:latin typeface="Dubai" panose="020B0503030403030204" pitchFamily="34" charset="-78"/>
                  <a:ea typeface="Calibri" panose="020F0502020204030204" pitchFamily="34" charset="0"/>
                  <a:cs typeface="Dubai" panose="020B0503030403030204" pitchFamily="34" charset="-78"/>
                </a:rPr>
                <a:t>5- تجميع المعلومات ومراجعتها ودراستها وتحليلها .</a:t>
              </a:r>
            </a:p>
          </p:txBody>
        </p:sp>
      </p:grpSp>
      <p:grpSp>
        <p:nvGrpSpPr>
          <p:cNvPr id="12" name="Group 11">
            <a:extLst>
              <a:ext uri="{FF2B5EF4-FFF2-40B4-BE49-F238E27FC236}">
                <a16:creationId xmlns:a16="http://schemas.microsoft.com/office/drawing/2014/main" id="{3A429F62-8A0D-50FB-11AA-321E07677AFC}"/>
              </a:ext>
            </a:extLst>
          </p:cNvPr>
          <p:cNvGrpSpPr/>
          <p:nvPr/>
        </p:nvGrpSpPr>
        <p:grpSpPr>
          <a:xfrm>
            <a:off x="-1065278" y="4000382"/>
            <a:ext cx="10053951" cy="5995999"/>
            <a:chOff x="15775564" y="2720128"/>
            <a:chExt cx="3343386" cy="1516630"/>
          </a:xfrm>
        </p:grpSpPr>
        <p:sp>
          <p:nvSpPr>
            <p:cNvPr id="13" name="Freeform 9">
              <a:extLst>
                <a:ext uri="{FF2B5EF4-FFF2-40B4-BE49-F238E27FC236}">
                  <a16:creationId xmlns:a16="http://schemas.microsoft.com/office/drawing/2014/main" id="{F0A50203-C45A-DB0F-065C-455C3EE60C52}"/>
                </a:ext>
              </a:extLst>
            </p:cNvPr>
            <p:cNvSpPr/>
            <p:nvPr/>
          </p:nvSpPr>
          <p:spPr>
            <a:xfrm flipH="1">
              <a:off x="16036726" y="2720128"/>
              <a:ext cx="3082224" cy="1516630"/>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8">
                <a:duotone>
                  <a:schemeClr val="accent6">
                    <a:shade val="45000"/>
                    <a:satMod val="135000"/>
                  </a:schemeClr>
                  <a:prstClr val="white"/>
                </a:duotone>
                <a:lum/>
                <a:extLst>
                  <a:ext uri="{96DAC541-7B7A-43D3-8B79-37D633B846F1}">
                    <asvg:svgBlip xmlns:asvg="http://schemas.microsoft.com/office/drawing/2016/SVG/main" r:embed="rId9"/>
                  </a:ext>
                </a:extLst>
              </a:blip>
              <a:stretch>
                <a:fillRect/>
              </a:stretch>
            </a:blipFill>
          </p:spPr>
          <p:txBody>
            <a:bodyPr/>
            <a:lstStyle/>
            <a:p>
              <a:endParaRPr lang="ar-EG" sz="1200" dirty="0"/>
            </a:p>
          </p:txBody>
        </p:sp>
        <p:sp>
          <p:nvSpPr>
            <p:cNvPr id="14" name="TextBox 13">
              <a:extLst>
                <a:ext uri="{FF2B5EF4-FFF2-40B4-BE49-F238E27FC236}">
                  <a16:creationId xmlns:a16="http://schemas.microsoft.com/office/drawing/2014/main" id="{4B921FAF-9364-048C-C921-0D2CC13BF0CB}"/>
                </a:ext>
              </a:extLst>
            </p:cNvPr>
            <p:cNvSpPr txBox="1"/>
            <p:nvPr/>
          </p:nvSpPr>
          <p:spPr>
            <a:xfrm>
              <a:off x="15775564" y="2830370"/>
              <a:ext cx="3221452" cy="1079765"/>
            </a:xfrm>
            <a:prstGeom prst="rect">
              <a:avLst/>
            </a:prstGeom>
            <a:noFill/>
          </p:spPr>
          <p:txBody>
            <a:bodyPr wrap="square" rtlCol="1">
              <a:spAutoFit/>
            </a:bodyPr>
            <a:lstStyle/>
            <a:p>
              <a:pPr algn="just" rtl="1">
                <a:lnSpc>
                  <a:spcPct val="200000"/>
                </a:lnSpc>
              </a:pPr>
              <a:r>
                <a:rPr lang="ar-EG" sz="3000" b="1" dirty="0">
                  <a:latin typeface="Dubai" panose="020B0503030403030204" pitchFamily="34" charset="-78"/>
                  <a:ea typeface="Calibri" panose="020F0502020204030204" pitchFamily="34" charset="0"/>
                  <a:cs typeface="Dubai" panose="020B0503030403030204" pitchFamily="34" charset="-78"/>
                </a:rPr>
                <a:t>6- تحقيق الصحة النفسية للعميل </a:t>
              </a:r>
            </a:p>
            <a:p>
              <a:pPr algn="just" rtl="1">
                <a:lnSpc>
                  <a:spcPct val="200000"/>
                </a:lnSpc>
              </a:pPr>
              <a:r>
                <a:rPr lang="ar-EG" sz="3000" b="1" dirty="0">
                  <a:latin typeface="Dubai" panose="020B0503030403030204" pitchFamily="34" charset="-78"/>
                  <a:ea typeface="Calibri" panose="020F0502020204030204" pitchFamily="34" charset="0"/>
                  <a:cs typeface="Dubai" panose="020B0503030403030204" pitchFamily="34" charset="-78"/>
                </a:rPr>
                <a:t>7- إزالة ما يعترض سبيل العميل من عقبات وصعوبات </a:t>
              </a:r>
            </a:p>
            <a:p>
              <a:pPr algn="just" rtl="1">
                <a:lnSpc>
                  <a:spcPct val="200000"/>
                </a:lnSpc>
              </a:pPr>
              <a:r>
                <a:rPr lang="ar-EG" sz="3000" b="1" dirty="0">
                  <a:latin typeface="Dubai" panose="020B0503030403030204" pitchFamily="34" charset="-78"/>
                  <a:ea typeface="Calibri" panose="020F0502020204030204" pitchFamily="34" charset="0"/>
                  <a:cs typeface="Dubai" panose="020B0503030403030204" pitchFamily="34" charset="-78"/>
                </a:rPr>
                <a:t>8- تعديل سلوك العميل إلى الأفضل.</a:t>
              </a:r>
            </a:p>
            <a:p>
              <a:pPr algn="just" rtl="1">
                <a:lnSpc>
                  <a:spcPct val="200000"/>
                </a:lnSpc>
              </a:pPr>
              <a:r>
                <a:rPr lang="ar-EG" sz="3000" b="1" dirty="0">
                  <a:latin typeface="Dubai" panose="020B0503030403030204" pitchFamily="34" charset="-78"/>
                  <a:ea typeface="Calibri" panose="020F0502020204030204" pitchFamily="34" charset="0"/>
                  <a:cs typeface="Dubai" panose="020B0503030403030204" pitchFamily="34" charset="-78"/>
                </a:rPr>
                <a:t>9- </a:t>
              </a:r>
              <a:r>
                <a:rPr lang="ar-EG" sz="2400" b="1" dirty="0">
                  <a:latin typeface="Dubai" panose="020B0503030403030204" pitchFamily="34" charset="-78"/>
                  <a:ea typeface="Calibri" panose="020F0502020204030204" pitchFamily="34" charset="0"/>
                  <a:cs typeface="Dubai" panose="020B0503030403030204" pitchFamily="34" charset="-78"/>
                </a:rPr>
                <a:t>مساعدة العميل للتعرف على قدراته وإمكانياته واستعداداته </a:t>
              </a:r>
              <a:endParaRPr lang="ar-EG" sz="3000" b="1" dirty="0">
                <a:latin typeface="Dubai" panose="020B0503030403030204" pitchFamily="34" charset="-78"/>
                <a:ea typeface="Calibri" panose="020F0502020204030204" pitchFamily="34" charset="0"/>
                <a:cs typeface="Dubai" panose="020B0503030403030204" pitchFamily="34" charset="-78"/>
              </a:endParaRPr>
            </a:p>
            <a:p>
              <a:pPr algn="just" rtl="1">
                <a:lnSpc>
                  <a:spcPct val="200000"/>
                </a:lnSpc>
              </a:pPr>
              <a:r>
                <a:rPr lang="ar-EG" sz="3000" b="1" dirty="0">
                  <a:latin typeface="Dubai" panose="020B0503030403030204" pitchFamily="34" charset="-78"/>
                  <a:ea typeface="Calibri" panose="020F0502020204030204" pitchFamily="34" charset="0"/>
                  <a:cs typeface="Dubai" panose="020B0503030403030204" pitchFamily="34" charset="-78"/>
                </a:rPr>
                <a:t>10- </a:t>
              </a:r>
              <a:r>
                <a:rPr lang="ar-EG" sz="2800" b="1" dirty="0">
                  <a:latin typeface="Dubai" panose="020B0503030403030204" pitchFamily="34" charset="-78"/>
                  <a:ea typeface="Calibri" panose="020F0502020204030204" pitchFamily="34" charset="0"/>
                  <a:cs typeface="Dubai" panose="020B0503030403030204" pitchFamily="34" charset="-78"/>
                </a:rPr>
                <a:t>تعليم العميل كيف يحل مشكلاته ويصنع قراراته بنفسه.</a:t>
              </a:r>
              <a:endParaRPr lang="ar-EG" sz="3000" b="1" dirty="0">
                <a:latin typeface="Dubai" panose="020B0503030403030204" pitchFamily="34" charset="-78"/>
                <a:ea typeface="Calibri" panose="020F0502020204030204" pitchFamily="34" charset="0"/>
                <a:cs typeface="Dubai" panose="020B0503030403030204" pitchFamily="34" charset="-78"/>
              </a:endParaRPr>
            </a:p>
          </p:txBody>
        </p:sp>
      </p:grpSp>
    </p:spTree>
    <p:extLst>
      <p:ext uri="{BB962C8B-B14F-4D97-AF65-F5344CB8AC3E}">
        <p14:creationId xmlns:p14="http://schemas.microsoft.com/office/powerpoint/2010/main" val="333523201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DADA2217-E746-8059-9246-496E557F351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136723" y="1133754"/>
            <a:ext cx="3985315" cy="3347377"/>
          </a:xfrm>
          <a:prstGeom prst="rect">
            <a:avLst/>
          </a:prstGeom>
        </p:spPr>
      </p:pic>
      <p:sp>
        <p:nvSpPr>
          <p:cNvPr id="8" name="Right Triangle 7">
            <a:extLst>
              <a:ext uri="{FF2B5EF4-FFF2-40B4-BE49-F238E27FC236}">
                <a16:creationId xmlns:a16="http://schemas.microsoft.com/office/drawing/2014/main" id="{BDC96880-C9A8-D463-187E-5F44CF00C555}"/>
              </a:ext>
            </a:extLst>
          </p:cNvPr>
          <p:cNvSpPr/>
          <p:nvPr/>
        </p:nvSpPr>
        <p:spPr>
          <a:xfrm>
            <a:off x="0" y="40220"/>
            <a:ext cx="18251363" cy="10325100"/>
          </a:xfrm>
          <a:prstGeom prst="rtTriangle">
            <a:avLst/>
          </a:prstGeom>
          <a:solidFill>
            <a:srgbClr val="FFA5AD">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ar-EG"/>
          </a:p>
        </p:txBody>
      </p:sp>
      <p:grpSp>
        <p:nvGrpSpPr>
          <p:cNvPr id="2" name="Group 1">
            <a:extLst>
              <a:ext uri="{FF2B5EF4-FFF2-40B4-BE49-F238E27FC236}">
                <a16:creationId xmlns:a16="http://schemas.microsoft.com/office/drawing/2014/main" id="{EA7FD379-A12B-C0F3-294C-AF8BD930CAD6}"/>
              </a:ext>
            </a:extLst>
          </p:cNvPr>
          <p:cNvGrpSpPr/>
          <p:nvPr/>
        </p:nvGrpSpPr>
        <p:grpSpPr>
          <a:xfrm>
            <a:off x="774479" y="1049139"/>
            <a:ext cx="1899445" cy="980225"/>
            <a:chOff x="879794" y="557739"/>
            <a:chExt cx="2171635" cy="876343"/>
          </a:xfrm>
        </p:grpSpPr>
        <p:pic>
          <p:nvPicPr>
            <p:cNvPr id="3" name="Picture 2">
              <a:extLst>
                <a:ext uri="{FF2B5EF4-FFF2-40B4-BE49-F238E27FC236}">
                  <a16:creationId xmlns:a16="http://schemas.microsoft.com/office/drawing/2014/main" id="{06FDF8A8-8115-0A6B-2829-DA2EC6FE1CBB}"/>
                </a:ext>
              </a:extLst>
            </p:cNvPr>
            <p:cNvPicPr>
              <a:picLocks noChangeAspect="1"/>
            </p:cNvPicPr>
            <p:nvPr/>
          </p:nvPicPr>
          <p:blipFill>
            <a:blip r:embed="rId4"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879794" y="557739"/>
              <a:ext cx="2171635" cy="876343"/>
            </a:xfrm>
            <a:prstGeom prst="rect">
              <a:avLst/>
            </a:prstGeom>
          </p:spPr>
        </p:pic>
        <p:sp>
          <p:nvSpPr>
            <p:cNvPr id="4" name="TextBox 28">
              <a:extLst>
                <a:ext uri="{FF2B5EF4-FFF2-40B4-BE49-F238E27FC236}">
                  <a16:creationId xmlns:a16="http://schemas.microsoft.com/office/drawing/2014/main" id="{4E9B5231-2549-7509-307B-8A7BD2A6ABD2}"/>
                </a:ext>
              </a:extLst>
            </p:cNvPr>
            <p:cNvSpPr txBox="1"/>
            <p:nvPr/>
          </p:nvSpPr>
          <p:spPr>
            <a:xfrm rot="20457677">
              <a:off x="961842" y="838252"/>
              <a:ext cx="1806571" cy="368025"/>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2500" b="1"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rPr>
                <a:t>الجلسة الأولى</a:t>
              </a:r>
              <a:endParaRPr lang="en-US" sz="2500"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5" name="Group 4">
            <a:extLst>
              <a:ext uri="{FF2B5EF4-FFF2-40B4-BE49-F238E27FC236}">
                <a16:creationId xmlns:a16="http://schemas.microsoft.com/office/drawing/2014/main" id="{9B30CF6B-06A4-7767-9951-7F92C4EFB13A}"/>
              </a:ext>
            </a:extLst>
          </p:cNvPr>
          <p:cNvGrpSpPr/>
          <p:nvPr/>
        </p:nvGrpSpPr>
        <p:grpSpPr>
          <a:xfrm>
            <a:off x="140419" y="299624"/>
            <a:ext cx="1879169" cy="980224"/>
            <a:chOff x="1282652" y="498315"/>
            <a:chExt cx="1807888" cy="876343"/>
          </a:xfrm>
        </p:grpSpPr>
        <p:pic>
          <p:nvPicPr>
            <p:cNvPr id="6" name="Picture 5">
              <a:extLst>
                <a:ext uri="{FF2B5EF4-FFF2-40B4-BE49-F238E27FC236}">
                  <a16:creationId xmlns:a16="http://schemas.microsoft.com/office/drawing/2014/main" id="{FEBD5877-C1CE-1FA6-5F49-D25B89BE69F2}"/>
                </a:ext>
              </a:extLst>
            </p:cNvPr>
            <p:cNvPicPr>
              <a:picLocks noChangeAspect="1"/>
            </p:cNvPicPr>
            <p:nvPr/>
          </p:nvPicPr>
          <p:blipFill>
            <a:blip r:embed="rId5"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1282652" y="498315"/>
              <a:ext cx="1807888" cy="876343"/>
            </a:xfrm>
            <a:prstGeom prst="rect">
              <a:avLst/>
            </a:prstGeom>
          </p:spPr>
        </p:pic>
        <p:sp>
          <p:nvSpPr>
            <p:cNvPr id="7" name="TextBox 28">
              <a:extLst>
                <a:ext uri="{FF2B5EF4-FFF2-40B4-BE49-F238E27FC236}">
                  <a16:creationId xmlns:a16="http://schemas.microsoft.com/office/drawing/2014/main" id="{FC86DDE1-7B1B-D414-53E9-60A2955210EE}"/>
                </a:ext>
              </a:extLst>
            </p:cNvPr>
            <p:cNvSpPr txBox="1"/>
            <p:nvPr/>
          </p:nvSpPr>
          <p:spPr>
            <a:xfrm rot="20457677">
              <a:off x="1345850" y="709582"/>
              <a:ext cx="1421884" cy="441630"/>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3000" b="1"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rPr>
                <a:t>اليوم الأول</a:t>
              </a:r>
              <a:endParaRPr lang="en-US" sz="3000"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9" name="Group 8">
            <a:extLst>
              <a:ext uri="{FF2B5EF4-FFF2-40B4-BE49-F238E27FC236}">
                <a16:creationId xmlns:a16="http://schemas.microsoft.com/office/drawing/2014/main" id="{4F232B40-6637-2F3C-5186-E94AE85DE2F2}"/>
              </a:ext>
            </a:extLst>
          </p:cNvPr>
          <p:cNvGrpSpPr/>
          <p:nvPr/>
        </p:nvGrpSpPr>
        <p:grpSpPr>
          <a:xfrm>
            <a:off x="13396567" y="151287"/>
            <a:ext cx="4662835" cy="1035541"/>
            <a:chOff x="4935472" y="1769662"/>
            <a:chExt cx="8932928" cy="2733080"/>
          </a:xfrm>
        </p:grpSpPr>
        <p:pic>
          <p:nvPicPr>
            <p:cNvPr id="19" name="Picture 18">
              <a:extLst>
                <a:ext uri="{FF2B5EF4-FFF2-40B4-BE49-F238E27FC236}">
                  <a16:creationId xmlns:a16="http://schemas.microsoft.com/office/drawing/2014/main" id="{DB587E16-79F8-057F-8149-E7592A68F8A7}"/>
                </a:ext>
              </a:extLst>
            </p:cNvPr>
            <p:cNvPicPr>
              <a:picLocks noChangeAspect="1"/>
            </p:cNvPicPr>
            <p:nvPr/>
          </p:nvPicPr>
          <p:blipFill rotWithShape="1">
            <a:blip r:embed="rId6">
              <a:grayscl/>
              <a:extLst>
                <a:ext uri="{BEBA8EAE-BF5A-486C-A8C5-ECC9F3942E4B}">
                  <a14:imgProps xmlns:a14="http://schemas.microsoft.com/office/drawing/2010/main">
                    <a14:imgLayer r:embed="rId7">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630" t="9182" r="839" b="13125"/>
            <a:stretch/>
          </p:blipFill>
          <p:spPr>
            <a:xfrm>
              <a:off x="4935472" y="1798820"/>
              <a:ext cx="8932928" cy="2703922"/>
            </a:xfrm>
            <a:prstGeom prst="rect">
              <a:avLst/>
            </a:prstGeom>
          </p:spPr>
        </p:pic>
        <p:sp>
          <p:nvSpPr>
            <p:cNvPr id="20" name="TextBox 42">
              <a:extLst>
                <a:ext uri="{FF2B5EF4-FFF2-40B4-BE49-F238E27FC236}">
                  <a16:creationId xmlns:a16="http://schemas.microsoft.com/office/drawing/2014/main" id="{A8710DD6-0C55-5F29-4CAF-3B243057A9DD}"/>
                </a:ext>
              </a:extLst>
            </p:cNvPr>
            <p:cNvSpPr txBox="1"/>
            <p:nvPr/>
          </p:nvSpPr>
          <p:spPr>
            <a:xfrm>
              <a:off x="4935472" y="1769662"/>
              <a:ext cx="8662082" cy="1736050"/>
            </a:xfrm>
            <a:prstGeom prst="rect">
              <a:avLst/>
            </a:prstGeom>
          </p:spPr>
          <p:txBody>
            <a:bodyPr wrap="square" lIns="0" tIns="0" rIns="0" bIns="0" rtlCol="0" anchor="t">
              <a:spAutoFit/>
            </a:bodyPr>
            <a:lstStyle/>
            <a:p>
              <a:pPr algn="just" rtl="1">
                <a:lnSpc>
                  <a:spcPct val="150000"/>
                </a:lnSpc>
              </a:pPr>
              <a:r>
                <a:rPr lang="ar-EG" sz="4500" b="1" spc="51" dirty="0">
                  <a:latin typeface="Aljazeera" panose="02000000000000000000" pitchFamily="2" charset="-78"/>
                  <a:cs typeface="Aljazeera" panose="02000000000000000000" pitchFamily="2" charset="-78"/>
                </a:rPr>
                <a:t>مدخل إلى دراسة الحالة</a:t>
              </a:r>
              <a:endParaRPr lang="en-US" sz="4500" b="1" spc="51" dirty="0">
                <a:latin typeface="Aljazeera" panose="02000000000000000000" pitchFamily="2" charset="-78"/>
                <a:cs typeface="Aljazeera" panose="02000000000000000000" pitchFamily="2" charset="-78"/>
              </a:endParaRPr>
            </a:p>
          </p:txBody>
        </p:sp>
      </p:grpSp>
      <p:grpSp>
        <p:nvGrpSpPr>
          <p:cNvPr id="21" name="Group 20">
            <a:extLst>
              <a:ext uri="{FF2B5EF4-FFF2-40B4-BE49-F238E27FC236}">
                <a16:creationId xmlns:a16="http://schemas.microsoft.com/office/drawing/2014/main" id="{5B62A8B4-4138-3877-B476-EFD14E7625E9}"/>
              </a:ext>
            </a:extLst>
          </p:cNvPr>
          <p:cNvGrpSpPr>
            <a:grpSpLocks/>
          </p:cNvGrpSpPr>
          <p:nvPr/>
        </p:nvGrpSpPr>
        <p:grpSpPr>
          <a:xfrm>
            <a:off x="7391400" y="1705507"/>
            <a:ext cx="4688251" cy="1397974"/>
            <a:chOff x="1620482" y="130715"/>
            <a:chExt cx="909383" cy="791746"/>
          </a:xfrm>
        </p:grpSpPr>
        <p:pic>
          <p:nvPicPr>
            <p:cNvPr id="22" name="Picture 21">
              <a:extLst>
                <a:ext uri="{FF2B5EF4-FFF2-40B4-BE49-F238E27FC236}">
                  <a16:creationId xmlns:a16="http://schemas.microsoft.com/office/drawing/2014/main" id="{F7E4C941-92BF-CA20-A31B-F70224216A20}"/>
                </a:ext>
              </a:extLst>
            </p:cNvPr>
            <p:cNvPicPr>
              <a:picLocks noChangeAspect="1"/>
            </p:cNvPicPr>
            <p:nvPr/>
          </p:nvPicPr>
          <p:blipFill>
            <a:blip r:embed="rId8" cstate="print">
              <a:duotone>
                <a:schemeClr val="accent2">
                  <a:shade val="45000"/>
                  <a:satMod val="135000"/>
                </a:schemeClr>
                <a:prstClr val="white"/>
              </a:duotone>
            </a:blip>
            <a:srcRect/>
            <a:stretch>
              <a:fillRect/>
            </a:stretch>
          </p:blipFill>
          <p:spPr bwMode="auto">
            <a:xfrm>
              <a:off x="1620482" y="130715"/>
              <a:ext cx="909383" cy="791746"/>
            </a:xfrm>
            <a:prstGeom prst="rect">
              <a:avLst/>
            </a:prstGeom>
            <a:noFill/>
            <a:ln>
              <a:noFill/>
            </a:ln>
          </p:spPr>
        </p:pic>
        <p:sp>
          <p:nvSpPr>
            <p:cNvPr id="23" name="Rectangle 22">
              <a:extLst>
                <a:ext uri="{FF2B5EF4-FFF2-40B4-BE49-F238E27FC236}">
                  <a16:creationId xmlns:a16="http://schemas.microsoft.com/office/drawing/2014/main" id="{32A5CCB6-8AA8-211D-C4D0-AF6966438DE8}"/>
                </a:ext>
              </a:extLst>
            </p:cNvPr>
            <p:cNvSpPr/>
            <p:nvPr/>
          </p:nvSpPr>
          <p:spPr>
            <a:xfrm>
              <a:off x="1690728" y="157960"/>
              <a:ext cx="710511" cy="62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algn="r" rtl="0">
                <a:lnSpc>
                  <a:spcPct val="107000"/>
                </a:lnSpc>
                <a:spcAft>
                  <a:spcPts val="800"/>
                </a:spcAft>
              </a:pPr>
              <a:r>
                <a:rPr lang="ar-EG"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مزايا دراسة الحالة</a:t>
              </a:r>
              <a:endParaRPr lang="en-US" sz="45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4" name="Group 23">
            <a:extLst>
              <a:ext uri="{FF2B5EF4-FFF2-40B4-BE49-F238E27FC236}">
                <a16:creationId xmlns:a16="http://schemas.microsoft.com/office/drawing/2014/main" id="{1BF27AE6-7215-5DBF-46A4-D5CC7C5D6B56}"/>
              </a:ext>
            </a:extLst>
          </p:cNvPr>
          <p:cNvGrpSpPr/>
          <p:nvPr/>
        </p:nvGrpSpPr>
        <p:grpSpPr>
          <a:xfrm>
            <a:off x="-636342" y="4329181"/>
            <a:ext cx="18251366" cy="4810439"/>
            <a:chOff x="13237366" y="2720128"/>
            <a:chExt cx="5881584" cy="1130744"/>
          </a:xfrm>
        </p:grpSpPr>
        <p:sp>
          <p:nvSpPr>
            <p:cNvPr id="25" name="Freeform 9">
              <a:extLst>
                <a:ext uri="{FF2B5EF4-FFF2-40B4-BE49-F238E27FC236}">
                  <a16:creationId xmlns:a16="http://schemas.microsoft.com/office/drawing/2014/main" id="{95826796-CF80-5A30-53CF-C27B1190AD40}"/>
                </a:ext>
              </a:extLst>
            </p:cNvPr>
            <p:cNvSpPr/>
            <p:nvPr/>
          </p:nvSpPr>
          <p:spPr>
            <a:xfrm flipH="1">
              <a:off x="13237366" y="2720128"/>
              <a:ext cx="5881584" cy="1130744"/>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9">
                <a:duotone>
                  <a:schemeClr val="accent6">
                    <a:shade val="45000"/>
                    <a:satMod val="135000"/>
                  </a:schemeClr>
                  <a:prstClr val="white"/>
                </a:duotone>
                <a:lum/>
                <a:extLst>
                  <a:ext uri="{96DAC541-7B7A-43D3-8B79-37D633B846F1}">
                    <asvg:svgBlip xmlns:asvg="http://schemas.microsoft.com/office/drawing/2016/SVG/main" r:embed="rId10"/>
                  </a:ext>
                </a:extLst>
              </a:blip>
              <a:stretch>
                <a:fillRect/>
              </a:stretch>
            </a:blipFill>
          </p:spPr>
          <p:txBody>
            <a:bodyPr/>
            <a:lstStyle/>
            <a:p>
              <a:endParaRPr lang="ar-EG" sz="1200" dirty="0"/>
            </a:p>
          </p:txBody>
        </p:sp>
        <p:sp>
          <p:nvSpPr>
            <p:cNvPr id="26" name="TextBox 25">
              <a:extLst>
                <a:ext uri="{FF2B5EF4-FFF2-40B4-BE49-F238E27FC236}">
                  <a16:creationId xmlns:a16="http://schemas.microsoft.com/office/drawing/2014/main" id="{99F5437B-F32E-9D47-8281-8ECA6500C813}"/>
                </a:ext>
              </a:extLst>
            </p:cNvPr>
            <p:cNvSpPr txBox="1"/>
            <p:nvPr/>
          </p:nvSpPr>
          <p:spPr>
            <a:xfrm>
              <a:off x="13620685" y="2824418"/>
              <a:ext cx="5293712" cy="862727"/>
            </a:xfrm>
            <a:prstGeom prst="rect">
              <a:avLst/>
            </a:prstGeom>
            <a:noFill/>
          </p:spPr>
          <p:txBody>
            <a:bodyPr wrap="square" rtlCol="1">
              <a:spAutoFit/>
            </a:bodyPr>
            <a:lstStyle/>
            <a:p>
              <a:pPr algn="just" rtl="1">
                <a:lnSpc>
                  <a:spcPct val="200000"/>
                </a:lnSpc>
              </a:pPr>
              <a:r>
                <a:rPr lang="ar-EG" sz="3000" b="1" dirty="0">
                  <a:latin typeface="Dubai" panose="020B0503030403030204" pitchFamily="34" charset="-78"/>
                  <a:ea typeface="Calibri" panose="020F0502020204030204" pitchFamily="34" charset="0"/>
                  <a:cs typeface="Dubai" panose="020B0503030403030204" pitchFamily="34" charset="-78"/>
                </a:rPr>
                <a:t>- تعطي صورة واضحة عن الحالة باعتبارها وسيلة شاملة و دقيقة </a:t>
              </a:r>
            </a:p>
            <a:p>
              <a:pPr algn="just" rtl="1">
                <a:lnSpc>
                  <a:spcPct val="200000"/>
                </a:lnSpc>
              </a:pPr>
              <a:r>
                <a:rPr lang="ar-EG" sz="3000" b="1" dirty="0">
                  <a:latin typeface="Dubai" panose="020B0503030403030204" pitchFamily="34" charset="-78"/>
                  <a:ea typeface="Calibri" panose="020F0502020204030204" pitchFamily="34" charset="0"/>
                  <a:cs typeface="Dubai" panose="020B0503030403030204" pitchFamily="34" charset="-78"/>
                </a:rPr>
                <a:t>- تيسر فهم وتشخيص وعلاج الحالة على أساس دقيق غير متسرع مبني على دراسة وبحث .</a:t>
              </a:r>
            </a:p>
            <a:p>
              <a:pPr algn="just" rtl="1">
                <a:lnSpc>
                  <a:spcPct val="200000"/>
                </a:lnSpc>
              </a:pPr>
              <a:r>
                <a:rPr lang="ar-EG" sz="3000" b="1" dirty="0">
                  <a:latin typeface="Dubai" panose="020B0503030403030204" pitchFamily="34" charset="-78"/>
                  <a:ea typeface="Calibri" panose="020F0502020204030204" pitchFamily="34" charset="0"/>
                  <a:cs typeface="Dubai" panose="020B0503030403030204" pitchFamily="34" charset="-78"/>
                </a:rPr>
                <a:t>- تساعد العميل على فهم نفسه بصورة أوضح، وترضيه حين يلمس أن حالته تدرس دراسة مفصلة .</a:t>
              </a:r>
            </a:p>
            <a:p>
              <a:pPr algn="just" rtl="1">
                <a:lnSpc>
                  <a:spcPct val="200000"/>
                </a:lnSpc>
              </a:pPr>
              <a:r>
                <a:rPr lang="ar-EG" sz="3000" b="1" dirty="0">
                  <a:latin typeface="Dubai" panose="020B0503030403030204" pitchFamily="34" charset="-78"/>
                  <a:ea typeface="Calibri" panose="020F0502020204030204" pitchFamily="34" charset="0"/>
                  <a:cs typeface="Dubai" panose="020B0503030403030204" pitchFamily="34" charset="-78"/>
                </a:rPr>
                <a:t>- لها فائدة من حيث إعادة تنظيم الخبرات والمشاعر والأفكار وتكوين استبصار جديد بالمشكلة</a:t>
              </a:r>
            </a:p>
          </p:txBody>
        </p:sp>
      </p:grpSp>
    </p:spTree>
    <p:extLst>
      <p:ext uri="{BB962C8B-B14F-4D97-AF65-F5344CB8AC3E}">
        <p14:creationId xmlns:p14="http://schemas.microsoft.com/office/powerpoint/2010/main" val="267946983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DADA2217-E746-8059-9246-496E557F351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136723" y="1133754"/>
            <a:ext cx="3985315" cy="3347377"/>
          </a:xfrm>
          <a:prstGeom prst="rect">
            <a:avLst/>
          </a:prstGeom>
        </p:spPr>
      </p:pic>
      <p:sp>
        <p:nvSpPr>
          <p:cNvPr id="8" name="Right Triangle 7">
            <a:extLst>
              <a:ext uri="{FF2B5EF4-FFF2-40B4-BE49-F238E27FC236}">
                <a16:creationId xmlns:a16="http://schemas.microsoft.com/office/drawing/2014/main" id="{BDC96880-C9A8-D463-187E-5F44CF00C555}"/>
              </a:ext>
            </a:extLst>
          </p:cNvPr>
          <p:cNvSpPr/>
          <p:nvPr/>
        </p:nvSpPr>
        <p:spPr>
          <a:xfrm>
            <a:off x="0" y="40220"/>
            <a:ext cx="18251363" cy="10325100"/>
          </a:xfrm>
          <a:prstGeom prst="rtTriangle">
            <a:avLst/>
          </a:prstGeom>
          <a:solidFill>
            <a:srgbClr val="FFA5AD">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ar-EG"/>
          </a:p>
        </p:txBody>
      </p:sp>
      <p:grpSp>
        <p:nvGrpSpPr>
          <p:cNvPr id="2" name="Group 1">
            <a:extLst>
              <a:ext uri="{FF2B5EF4-FFF2-40B4-BE49-F238E27FC236}">
                <a16:creationId xmlns:a16="http://schemas.microsoft.com/office/drawing/2014/main" id="{EA7FD379-A12B-C0F3-294C-AF8BD930CAD6}"/>
              </a:ext>
            </a:extLst>
          </p:cNvPr>
          <p:cNvGrpSpPr/>
          <p:nvPr/>
        </p:nvGrpSpPr>
        <p:grpSpPr>
          <a:xfrm>
            <a:off x="774479" y="1049139"/>
            <a:ext cx="1899445" cy="980225"/>
            <a:chOff x="879794" y="557739"/>
            <a:chExt cx="2171635" cy="876343"/>
          </a:xfrm>
        </p:grpSpPr>
        <p:pic>
          <p:nvPicPr>
            <p:cNvPr id="3" name="Picture 2">
              <a:extLst>
                <a:ext uri="{FF2B5EF4-FFF2-40B4-BE49-F238E27FC236}">
                  <a16:creationId xmlns:a16="http://schemas.microsoft.com/office/drawing/2014/main" id="{06FDF8A8-8115-0A6B-2829-DA2EC6FE1CBB}"/>
                </a:ext>
              </a:extLst>
            </p:cNvPr>
            <p:cNvPicPr>
              <a:picLocks noChangeAspect="1"/>
            </p:cNvPicPr>
            <p:nvPr/>
          </p:nvPicPr>
          <p:blipFill>
            <a:blip r:embed="rId3"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879794" y="557739"/>
              <a:ext cx="2171635" cy="876343"/>
            </a:xfrm>
            <a:prstGeom prst="rect">
              <a:avLst/>
            </a:prstGeom>
          </p:spPr>
        </p:pic>
        <p:sp>
          <p:nvSpPr>
            <p:cNvPr id="4" name="TextBox 28">
              <a:extLst>
                <a:ext uri="{FF2B5EF4-FFF2-40B4-BE49-F238E27FC236}">
                  <a16:creationId xmlns:a16="http://schemas.microsoft.com/office/drawing/2014/main" id="{4E9B5231-2549-7509-307B-8A7BD2A6ABD2}"/>
                </a:ext>
              </a:extLst>
            </p:cNvPr>
            <p:cNvSpPr txBox="1"/>
            <p:nvPr/>
          </p:nvSpPr>
          <p:spPr>
            <a:xfrm rot="20457677">
              <a:off x="961842" y="838252"/>
              <a:ext cx="1806571" cy="368025"/>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2500" b="1"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rPr>
                <a:t>الجلسة الأولى</a:t>
              </a:r>
              <a:endParaRPr lang="en-US" sz="2500"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5" name="Group 4">
            <a:extLst>
              <a:ext uri="{FF2B5EF4-FFF2-40B4-BE49-F238E27FC236}">
                <a16:creationId xmlns:a16="http://schemas.microsoft.com/office/drawing/2014/main" id="{9B30CF6B-06A4-7767-9951-7F92C4EFB13A}"/>
              </a:ext>
            </a:extLst>
          </p:cNvPr>
          <p:cNvGrpSpPr/>
          <p:nvPr/>
        </p:nvGrpSpPr>
        <p:grpSpPr>
          <a:xfrm>
            <a:off x="140419" y="299624"/>
            <a:ext cx="1879169" cy="980224"/>
            <a:chOff x="1282652" y="498315"/>
            <a:chExt cx="1807888" cy="876343"/>
          </a:xfrm>
        </p:grpSpPr>
        <p:pic>
          <p:nvPicPr>
            <p:cNvPr id="6" name="Picture 5">
              <a:extLst>
                <a:ext uri="{FF2B5EF4-FFF2-40B4-BE49-F238E27FC236}">
                  <a16:creationId xmlns:a16="http://schemas.microsoft.com/office/drawing/2014/main" id="{FEBD5877-C1CE-1FA6-5F49-D25B89BE69F2}"/>
                </a:ext>
              </a:extLst>
            </p:cNvPr>
            <p:cNvPicPr>
              <a:picLocks noChangeAspect="1"/>
            </p:cNvPicPr>
            <p:nvPr/>
          </p:nvPicPr>
          <p:blipFill>
            <a:blip r:embed="rId4"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1282652" y="498315"/>
              <a:ext cx="1807888" cy="876343"/>
            </a:xfrm>
            <a:prstGeom prst="rect">
              <a:avLst/>
            </a:prstGeom>
          </p:spPr>
        </p:pic>
        <p:sp>
          <p:nvSpPr>
            <p:cNvPr id="7" name="TextBox 28">
              <a:extLst>
                <a:ext uri="{FF2B5EF4-FFF2-40B4-BE49-F238E27FC236}">
                  <a16:creationId xmlns:a16="http://schemas.microsoft.com/office/drawing/2014/main" id="{FC86DDE1-7B1B-D414-53E9-60A2955210EE}"/>
                </a:ext>
              </a:extLst>
            </p:cNvPr>
            <p:cNvSpPr txBox="1"/>
            <p:nvPr/>
          </p:nvSpPr>
          <p:spPr>
            <a:xfrm rot="20457677">
              <a:off x="1345850" y="709582"/>
              <a:ext cx="1421884" cy="441630"/>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3000" b="1"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rPr>
                <a:t>اليوم الأول</a:t>
              </a:r>
              <a:endParaRPr lang="en-US" sz="3000"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9" name="Group 8">
            <a:extLst>
              <a:ext uri="{FF2B5EF4-FFF2-40B4-BE49-F238E27FC236}">
                <a16:creationId xmlns:a16="http://schemas.microsoft.com/office/drawing/2014/main" id="{4F232B40-6637-2F3C-5186-E94AE85DE2F2}"/>
              </a:ext>
            </a:extLst>
          </p:cNvPr>
          <p:cNvGrpSpPr/>
          <p:nvPr/>
        </p:nvGrpSpPr>
        <p:grpSpPr>
          <a:xfrm>
            <a:off x="13396567" y="151287"/>
            <a:ext cx="4662835" cy="1035541"/>
            <a:chOff x="4935472" y="1769662"/>
            <a:chExt cx="8932928" cy="2733080"/>
          </a:xfrm>
        </p:grpSpPr>
        <p:pic>
          <p:nvPicPr>
            <p:cNvPr id="19" name="Picture 18">
              <a:extLst>
                <a:ext uri="{FF2B5EF4-FFF2-40B4-BE49-F238E27FC236}">
                  <a16:creationId xmlns:a16="http://schemas.microsoft.com/office/drawing/2014/main" id="{DB587E16-79F8-057F-8149-E7592A68F8A7}"/>
                </a:ext>
              </a:extLst>
            </p:cNvPr>
            <p:cNvPicPr>
              <a:picLocks noChangeAspect="1"/>
            </p:cNvPicPr>
            <p:nvPr/>
          </p:nvPicPr>
          <p:blipFill rotWithShape="1">
            <a:blip r:embed="rId5">
              <a:grayscl/>
              <a:extLst>
                <a:ext uri="{BEBA8EAE-BF5A-486C-A8C5-ECC9F3942E4B}">
                  <a14:imgProps xmlns:a14="http://schemas.microsoft.com/office/drawing/2010/main">
                    <a14:imgLayer r:embed="rId6">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630" t="9182" r="839" b="13125"/>
            <a:stretch/>
          </p:blipFill>
          <p:spPr>
            <a:xfrm>
              <a:off x="4935472" y="1798820"/>
              <a:ext cx="8932928" cy="2703922"/>
            </a:xfrm>
            <a:prstGeom prst="rect">
              <a:avLst/>
            </a:prstGeom>
          </p:spPr>
        </p:pic>
        <p:sp>
          <p:nvSpPr>
            <p:cNvPr id="20" name="TextBox 42">
              <a:extLst>
                <a:ext uri="{FF2B5EF4-FFF2-40B4-BE49-F238E27FC236}">
                  <a16:creationId xmlns:a16="http://schemas.microsoft.com/office/drawing/2014/main" id="{A8710DD6-0C55-5F29-4CAF-3B243057A9DD}"/>
                </a:ext>
              </a:extLst>
            </p:cNvPr>
            <p:cNvSpPr txBox="1"/>
            <p:nvPr/>
          </p:nvSpPr>
          <p:spPr>
            <a:xfrm>
              <a:off x="4935472" y="1769662"/>
              <a:ext cx="8662082" cy="1736050"/>
            </a:xfrm>
            <a:prstGeom prst="rect">
              <a:avLst/>
            </a:prstGeom>
          </p:spPr>
          <p:txBody>
            <a:bodyPr wrap="square" lIns="0" tIns="0" rIns="0" bIns="0" rtlCol="0" anchor="t">
              <a:spAutoFit/>
            </a:bodyPr>
            <a:lstStyle/>
            <a:p>
              <a:pPr algn="just" rtl="1">
                <a:lnSpc>
                  <a:spcPct val="150000"/>
                </a:lnSpc>
              </a:pPr>
              <a:r>
                <a:rPr lang="ar-EG" sz="4500" b="1" spc="51" dirty="0">
                  <a:latin typeface="Aljazeera" panose="02000000000000000000" pitchFamily="2" charset="-78"/>
                  <a:cs typeface="Aljazeera" panose="02000000000000000000" pitchFamily="2" charset="-78"/>
                </a:rPr>
                <a:t>مدخل إلى دراسة الحالة</a:t>
              </a:r>
              <a:endParaRPr lang="en-US" sz="4500" b="1" spc="51" dirty="0">
                <a:latin typeface="Aljazeera" panose="02000000000000000000" pitchFamily="2" charset="-78"/>
                <a:cs typeface="Aljazeera" panose="02000000000000000000" pitchFamily="2" charset="-78"/>
              </a:endParaRPr>
            </a:p>
          </p:txBody>
        </p:sp>
      </p:grpSp>
      <p:grpSp>
        <p:nvGrpSpPr>
          <p:cNvPr id="21" name="Group 20">
            <a:extLst>
              <a:ext uri="{FF2B5EF4-FFF2-40B4-BE49-F238E27FC236}">
                <a16:creationId xmlns:a16="http://schemas.microsoft.com/office/drawing/2014/main" id="{5B62A8B4-4138-3877-B476-EFD14E7625E9}"/>
              </a:ext>
            </a:extLst>
          </p:cNvPr>
          <p:cNvGrpSpPr>
            <a:grpSpLocks/>
          </p:cNvGrpSpPr>
          <p:nvPr/>
        </p:nvGrpSpPr>
        <p:grpSpPr>
          <a:xfrm>
            <a:off x="7391400" y="1705507"/>
            <a:ext cx="4688251" cy="1397974"/>
            <a:chOff x="1620482" y="130715"/>
            <a:chExt cx="909383" cy="791746"/>
          </a:xfrm>
        </p:grpSpPr>
        <p:pic>
          <p:nvPicPr>
            <p:cNvPr id="22" name="Picture 21">
              <a:extLst>
                <a:ext uri="{FF2B5EF4-FFF2-40B4-BE49-F238E27FC236}">
                  <a16:creationId xmlns:a16="http://schemas.microsoft.com/office/drawing/2014/main" id="{F7E4C941-92BF-CA20-A31B-F70224216A20}"/>
                </a:ext>
              </a:extLst>
            </p:cNvPr>
            <p:cNvPicPr>
              <a:picLocks noChangeAspect="1"/>
            </p:cNvPicPr>
            <p:nvPr/>
          </p:nvPicPr>
          <p:blipFill>
            <a:blip r:embed="rId7" cstate="print">
              <a:duotone>
                <a:schemeClr val="accent2">
                  <a:shade val="45000"/>
                  <a:satMod val="135000"/>
                </a:schemeClr>
                <a:prstClr val="white"/>
              </a:duotone>
            </a:blip>
            <a:srcRect/>
            <a:stretch>
              <a:fillRect/>
            </a:stretch>
          </p:blipFill>
          <p:spPr bwMode="auto">
            <a:xfrm>
              <a:off x="1620482" y="130715"/>
              <a:ext cx="909383" cy="791746"/>
            </a:xfrm>
            <a:prstGeom prst="rect">
              <a:avLst/>
            </a:prstGeom>
            <a:noFill/>
            <a:ln>
              <a:noFill/>
            </a:ln>
          </p:spPr>
        </p:pic>
        <p:sp>
          <p:nvSpPr>
            <p:cNvPr id="23" name="Rectangle 22">
              <a:extLst>
                <a:ext uri="{FF2B5EF4-FFF2-40B4-BE49-F238E27FC236}">
                  <a16:creationId xmlns:a16="http://schemas.microsoft.com/office/drawing/2014/main" id="{32A5CCB6-8AA8-211D-C4D0-AF6966438DE8}"/>
                </a:ext>
              </a:extLst>
            </p:cNvPr>
            <p:cNvSpPr/>
            <p:nvPr/>
          </p:nvSpPr>
          <p:spPr>
            <a:xfrm>
              <a:off x="1690728" y="157960"/>
              <a:ext cx="710511" cy="62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algn="r" rtl="0">
                <a:lnSpc>
                  <a:spcPct val="107000"/>
                </a:lnSpc>
                <a:spcAft>
                  <a:spcPts val="800"/>
                </a:spcAft>
              </a:pPr>
              <a:r>
                <a:rPr lang="ar-EG"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مزايا دراسة الحالة</a:t>
              </a:r>
              <a:endParaRPr lang="en-US" sz="45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4" name="Group 23">
            <a:extLst>
              <a:ext uri="{FF2B5EF4-FFF2-40B4-BE49-F238E27FC236}">
                <a16:creationId xmlns:a16="http://schemas.microsoft.com/office/drawing/2014/main" id="{1BF27AE6-7215-5DBF-46A4-D5CC7C5D6B56}"/>
              </a:ext>
            </a:extLst>
          </p:cNvPr>
          <p:cNvGrpSpPr/>
          <p:nvPr/>
        </p:nvGrpSpPr>
        <p:grpSpPr>
          <a:xfrm>
            <a:off x="-636342" y="4329182"/>
            <a:ext cx="18251366" cy="4090918"/>
            <a:chOff x="13237366" y="2720128"/>
            <a:chExt cx="5881584" cy="961613"/>
          </a:xfrm>
        </p:grpSpPr>
        <p:sp>
          <p:nvSpPr>
            <p:cNvPr id="25" name="Freeform 9">
              <a:extLst>
                <a:ext uri="{FF2B5EF4-FFF2-40B4-BE49-F238E27FC236}">
                  <a16:creationId xmlns:a16="http://schemas.microsoft.com/office/drawing/2014/main" id="{95826796-CF80-5A30-53CF-C27B1190AD40}"/>
                </a:ext>
              </a:extLst>
            </p:cNvPr>
            <p:cNvSpPr/>
            <p:nvPr/>
          </p:nvSpPr>
          <p:spPr>
            <a:xfrm flipH="1">
              <a:off x="13237366" y="2720128"/>
              <a:ext cx="5881584" cy="961613"/>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8">
                <a:duotone>
                  <a:schemeClr val="accent6">
                    <a:shade val="45000"/>
                    <a:satMod val="135000"/>
                  </a:schemeClr>
                  <a:prstClr val="white"/>
                </a:duotone>
                <a:lum/>
                <a:extLst>
                  <a:ext uri="{96DAC541-7B7A-43D3-8B79-37D633B846F1}">
                    <asvg:svgBlip xmlns:asvg="http://schemas.microsoft.com/office/drawing/2016/SVG/main" r:embed="rId9"/>
                  </a:ext>
                </a:extLst>
              </a:blip>
              <a:stretch>
                <a:fillRect/>
              </a:stretch>
            </a:blipFill>
          </p:spPr>
          <p:txBody>
            <a:bodyPr/>
            <a:lstStyle/>
            <a:p>
              <a:endParaRPr lang="ar-EG" sz="1200" dirty="0"/>
            </a:p>
          </p:txBody>
        </p:sp>
        <p:sp>
          <p:nvSpPr>
            <p:cNvPr id="26" name="TextBox 25">
              <a:extLst>
                <a:ext uri="{FF2B5EF4-FFF2-40B4-BE49-F238E27FC236}">
                  <a16:creationId xmlns:a16="http://schemas.microsoft.com/office/drawing/2014/main" id="{99F5437B-F32E-9D47-8281-8ECA6500C813}"/>
                </a:ext>
              </a:extLst>
            </p:cNvPr>
            <p:cNvSpPr txBox="1"/>
            <p:nvPr/>
          </p:nvSpPr>
          <p:spPr>
            <a:xfrm>
              <a:off x="13589765" y="2812997"/>
              <a:ext cx="5293712" cy="645689"/>
            </a:xfrm>
            <a:prstGeom prst="rect">
              <a:avLst/>
            </a:prstGeom>
            <a:noFill/>
          </p:spPr>
          <p:txBody>
            <a:bodyPr wrap="square" rtlCol="1">
              <a:spAutoFit/>
            </a:bodyPr>
            <a:lstStyle/>
            <a:p>
              <a:pPr algn="just" rtl="1">
                <a:lnSpc>
                  <a:spcPct val="200000"/>
                </a:lnSpc>
              </a:pPr>
              <a:r>
                <a:rPr lang="ar-EG" sz="3000" b="1" dirty="0">
                  <a:latin typeface="Dubai" panose="020B0503030403030204" pitchFamily="34" charset="-78"/>
                  <a:ea typeface="Calibri" panose="020F0502020204030204" pitchFamily="34" charset="0"/>
                  <a:cs typeface="Dubai" panose="020B0503030403030204" pitchFamily="34" charset="-78"/>
                </a:rPr>
                <a:t>- تساعد في تكوين و اشتقاق فرضيات جديدة و بالتالي يفتح الباب أمام دراسات أخرى في المستقبل .</a:t>
              </a:r>
            </a:p>
            <a:p>
              <a:pPr algn="just" rtl="1">
                <a:lnSpc>
                  <a:spcPct val="200000"/>
                </a:lnSpc>
              </a:pPr>
              <a:r>
                <a:rPr lang="ar-EG" sz="3000" b="1" dirty="0">
                  <a:latin typeface="Dubai" panose="020B0503030403030204" pitchFamily="34" charset="-78"/>
                  <a:ea typeface="Calibri" panose="020F0502020204030204" pitchFamily="34" charset="0"/>
                  <a:cs typeface="Dubai" panose="020B0503030403030204" pitchFamily="34" charset="-78"/>
                </a:rPr>
                <a:t>- يمكن الوصول إلى نتائج دقيقة وتفصيلية حول وضع الظاهرة المدروسة مقارنة بأساليب ومناهج البحث الأخرى </a:t>
              </a:r>
            </a:p>
            <a:p>
              <a:pPr algn="just" rtl="1">
                <a:lnSpc>
                  <a:spcPct val="200000"/>
                </a:lnSpc>
              </a:pPr>
              <a:r>
                <a:rPr lang="ar-EG" sz="3000" b="1" dirty="0">
                  <a:latin typeface="Dubai" panose="020B0503030403030204" pitchFamily="34" charset="-78"/>
                  <a:ea typeface="Calibri" panose="020F0502020204030204" pitchFamily="34" charset="0"/>
                  <a:cs typeface="Dubai" panose="020B0503030403030204" pitchFamily="34" charset="-78"/>
                </a:rPr>
                <a:t>- تفيد في عملية التنبؤ لأنها تشمل الدراسة في الماضي والحاضر .</a:t>
              </a:r>
            </a:p>
          </p:txBody>
        </p:sp>
      </p:grpSp>
    </p:spTree>
    <p:extLst>
      <p:ext uri="{BB962C8B-B14F-4D97-AF65-F5344CB8AC3E}">
        <p14:creationId xmlns:p14="http://schemas.microsoft.com/office/powerpoint/2010/main" val="33279861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2">
            <a:lumMod val="60000"/>
            <a:lumOff val="40000"/>
            <a:alpha val="39000"/>
          </a:schemeClr>
        </a:solidFill>
        <a:effectLst/>
      </p:bgPr>
    </p:bg>
    <p:spTree>
      <p:nvGrpSpPr>
        <p:cNvPr id="1" name=""/>
        <p:cNvGrpSpPr/>
        <p:nvPr/>
      </p:nvGrpSpPr>
      <p:grpSpPr>
        <a:xfrm>
          <a:off x="0" y="0"/>
          <a:ext cx="0" cy="0"/>
          <a:chOff x="0" y="0"/>
          <a:chExt cx="0" cy="0"/>
        </a:xfrm>
      </p:grpSpPr>
      <p:sp>
        <p:nvSpPr>
          <p:cNvPr id="8" name="Right Triangle 7">
            <a:extLst>
              <a:ext uri="{FF2B5EF4-FFF2-40B4-BE49-F238E27FC236}">
                <a16:creationId xmlns:a16="http://schemas.microsoft.com/office/drawing/2014/main" id="{BDC96880-C9A8-D463-187E-5F44CF00C555}"/>
              </a:ext>
            </a:extLst>
          </p:cNvPr>
          <p:cNvSpPr/>
          <p:nvPr/>
        </p:nvSpPr>
        <p:spPr>
          <a:xfrm>
            <a:off x="36637" y="40220"/>
            <a:ext cx="18251363" cy="10325100"/>
          </a:xfrm>
          <a:prstGeom prst="rtTriangle">
            <a:avLst/>
          </a:prstGeom>
          <a:solidFill>
            <a:srgbClr val="FFA5AD">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ar-EG"/>
          </a:p>
        </p:txBody>
      </p:sp>
      <p:pic>
        <p:nvPicPr>
          <p:cNvPr id="20" name="Picture 19">
            <a:extLst>
              <a:ext uri="{FF2B5EF4-FFF2-40B4-BE49-F238E27FC236}">
                <a16:creationId xmlns:a16="http://schemas.microsoft.com/office/drawing/2014/main" id="{77860883-8DE7-2533-FDF0-CF6BCC91950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217560" y="4610100"/>
            <a:ext cx="7369712" cy="5788621"/>
          </a:xfrm>
          <a:prstGeom prst="rect">
            <a:avLst/>
          </a:prstGeom>
        </p:spPr>
      </p:pic>
      <p:grpSp>
        <p:nvGrpSpPr>
          <p:cNvPr id="2" name="Group 1">
            <a:extLst>
              <a:ext uri="{FF2B5EF4-FFF2-40B4-BE49-F238E27FC236}">
                <a16:creationId xmlns:a16="http://schemas.microsoft.com/office/drawing/2014/main" id="{EA7FD379-A12B-C0F3-294C-AF8BD930CAD6}"/>
              </a:ext>
            </a:extLst>
          </p:cNvPr>
          <p:cNvGrpSpPr/>
          <p:nvPr/>
        </p:nvGrpSpPr>
        <p:grpSpPr>
          <a:xfrm>
            <a:off x="774479" y="1049139"/>
            <a:ext cx="1899445" cy="980225"/>
            <a:chOff x="879794" y="557739"/>
            <a:chExt cx="2171635" cy="876343"/>
          </a:xfrm>
        </p:grpSpPr>
        <p:pic>
          <p:nvPicPr>
            <p:cNvPr id="3" name="Picture 2">
              <a:extLst>
                <a:ext uri="{FF2B5EF4-FFF2-40B4-BE49-F238E27FC236}">
                  <a16:creationId xmlns:a16="http://schemas.microsoft.com/office/drawing/2014/main" id="{06FDF8A8-8115-0A6B-2829-DA2EC6FE1CBB}"/>
                </a:ext>
              </a:extLst>
            </p:cNvPr>
            <p:cNvPicPr>
              <a:picLocks noChangeAspect="1"/>
            </p:cNvPicPr>
            <p:nvPr/>
          </p:nvPicPr>
          <p:blipFill>
            <a:blip r:embed="rId3"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879794" y="557739"/>
              <a:ext cx="2171635" cy="876343"/>
            </a:xfrm>
            <a:prstGeom prst="rect">
              <a:avLst/>
            </a:prstGeom>
          </p:spPr>
        </p:pic>
        <p:sp>
          <p:nvSpPr>
            <p:cNvPr id="4" name="TextBox 28">
              <a:extLst>
                <a:ext uri="{FF2B5EF4-FFF2-40B4-BE49-F238E27FC236}">
                  <a16:creationId xmlns:a16="http://schemas.microsoft.com/office/drawing/2014/main" id="{4E9B5231-2549-7509-307B-8A7BD2A6ABD2}"/>
                </a:ext>
              </a:extLst>
            </p:cNvPr>
            <p:cNvSpPr txBox="1"/>
            <p:nvPr/>
          </p:nvSpPr>
          <p:spPr>
            <a:xfrm rot="20457677">
              <a:off x="961842" y="838252"/>
              <a:ext cx="1806571" cy="368025"/>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2500" b="1"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rPr>
                <a:t>الجلسة الأولى</a:t>
              </a:r>
              <a:endParaRPr lang="en-US" sz="2500"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5" name="Group 4">
            <a:extLst>
              <a:ext uri="{FF2B5EF4-FFF2-40B4-BE49-F238E27FC236}">
                <a16:creationId xmlns:a16="http://schemas.microsoft.com/office/drawing/2014/main" id="{9B30CF6B-06A4-7767-9951-7F92C4EFB13A}"/>
              </a:ext>
            </a:extLst>
          </p:cNvPr>
          <p:cNvGrpSpPr/>
          <p:nvPr/>
        </p:nvGrpSpPr>
        <p:grpSpPr>
          <a:xfrm>
            <a:off x="140419" y="299624"/>
            <a:ext cx="1879169" cy="980224"/>
            <a:chOff x="1282652" y="498315"/>
            <a:chExt cx="1807888" cy="876343"/>
          </a:xfrm>
        </p:grpSpPr>
        <p:pic>
          <p:nvPicPr>
            <p:cNvPr id="6" name="Picture 5">
              <a:extLst>
                <a:ext uri="{FF2B5EF4-FFF2-40B4-BE49-F238E27FC236}">
                  <a16:creationId xmlns:a16="http://schemas.microsoft.com/office/drawing/2014/main" id="{FEBD5877-C1CE-1FA6-5F49-D25B89BE69F2}"/>
                </a:ext>
              </a:extLst>
            </p:cNvPr>
            <p:cNvPicPr>
              <a:picLocks noChangeAspect="1"/>
            </p:cNvPicPr>
            <p:nvPr/>
          </p:nvPicPr>
          <p:blipFill>
            <a:blip r:embed="rId4"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1282652" y="498315"/>
              <a:ext cx="1807888" cy="876343"/>
            </a:xfrm>
            <a:prstGeom prst="rect">
              <a:avLst/>
            </a:prstGeom>
          </p:spPr>
        </p:pic>
        <p:sp>
          <p:nvSpPr>
            <p:cNvPr id="7" name="TextBox 28">
              <a:extLst>
                <a:ext uri="{FF2B5EF4-FFF2-40B4-BE49-F238E27FC236}">
                  <a16:creationId xmlns:a16="http://schemas.microsoft.com/office/drawing/2014/main" id="{FC86DDE1-7B1B-D414-53E9-60A2955210EE}"/>
                </a:ext>
              </a:extLst>
            </p:cNvPr>
            <p:cNvSpPr txBox="1"/>
            <p:nvPr/>
          </p:nvSpPr>
          <p:spPr>
            <a:xfrm rot="20457677">
              <a:off x="1345850" y="709582"/>
              <a:ext cx="1421884" cy="441630"/>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3000" b="1"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rPr>
                <a:t>اليوم الأول</a:t>
              </a:r>
              <a:endParaRPr lang="en-US" sz="3000"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10" name="Group 9">
            <a:extLst>
              <a:ext uri="{FF2B5EF4-FFF2-40B4-BE49-F238E27FC236}">
                <a16:creationId xmlns:a16="http://schemas.microsoft.com/office/drawing/2014/main" id="{30DCE6AC-0B89-CE93-D12F-75832CD5726C}"/>
              </a:ext>
            </a:extLst>
          </p:cNvPr>
          <p:cNvGrpSpPr/>
          <p:nvPr/>
        </p:nvGrpSpPr>
        <p:grpSpPr>
          <a:xfrm>
            <a:off x="11219590" y="503710"/>
            <a:ext cx="6397245" cy="1507503"/>
            <a:chOff x="4935472" y="1769662"/>
            <a:chExt cx="8932928" cy="2733080"/>
          </a:xfrm>
        </p:grpSpPr>
        <p:pic>
          <p:nvPicPr>
            <p:cNvPr id="11" name="Picture 10">
              <a:extLst>
                <a:ext uri="{FF2B5EF4-FFF2-40B4-BE49-F238E27FC236}">
                  <a16:creationId xmlns:a16="http://schemas.microsoft.com/office/drawing/2014/main" id="{612B6F25-8376-72D4-A4B1-562A3AFB19E4}"/>
                </a:ext>
              </a:extLst>
            </p:cNvPr>
            <p:cNvPicPr>
              <a:picLocks noChangeAspect="1"/>
            </p:cNvPicPr>
            <p:nvPr/>
          </p:nvPicPr>
          <p:blipFill rotWithShape="1">
            <a:blip r:embed="rId5">
              <a:grayscl/>
              <a:extLst>
                <a:ext uri="{BEBA8EAE-BF5A-486C-A8C5-ECC9F3942E4B}">
                  <a14:imgProps xmlns:a14="http://schemas.microsoft.com/office/drawing/2010/main">
                    <a14:imgLayer r:embed="rId6">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630" t="9182" r="839" b="13125"/>
            <a:stretch/>
          </p:blipFill>
          <p:spPr>
            <a:xfrm>
              <a:off x="4935472" y="1798820"/>
              <a:ext cx="8932928" cy="2703922"/>
            </a:xfrm>
            <a:prstGeom prst="rect">
              <a:avLst/>
            </a:prstGeom>
          </p:spPr>
        </p:pic>
        <p:sp>
          <p:nvSpPr>
            <p:cNvPr id="12" name="TextBox 42">
              <a:extLst>
                <a:ext uri="{FF2B5EF4-FFF2-40B4-BE49-F238E27FC236}">
                  <a16:creationId xmlns:a16="http://schemas.microsoft.com/office/drawing/2014/main" id="{C64A720F-32F2-9034-72E3-77DFA8D79683}"/>
                </a:ext>
              </a:extLst>
            </p:cNvPr>
            <p:cNvSpPr txBox="1"/>
            <p:nvPr/>
          </p:nvSpPr>
          <p:spPr>
            <a:xfrm>
              <a:off x="4935472" y="1769662"/>
              <a:ext cx="8662082" cy="2301726"/>
            </a:xfrm>
            <a:prstGeom prst="rect">
              <a:avLst/>
            </a:prstGeom>
          </p:spPr>
          <p:txBody>
            <a:bodyPr wrap="square" lIns="0" tIns="0" rIns="0" bIns="0" rtlCol="0" anchor="t">
              <a:spAutoFit/>
            </a:bodyPr>
            <a:lstStyle/>
            <a:p>
              <a:pPr algn="just" rtl="1">
                <a:lnSpc>
                  <a:spcPct val="150000"/>
                </a:lnSpc>
              </a:pPr>
              <a:r>
                <a:rPr lang="ar-EG" sz="6000" b="1" spc="51" dirty="0">
                  <a:latin typeface="Aljazeera" panose="02000000000000000000" pitchFamily="2" charset="-78"/>
                  <a:cs typeface="Aljazeera" panose="02000000000000000000" pitchFamily="2" charset="-78"/>
                </a:rPr>
                <a:t>مدخل إلى دراسة الحالة</a:t>
              </a:r>
              <a:endParaRPr lang="en-US" sz="6000" b="1" spc="51" dirty="0">
                <a:latin typeface="Aljazeera" panose="02000000000000000000" pitchFamily="2" charset="-78"/>
                <a:cs typeface="Aljazeera" panose="02000000000000000000" pitchFamily="2" charset="-78"/>
              </a:endParaRPr>
            </a:p>
          </p:txBody>
        </p:sp>
      </p:grpSp>
      <p:grpSp>
        <p:nvGrpSpPr>
          <p:cNvPr id="13" name="Group 12">
            <a:extLst>
              <a:ext uri="{FF2B5EF4-FFF2-40B4-BE49-F238E27FC236}">
                <a16:creationId xmlns:a16="http://schemas.microsoft.com/office/drawing/2014/main" id="{33C3FF6D-B261-EC6E-DB28-7665F7ADE5DD}"/>
              </a:ext>
            </a:extLst>
          </p:cNvPr>
          <p:cNvGrpSpPr>
            <a:grpSpLocks/>
          </p:cNvGrpSpPr>
          <p:nvPr/>
        </p:nvGrpSpPr>
        <p:grpSpPr>
          <a:xfrm>
            <a:off x="8715921" y="1773288"/>
            <a:ext cx="2106073" cy="1397974"/>
            <a:chOff x="1650043" y="130715"/>
            <a:chExt cx="879822" cy="791746"/>
          </a:xfrm>
        </p:grpSpPr>
        <p:pic>
          <p:nvPicPr>
            <p:cNvPr id="14" name="Picture 13">
              <a:extLst>
                <a:ext uri="{FF2B5EF4-FFF2-40B4-BE49-F238E27FC236}">
                  <a16:creationId xmlns:a16="http://schemas.microsoft.com/office/drawing/2014/main" id="{AF4A16B6-B615-C34B-DED4-04EDC9DA2A34}"/>
                </a:ext>
              </a:extLst>
            </p:cNvPr>
            <p:cNvPicPr>
              <a:picLocks noChangeAspect="1"/>
            </p:cNvPicPr>
            <p:nvPr/>
          </p:nvPicPr>
          <p:blipFill>
            <a:blip r:embed="rId7" cstate="print">
              <a:duotone>
                <a:schemeClr val="accent2">
                  <a:shade val="45000"/>
                  <a:satMod val="135000"/>
                </a:schemeClr>
                <a:prstClr val="white"/>
              </a:duotone>
            </a:blip>
            <a:srcRect/>
            <a:stretch>
              <a:fillRect/>
            </a:stretch>
          </p:blipFill>
          <p:spPr bwMode="auto">
            <a:xfrm>
              <a:off x="1650043" y="130715"/>
              <a:ext cx="879822" cy="791746"/>
            </a:xfrm>
            <a:prstGeom prst="rect">
              <a:avLst/>
            </a:prstGeom>
            <a:noFill/>
            <a:ln>
              <a:noFill/>
            </a:ln>
          </p:spPr>
        </p:pic>
        <p:sp>
          <p:nvSpPr>
            <p:cNvPr id="15" name="Rectangle 14">
              <a:extLst>
                <a:ext uri="{FF2B5EF4-FFF2-40B4-BE49-F238E27FC236}">
                  <a16:creationId xmlns:a16="http://schemas.microsoft.com/office/drawing/2014/main" id="{B88E995F-2BA4-5EF9-CAE8-FE2BFD3E5606}"/>
                </a:ext>
              </a:extLst>
            </p:cNvPr>
            <p:cNvSpPr/>
            <p:nvPr/>
          </p:nvSpPr>
          <p:spPr>
            <a:xfrm>
              <a:off x="1690728" y="157960"/>
              <a:ext cx="710511" cy="62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algn="r" rtl="0">
                <a:lnSpc>
                  <a:spcPct val="107000"/>
                </a:lnSpc>
                <a:spcAft>
                  <a:spcPts val="800"/>
                </a:spcAft>
              </a:pPr>
              <a:r>
                <a:rPr lang="ar-SA"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مقدمة</a:t>
              </a:r>
              <a:endParaRPr lang="en-US" sz="45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16" name="Group 15">
            <a:extLst>
              <a:ext uri="{FF2B5EF4-FFF2-40B4-BE49-F238E27FC236}">
                <a16:creationId xmlns:a16="http://schemas.microsoft.com/office/drawing/2014/main" id="{211649AD-1C2C-E8B7-6FC3-76B635F2853D}"/>
              </a:ext>
            </a:extLst>
          </p:cNvPr>
          <p:cNvGrpSpPr/>
          <p:nvPr/>
        </p:nvGrpSpPr>
        <p:grpSpPr>
          <a:xfrm>
            <a:off x="-685800" y="3784668"/>
            <a:ext cx="14630403" cy="5592849"/>
            <a:chOff x="13501483" y="2720128"/>
            <a:chExt cx="5299339" cy="1314658"/>
          </a:xfrm>
        </p:grpSpPr>
        <p:sp>
          <p:nvSpPr>
            <p:cNvPr id="17" name="Freeform 9">
              <a:extLst>
                <a:ext uri="{FF2B5EF4-FFF2-40B4-BE49-F238E27FC236}">
                  <a16:creationId xmlns:a16="http://schemas.microsoft.com/office/drawing/2014/main" id="{AFADCD8B-8B0F-BAF1-3291-D3EEB9961622}"/>
                </a:ext>
              </a:extLst>
            </p:cNvPr>
            <p:cNvSpPr/>
            <p:nvPr/>
          </p:nvSpPr>
          <p:spPr>
            <a:xfrm flipH="1">
              <a:off x="13501483" y="2720128"/>
              <a:ext cx="5299339" cy="1314658"/>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8">
                <a:duotone>
                  <a:schemeClr val="accent6">
                    <a:shade val="45000"/>
                    <a:satMod val="135000"/>
                  </a:schemeClr>
                  <a:prstClr val="white"/>
                </a:duotone>
                <a:lum/>
                <a:extLst>
                  <a:ext uri="{96DAC541-7B7A-43D3-8B79-37D633B846F1}">
                    <asvg:svgBlip xmlns:asvg="http://schemas.microsoft.com/office/drawing/2016/SVG/main" r:embed="rId9"/>
                  </a:ext>
                </a:extLst>
              </a:blip>
              <a:stretch>
                <a:fillRect/>
              </a:stretch>
            </a:blipFill>
          </p:spPr>
          <p:txBody>
            <a:bodyPr/>
            <a:lstStyle/>
            <a:p>
              <a:endParaRPr lang="ar-EG" sz="1200" dirty="0"/>
            </a:p>
          </p:txBody>
        </p:sp>
        <p:sp>
          <p:nvSpPr>
            <p:cNvPr id="18" name="TextBox 17">
              <a:extLst>
                <a:ext uri="{FF2B5EF4-FFF2-40B4-BE49-F238E27FC236}">
                  <a16:creationId xmlns:a16="http://schemas.microsoft.com/office/drawing/2014/main" id="{9C8D1558-B542-0C82-BF61-36819C455649}"/>
                </a:ext>
              </a:extLst>
            </p:cNvPr>
            <p:cNvSpPr txBox="1"/>
            <p:nvPr/>
          </p:nvSpPr>
          <p:spPr>
            <a:xfrm>
              <a:off x="14191501" y="2819759"/>
              <a:ext cx="4392520" cy="1002898"/>
            </a:xfrm>
            <a:prstGeom prst="rect">
              <a:avLst/>
            </a:prstGeom>
            <a:noFill/>
          </p:spPr>
          <p:txBody>
            <a:bodyPr wrap="square" rtlCol="1">
              <a:spAutoFit/>
            </a:bodyPr>
            <a:lstStyle/>
            <a:p>
              <a:pPr algn="just" rtl="1">
                <a:lnSpc>
                  <a:spcPct val="200000"/>
                </a:lnSpc>
              </a:pPr>
              <a:r>
                <a:rPr lang="ar-EG" sz="3500" b="1" dirty="0">
                  <a:latin typeface="Dubai" panose="020B0503030403030204" pitchFamily="34" charset="-78"/>
                  <a:ea typeface="Calibri" panose="020F0502020204030204" pitchFamily="34" charset="0"/>
                  <a:cs typeface="Dubai" panose="020B0503030403030204" pitchFamily="34" charset="-78"/>
                </a:rPr>
                <a:t>تعد دراسة الحالة وصفا دقيقا شاملا لمستوى الأداء العام للفرد (الحالة) في أبعاد شخصيته الشخصية الاجتماعية التربوية المهنية، وتفاعلها في هذه الجوانب وأيضا معرفة نقاط الضعف ومواطن القوة في شخصيته، والتعرف على مظاهر التنمية التي طرأت على خصائصها، </a:t>
              </a:r>
            </a:p>
          </p:txBody>
        </p:sp>
      </p:grpSp>
    </p:spTree>
    <p:extLst>
      <p:ext uri="{BB962C8B-B14F-4D97-AF65-F5344CB8AC3E}">
        <p14:creationId xmlns:p14="http://schemas.microsoft.com/office/powerpoint/2010/main" val="84326703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DADA2217-E746-8059-9246-496E557F351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136723" y="1133754"/>
            <a:ext cx="3985315" cy="3347377"/>
          </a:xfrm>
          <a:prstGeom prst="rect">
            <a:avLst/>
          </a:prstGeom>
        </p:spPr>
      </p:pic>
      <p:sp>
        <p:nvSpPr>
          <p:cNvPr id="8" name="Right Triangle 7">
            <a:extLst>
              <a:ext uri="{FF2B5EF4-FFF2-40B4-BE49-F238E27FC236}">
                <a16:creationId xmlns:a16="http://schemas.microsoft.com/office/drawing/2014/main" id="{BDC96880-C9A8-D463-187E-5F44CF00C555}"/>
              </a:ext>
            </a:extLst>
          </p:cNvPr>
          <p:cNvSpPr/>
          <p:nvPr/>
        </p:nvSpPr>
        <p:spPr>
          <a:xfrm>
            <a:off x="0" y="40220"/>
            <a:ext cx="18251363" cy="10325100"/>
          </a:xfrm>
          <a:prstGeom prst="rtTriangle">
            <a:avLst/>
          </a:prstGeom>
          <a:solidFill>
            <a:srgbClr val="FFA5AD">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ar-EG"/>
          </a:p>
        </p:txBody>
      </p:sp>
      <p:grpSp>
        <p:nvGrpSpPr>
          <p:cNvPr id="2" name="Group 1">
            <a:extLst>
              <a:ext uri="{FF2B5EF4-FFF2-40B4-BE49-F238E27FC236}">
                <a16:creationId xmlns:a16="http://schemas.microsoft.com/office/drawing/2014/main" id="{EA7FD379-A12B-C0F3-294C-AF8BD930CAD6}"/>
              </a:ext>
            </a:extLst>
          </p:cNvPr>
          <p:cNvGrpSpPr/>
          <p:nvPr/>
        </p:nvGrpSpPr>
        <p:grpSpPr>
          <a:xfrm>
            <a:off x="774479" y="1049139"/>
            <a:ext cx="1899445" cy="980225"/>
            <a:chOff x="879794" y="557739"/>
            <a:chExt cx="2171635" cy="876343"/>
          </a:xfrm>
        </p:grpSpPr>
        <p:pic>
          <p:nvPicPr>
            <p:cNvPr id="3" name="Picture 2">
              <a:extLst>
                <a:ext uri="{FF2B5EF4-FFF2-40B4-BE49-F238E27FC236}">
                  <a16:creationId xmlns:a16="http://schemas.microsoft.com/office/drawing/2014/main" id="{06FDF8A8-8115-0A6B-2829-DA2EC6FE1CBB}"/>
                </a:ext>
              </a:extLst>
            </p:cNvPr>
            <p:cNvPicPr>
              <a:picLocks noChangeAspect="1"/>
            </p:cNvPicPr>
            <p:nvPr/>
          </p:nvPicPr>
          <p:blipFill>
            <a:blip r:embed="rId4"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879794" y="557739"/>
              <a:ext cx="2171635" cy="876343"/>
            </a:xfrm>
            <a:prstGeom prst="rect">
              <a:avLst/>
            </a:prstGeom>
          </p:spPr>
        </p:pic>
        <p:sp>
          <p:nvSpPr>
            <p:cNvPr id="4" name="TextBox 28">
              <a:extLst>
                <a:ext uri="{FF2B5EF4-FFF2-40B4-BE49-F238E27FC236}">
                  <a16:creationId xmlns:a16="http://schemas.microsoft.com/office/drawing/2014/main" id="{4E9B5231-2549-7509-307B-8A7BD2A6ABD2}"/>
                </a:ext>
              </a:extLst>
            </p:cNvPr>
            <p:cNvSpPr txBox="1"/>
            <p:nvPr/>
          </p:nvSpPr>
          <p:spPr>
            <a:xfrm rot="20457677">
              <a:off x="961842" y="838252"/>
              <a:ext cx="1806571" cy="368025"/>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2500" b="1"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rPr>
                <a:t>الجلسة الأولى</a:t>
              </a:r>
              <a:endParaRPr lang="en-US" sz="2500"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5" name="Group 4">
            <a:extLst>
              <a:ext uri="{FF2B5EF4-FFF2-40B4-BE49-F238E27FC236}">
                <a16:creationId xmlns:a16="http://schemas.microsoft.com/office/drawing/2014/main" id="{9B30CF6B-06A4-7767-9951-7F92C4EFB13A}"/>
              </a:ext>
            </a:extLst>
          </p:cNvPr>
          <p:cNvGrpSpPr/>
          <p:nvPr/>
        </p:nvGrpSpPr>
        <p:grpSpPr>
          <a:xfrm>
            <a:off x="140419" y="299624"/>
            <a:ext cx="1879169" cy="980224"/>
            <a:chOff x="1282652" y="498315"/>
            <a:chExt cx="1807888" cy="876343"/>
          </a:xfrm>
        </p:grpSpPr>
        <p:pic>
          <p:nvPicPr>
            <p:cNvPr id="6" name="Picture 5">
              <a:extLst>
                <a:ext uri="{FF2B5EF4-FFF2-40B4-BE49-F238E27FC236}">
                  <a16:creationId xmlns:a16="http://schemas.microsoft.com/office/drawing/2014/main" id="{FEBD5877-C1CE-1FA6-5F49-D25B89BE69F2}"/>
                </a:ext>
              </a:extLst>
            </p:cNvPr>
            <p:cNvPicPr>
              <a:picLocks noChangeAspect="1"/>
            </p:cNvPicPr>
            <p:nvPr/>
          </p:nvPicPr>
          <p:blipFill>
            <a:blip r:embed="rId5"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1282652" y="498315"/>
              <a:ext cx="1807888" cy="876343"/>
            </a:xfrm>
            <a:prstGeom prst="rect">
              <a:avLst/>
            </a:prstGeom>
          </p:spPr>
        </p:pic>
        <p:sp>
          <p:nvSpPr>
            <p:cNvPr id="7" name="TextBox 28">
              <a:extLst>
                <a:ext uri="{FF2B5EF4-FFF2-40B4-BE49-F238E27FC236}">
                  <a16:creationId xmlns:a16="http://schemas.microsoft.com/office/drawing/2014/main" id="{FC86DDE1-7B1B-D414-53E9-60A2955210EE}"/>
                </a:ext>
              </a:extLst>
            </p:cNvPr>
            <p:cNvSpPr txBox="1"/>
            <p:nvPr/>
          </p:nvSpPr>
          <p:spPr>
            <a:xfrm rot="20457677">
              <a:off x="1345850" y="709582"/>
              <a:ext cx="1421884" cy="441630"/>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3000" b="1"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rPr>
                <a:t>اليوم الأول</a:t>
              </a:r>
              <a:endParaRPr lang="en-US" sz="3000"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9" name="Group 8">
            <a:extLst>
              <a:ext uri="{FF2B5EF4-FFF2-40B4-BE49-F238E27FC236}">
                <a16:creationId xmlns:a16="http://schemas.microsoft.com/office/drawing/2014/main" id="{4F232B40-6637-2F3C-5186-E94AE85DE2F2}"/>
              </a:ext>
            </a:extLst>
          </p:cNvPr>
          <p:cNvGrpSpPr/>
          <p:nvPr/>
        </p:nvGrpSpPr>
        <p:grpSpPr>
          <a:xfrm>
            <a:off x="13396567" y="151287"/>
            <a:ext cx="4662835" cy="1035541"/>
            <a:chOff x="4935472" y="1769662"/>
            <a:chExt cx="8932928" cy="2733080"/>
          </a:xfrm>
        </p:grpSpPr>
        <p:pic>
          <p:nvPicPr>
            <p:cNvPr id="19" name="Picture 18">
              <a:extLst>
                <a:ext uri="{FF2B5EF4-FFF2-40B4-BE49-F238E27FC236}">
                  <a16:creationId xmlns:a16="http://schemas.microsoft.com/office/drawing/2014/main" id="{DB587E16-79F8-057F-8149-E7592A68F8A7}"/>
                </a:ext>
              </a:extLst>
            </p:cNvPr>
            <p:cNvPicPr>
              <a:picLocks noChangeAspect="1"/>
            </p:cNvPicPr>
            <p:nvPr/>
          </p:nvPicPr>
          <p:blipFill rotWithShape="1">
            <a:blip r:embed="rId6">
              <a:grayscl/>
              <a:extLst>
                <a:ext uri="{BEBA8EAE-BF5A-486C-A8C5-ECC9F3942E4B}">
                  <a14:imgProps xmlns:a14="http://schemas.microsoft.com/office/drawing/2010/main">
                    <a14:imgLayer r:embed="rId7">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630" t="9182" r="839" b="13125"/>
            <a:stretch/>
          </p:blipFill>
          <p:spPr>
            <a:xfrm>
              <a:off x="4935472" y="1798820"/>
              <a:ext cx="8932928" cy="2703922"/>
            </a:xfrm>
            <a:prstGeom prst="rect">
              <a:avLst/>
            </a:prstGeom>
          </p:spPr>
        </p:pic>
        <p:sp>
          <p:nvSpPr>
            <p:cNvPr id="20" name="TextBox 42">
              <a:extLst>
                <a:ext uri="{FF2B5EF4-FFF2-40B4-BE49-F238E27FC236}">
                  <a16:creationId xmlns:a16="http://schemas.microsoft.com/office/drawing/2014/main" id="{A8710DD6-0C55-5F29-4CAF-3B243057A9DD}"/>
                </a:ext>
              </a:extLst>
            </p:cNvPr>
            <p:cNvSpPr txBox="1"/>
            <p:nvPr/>
          </p:nvSpPr>
          <p:spPr>
            <a:xfrm>
              <a:off x="4935472" y="1769662"/>
              <a:ext cx="8662082" cy="1736050"/>
            </a:xfrm>
            <a:prstGeom prst="rect">
              <a:avLst/>
            </a:prstGeom>
          </p:spPr>
          <p:txBody>
            <a:bodyPr wrap="square" lIns="0" tIns="0" rIns="0" bIns="0" rtlCol="0" anchor="t">
              <a:spAutoFit/>
            </a:bodyPr>
            <a:lstStyle/>
            <a:p>
              <a:pPr algn="just" rtl="1">
                <a:lnSpc>
                  <a:spcPct val="150000"/>
                </a:lnSpc>
              </a:pPr>
              <a:r>
                <a:rPr lang="ar-EG" sz="4500" b="1" spc="51" dirty="0">
                  <a:latin typeface="Aljazeera" panose="02000000000000000000" pitchFamily="2" charset="-78"/>
                  <a:cs typeface="Aljazeera" panose="02000000000000000000" pitchFamily="2" charset="-78"/>
                </a:rPr>
                <a:t>مدخل إلى دراسة الحالة</a:t>
              </a:r>
              <a:endParaRPr lang="en-US" sz="4500" b="1" spc="51" dirty="0">
                <a:latin typeface="Aljazeera" panose="02000000000000000000" pitchFamily="2" charset="-78"/>
                <a:cs typeface="Aljazeera" panose="02000000000000000000" pitchFamily="2" charset="-78"/>
              </a:endParaRPr>
            </a:p>
          </p:txBody>
        </p:sp>
      </p:grpSp>
      <p:grpSp>
        <p:nvGrpSpPr>
          <p:cNvPr id="21" name="Group 20">
            <a:extLst>
              <a:ext uri="{FF2B5EF4-FFF2-40B4-BE49-F238E27FC236}">
                <a16:creationId xmlns:a16="http://schemas.microsoft.com/office/drawing/2014/main" id="{5B62A8B4-4138-3877-B476-EFD14E7625E9}"/>
              </a:ext>
            </a:extLst>
          </p:cNvPr>
          <p:cNvGrpSpPr>
            <a:grpSpLocks/>
          </p:cNvGrpSpPr>
          <p:nvPr/>
        </p:nvGrpSpPr>
        <p:grpSpPr>
          <a:xfrm>
            <a:off x="7225436" y="1705507"/>
            <a:ext cx="4854214" cy="1397974"/>
            <a:chOff x="1588290" y="130715"/>
            <a:chExt cx="941575" cy="791746"/>
          </a:xfrm>
        </p:grpSpPr>
        <p:pic>
          <p:nvPicPr>
            <p:cNvPr id="22" name="Picture 21">
              <a:extLst>
                <a:ext uri="{FF2B5EF4-FFF2-40B4-BE49-F238E27FC236}">
                  <a16:creationId xmlns:a16="http://schemas.microsoft.com/office/drawing/2014/main" id="{F7E4C941-92BF-CA20-A31B-F70224216A20}"/>
                </a:ext>
              </a:extLst>
            </p:cNvPr>
            <p:cNvPicPr>
              <a:picLocks noChangeAspect="1"/>
            </p:cNvPicPr>
            <p:nvPr/>
          </p:nvPicPr>
          <p:blipFill>
            <a:blip r:embed="rId8" cstate="print">
              <a:duotone>
                <a:schemeClr val="accent2">
                  <a:shade val="45000"/>
                  <a:satMod val="135000"/>
                </a:schemeClr>
                <a:prstClr val="white"/>
              </a:duotone>
            </a:blip>
            <a:srcRect/>
            <a:stretch>
              <a:fillRect/>
            </a:stretch>
          </p:blipFill>
          <p:spPr bwMode="auto">
            <a:xfrm>
              <a:off x="1620482" y="130715"/>
              <a:ext cx="909383" cy="791746"/>
            </a:xfrm>
            <a:prstGeom prst="rect">
              <a:avLst/>
            </a:prstGeom>
            <a:noFill/>
            <a:ln>
              <a:noFill/>
            </a:ln>
          </p:spPr>
        </p:pic>
        <p:sp>
          <p:nvSpPr>
            <p:cNvPr id="23" name="Rectangle 22">
              <a:extLst>
                <a:ext uri="{FF2B5EF4-FFF2-40B4-BE49-F238E27FC236}">
                  <a16:creationId xmlns:a16="http://schemas.microsoft.com/office/drawing/2014/main" id="{32A5CCB6-8AA8-211D-C4D0-AF6966438DE8}"/>
                </a:ext>
              </a:extLst>
            </p:cNvPr>
            <p:cNvSpPr/>
            <p:nvPr/>
          </p:nvSpPr>
          <p:spPr>
            <a:xfrm>
              <a:off x="1588290" y="157960"/>
              <a:ext cx="812949" cy="62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algn="r" rtl="0">
                <a:lnSpc>
                  <a:spcPct val="107000"/>
                </a:lnSpc>
                <a:spcAft>
                  <a:spcPts val="800"/>
                </a:spcAft>
              </a:pPr>
              <a:r>
                <a:rPr lang="ar-EG"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عيوب دراسة الحالة</a:t>
              </a:r>
              <a:endParaRPr lang="en-US" sz="45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4" name="Group 23">
            <a:extLst>
              <a:ext uri="{FF2B5EF4-FFF2-40B4-BE49-F238E27FC236}">
                <a16:creationId xmlns:a16="http://schemas.microsoft.com/office/drawing/2014/main" id="{1BF27AE6-7215-5DBF-46A4-D5CC7C5D6B56}"/>
              </a:ext>
            </a:extLst>
          </p:cNvPr>
          <p:cNvGrpSpPr/>
          <p:nvPr/>
        </p:nvGrpSpPr>
        <p:grpSpPr>
          <a:xfrm>
            <a:off x="-636342" y="4329182"/>
            <a:ext cx="18251366" cy="5649432"/>
            <a:chOff x="13237366" y="2720128"/>
            <a:chExt cx="5881584" cy="1327958"/>
          </a:xfrm>
        </p:grpSpPr>
        <p:sp>
          <p:nvSpPr>
            <p:cNvPr id="25" name="Freeform 9">
              <a:extLst>
                <a:ext uri="{FF2B5EF4-FFF2-40B4-BE49-F238E27FC236}">
                  <a16:creationId xmlns:a16="http://schemas.microsoft.com/office/drawing/2014/main" id="{95826796-CF80-5A30-53CF-C27B1190AD40}"/>
                </a:ext>
              </a:extLst>
            </p:cNvPr>
            <p:cNvSpPr/>
            <p:nvPr/>
          </p:nvSpPr>
          <p:spPr>
            <a:xfrm flipH="1">
              <a:off x="13237366" y="2720128"/>
              <a:ext cx="5881584" cy="1327958"/>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9">
                <a:duotone>
                  <a:schemeClr val="accent6">
                    <a:shade val="45000"/>
                    <a:satMod val="135000"/>
                  </a:schemeClr>
                  <a:prstClr val="white"/>
                </a:duotone>
                <a:lum/>
                <a:extLst>
                  <a:ext uri="{96DAC541-7B7A-43D3-8B79-37D633B846F1}">
                    <asvg:svgBlip xmlns:asvg="http://schemas.microsoft.com/office/drawing/2016/SVG/main" r:embed="rId10"/>
                  </a:ext>
                </a:extLst>
              </a:blip>
              <a:stretch>
                <a:fillRect/>
              </a:stretch>
            </a:blipFill>
          </p:spPr>
          <p:txBody>
            <a:bodyPr/>
            <a:lstStyle/>
            <a:p>
              <a:endParaRPr lang="ar-EG" sz="1200" dirty="0"/>
            </a:p>
          </p:txBody>
        </p:sp>
        <p:sp>
          <p:nvSpPr>
            <p:cNvPr id="26" name="TextBox 25">
              <a:extLst>
                <a:ext uri="{FF2B5EF4-FFF2-40B4-BE49-F238E27FC236}">
                  <a16:creationId xmlns:a16="http://schemas.microsoft.com/office/drawing/2014/main" id="{99F5437B-F32E-9D47-8281-8ECA6500C813}"/>
                </a:ext>
              </a:extLst>
            </p:cNvPr>
            <p:cNvSpPr txBox="1"/>
            <p:nvPr/>
          </p:nvSpPr>
          <p:spPr>
            <a:xfrm>
              <a:off x="13589765" y="2812997"/>
              <a:ext cx="5293712" cy="1079765"/>
            </a:xfrm>
            <a:prstGeom prst="rect">
              <a:avLst/>
            </a:prstGeom>
            <a:noFill/>
          </p:spPr>
          <p:txBody>
            <a:bodyPr wrap="square" rtlCol="1">
              <a:spAutoFit/>
            </a:bodyPr>
            <a:lstStyle/>
            <a:p>
              <a:pPr algn="just" rtl="1">
                <a:lnSpc>
                  <a:spcPct val="200000"/>
                </a:lnSpc>
              </a:pPr>
              <a:r>
                <a:rPr lang="ar-EG" sz="3000" b="1" dirty="0">
                  <a:latin typeface="Dubai" panose="020B0503030403030204" pitchFamily="34" charset="-78"/>
                  <a:ea typeface="Calibri" panose="020F0502020204030204" pitchFamily="34" charset="0"/>
                  <a:cs typeface="Dubai" panose="020B0503030403030204" pitchFamily="34" charset="-78"/>
                </a:rPr>
                <a:t>-	دراسة الحالة تحيطها صعوبات عديدة كضيق الوقت وقلة المصادر وعدم توافرها ، وكثرة التكاليف والأعباء ..</a:t>
              </a:r>
            </a:p>
            <a:p>
              <a:pPr algn="just" rtl="1">
                <a:lnSpc>
                  <a:spcPct val="200000"/>
                </a:lnSpc>
              </a:pPr>
              <a:r>
                <a:rPr lang="ar-EG" sz="3000" b="1" dirty="0">
                  <a:latin typeface="Dubai" panose="020B0503030403030204" pitchFamily="34" charset="-78"/>
                  <a:ea typeface="Calibri" panose="020F0502020204030204" pitchFamily="34" charset="0"/>
                  <a:cs typeface="Dubai" panose="020B0503030403030204" pitchFamily="34" charset="-78"/>
                </a:rPr>
                <a:t>-	كثرة البيانات والمعلومات وتناقضها، وصعوبة تصنيفها وتحليلها </a:t>
              </a:r>
            </a:p>
            <a:p>
              <a:pPr algn="just" rtl="1">
                <a:lnSpc>
                  <a:spcPct val="200000"/>
                </a:lnSpc>
              </a:pPr>
              <a:r>
                <a:rPr lang="ar-EG" sz="3000" b="1" dirty="0">
                  <a:latin typeface="Dubai" panose="020B0503030403030204" pitchFamily="34" charset="-78"/>
                  <a:ea typeface="Calibri" panose="020F0502020204030204" pitchFamily="34" charset="0"/>
                  <a:cs typeface="Dubai" panose="020B0503030403030204" pitchFamily="34" charset="-78"/>
                </a:rPr>
                <a:t>-	لا تمدنا بكل ما نريد من مؤشرات تشخيصيه </a:t>
              </a:r>
            </a:p>
            <a:p>
              <a:pPr algn="just" rtl="1">
                <a:lnSpc>
                  <a:spcPct val="200000"/>
                </a:lnSpc>
              </a:pPr>
              <a:r>
                <a:rPr lang="ar-EG" sz="3000" b="1" dirty="0">
                  <a:latin typeface="Dubai" panose="020B0503030403030204" pitchFamily="34" charset="-78"/>
                  <a:ea typeface="Calibri" panose="020F0502020204030204" pitchFamily="34" charset="0"/>
                  <a:cs typeface="Dubai" panose="020B0503030403030204" pitchFamily="34" charset="-78"/>
                </a:rPr>
                <a:t>-	لا يمكن الوثوق بها وحدها كأداة دون ربطها ربط محكما مع الأدوات الأخرى</a:t>
              </a:r>
            </a:p>
            <a:p>
              <a:pPr algn="just" rtl="1">
                <a:lnSpc>
                  <a:spcPct val="200000"/>
                </a:lnSpc>
              </a:pPr>
              <a:r>
                <a:rPr lang="ar-EG" sz="3000" b="1" dirty="0">
                  <a:latin typeface="Dubai" panose="020B0503030403030204" pitchFamily="34" charset="-78"/>
                  <a:ea typeface="Calibri" panose="020F0502020204030204" pitchFamily="34" charset="0"/>
                  <a:cs typeface="Dubai" panose="020B0503030403030204" pitchFamily="34" charset="-78"/>
                </a:rPr>
                <a:t>-	تحيز البيانات وافتقارها للصدق والثبات.</a:t>
              </a:r>
            </a:p>
          </p:txBody>
        </p:sp>
      </p:grpSp>
    </p:spTree>
    <p:extLst>
      <p:ext uri="{BB962C8B-B14F-4D97-AF65-F5344CB8AC3E}">
        <p14:creationId xmlns:p14="http://schemas.microsoft.com/office/powerpoint/2010/main" val="375632359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DADA2217-E746-8059-9246-496E557F351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136723" y="1133754"/>
            <a:ext cx="3985315" cy="3347377"/>
          </a:xfrm>
          <a:prstGeom prst="rect">
            <a:avLst/>
          </a:prstGeom>
        </p:spPr>
      </p:pic>
      <p:sp>
        <p:nvSpPr>
          <p:cNvPr id="8" name="Right Triangle 7">
            <a:extLst>
              <a:ext uri="{FF2B5EF4-FFF2-40B4-BE49-F238E27FC236}">
                <a16:creationId xmlns:a16="http://schemas.microsoft.com/office/drawing/2014/main" id="{BDC96880-C9A8-D463-187E-5F44CF00C555}"/>
              </a:ext>
            </a:extLst>
          </p:cNvPr>
          <p:cNvSpPr/>
          <p:nvPr/>
        </p:nvSpPr>
        <p:spPr>
          <a:xfrm>
            <a:off x="0" y="40220"/>
            <a:ext cx="18251363" cy="10325100"/>
          </a:xfrm>
          <a:prstGeom prst="rtTriangle">
            <a:avLst/>
          </a:prstGeom>
          <a:solidFill>
            <a:srgbClr val="FFA5AD">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ar-EG"/>
          </a:p>
        </p:txBody>
      </p:sp>
      <p:grpSp>
        <p:nvGrpSpPr>
          <p:cNvPr id="2" name="Group 1">
            <a:extLst>
              <a:ext uri="{FF2B5EF4-FFF2-40B4-BE49-F238E27FC236}">
                <a16:creationId xmlns:a16="http://schemas.microsoft.com/office/drawing/2014/main" id="{EA7FD379-A12B-C0F3-294C-AF8BD930CAD6}"/>
              </a:ext>
            </a:extLst>
          </p:cNvPr>
          <p:cNvGrpSpPr/>
          <p:nvPr/>
        </p:nvGrpSpPr>
        <p:grpSpPr>
          <a:xfrm>
            <a:off x="774479" y="1049139"/>
            <a:ext cx="1899445" cy="980225"/>
            <a:chOff x="879794" y="557739"/>
            <a:chExt cx="2171635" cy="876343"/>
          </a:xfrm>
        </p:grpSpPr>
        <p:pic>
          <p:nvPicPr>
            <p:cNvPr id="3" name="Picture 2">
              <a:extLst>
                <a:ext uri="{FF2B5EF4-FFF2-40B4-BE49-F238E27FC236}">
                  <a16:creationId xmlns:a16="http://schemas.microsoft.com/office/drawing/2014/main" id="{06FDF8A8-8115-0A6B-2829-DA2EC6FE1CBB}"/>
                </a:ext>
              </a:extLst>
            </p:cNvPr>
            <p:cNvPicPr>
              <a:picLocks noChangeAspect="1"/>
            </p:cNvPicPr>
            <p:nvPr/>
          </p:nvPicPr>
          <p:blipFill>
            <a:blip r:embed="rId3"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879794" y="557739"/>
              <a:ext cx="2171635" cy="876343"/>
            </a:xfrm>
            <a:prstGeom prst="rect">
              <a:avLst/>
            </a:prstGeom>
          </p:spPr>
        </p:pic>
        <p:sp>
          <p:nvSpPr>
            <p:cNvPr id="4" name="TextBox 28">
              <a:extLst>
                <a:ext uri="{FF2B5EF4-FFF2-40B4-BE49-F238E27FC236}">
                  <a16:creationId xmlns:a16="http://schemas.microsoft.com/office/drawing/2014/main" id="{4E9B5231-2549-7509-307B-8A7BD2A6ABD2}"/>
                </a:ext>
              </a:extLst>
            </p:cNvPr>
            <p:cNvSpPr txBox="1"/>
            <p:nvPr/>
          </p:nvSpPr>
          <p:spPr>
            <a:xfrm rot="20457677">
              <a:off x="961842" y="838252"/>
              <a:ext cx="1806571" cy="368025"/>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2500" b="1"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rPr>
                <a:t>الجلسة الأولى</a:t>
              </a:r>
              <a:endParaRPr lang="en-US" sz="2500"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5" name="Group 4">
            <a:extLst>
              <a:ext uri="{FF2B5EF4-FFF2-40B4-BE49-F238E27FC236}">
                <a16:creationId xmlns:a16="http://schemas.microsoft.com/office/drawing/2014/main" id="{9B30CF6B-06A4-7767-9951-7F92C4EFB13A}"/>
              </a:ext>
            </a:extLst>
          </p:cNvPr>
          <p:cNvGrpSpPr/>
          <p:nvPr/>
        </p:nvGrpSpPr>
        <p:grpSpPr>
          <a:xfrm>
            <a:off x="140419" y="299624"/>
            <a:ext cx="1879169" cy="980224"/>
            <a:chOff x="1282652" y="498315"/>
            <a:chExt cx="1807888" cy="876343"/>
          </a:xfrm>
        </p:grpSpPr>
        <p:pic>
          <p:nvPicPr>
            <p:cNvPr id="6" name="Picture 5">
              <a:extLst>
                <a:ext uri="{FF2B5EF4-FFF2-40B4-BE49-F238E27FC236}">
                  <a16:creationId xmlns:a16="http://schemas.microsoft.com/office/drawing/2014/main" id="{FEBD5877-C1CE-1FA6-5F49-D25B89BE69F2}"/>
                </a:ext>
              </a:extLst>
            </p:cNvPr>
            <p:cNvPicPr>
              <a:picLocks noChangeAspect="1"/>
            </p:cNvPicPr>
            <p:nvPr/>
          </p:nvPicPr>
          <p:blipFill>
            <a:blip r:embed="rId4"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1282652" y="498315"/>
              <a:ext cx="1807888" cy="876343"/>
            </a:xfrm>
            <a:prstGeom prst="rect">
              <a:avLst/>
            </a:prstGeom>
          </p:spPr>
        </p:pic>
        <p:sp>
          <p:nvSpPr>
            <p:cNvPr id="7" name="TextBox 28">
              <a:extLst>
                <a:ext uri="{FF2B5EF4-FFF2-40B4-BE49-F238E27FC236}">
                  <a16:creationId xmlns:a16="http://schemas.microsoft.com/office/drawing/2014/main" id="{FC86DDE1-7B1B-D414-53E9-60A2955210EE}"/>
                </a:ext>
              </a:extLst>
            </p:cNvPr>
            <p:cNvSpPr txBox="1"/>
            <p:nvPr/>
          </p:nvSpPr>
          <p:spPr>
            <a:xfrm rot="20457677">
              <a:off x="1345850" y="709582"/>
              <a:ext cx="1421884" cy="441630"/>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3000" b="1"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rPr>
                <a:t>اليوم الأول</a:t>
              </a:r>
              <a:endParaRPr lang="en-US" sz="3000"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9" name="Group 8">
            <a:extLst>
              <a:ext uri="{FF2B5EF4-FFF2-40B4-BE49-F238E27FC236}">
                <a16:creationId xmlns:a16="http://schemas.microsoft.com/office/drawing/2014/main" id="{4F232B40-6637-2F3C-5186-E94AE85DE2F2}"/>
              </a:ext>
            </a:extLst>
          </p:cNvPr>
          <p:cNvGrpSpPr/>
          <p:nvPr/>
        </p:nvGrpSpPr>
        <p:grpSpPr>
          <a:xfrm>
            <a:off x="13396567" y="151287"/>
            <a:ext cx="4662835" cy="1035541"/>
            <a:chOff x="4935472" y="1769662"/>
            <a:chExt cx="8932928" cy="2733080"/>
          </a:xfrm>
        </p:grpSpPr>
        <p:pic>
          <p:nvPicPr>
            <p:cNvPr id="19" name="Picture 18">
              <a:extLst>
                <a:ext uri="{FF2B5EF4-FFF2-40B4-BE49-F238E27FC236}">
                  <a16:creationId xmlns:a16="http://schemas.microsoft.com/office/drawing/2014/main" id="{DB587E16-79F8-057F-8149-E7592A68F8A7}"/>
                </a:ext>
              </a:extLst>
            </p:cNvPr>
            <p:cNvPicPr>
              <a:picLocks noChangeAspect="1"/>
            </p:cNvPicPr>
            <p:nvPr/>
          </p:nvPicPr>
          <p:blipFill rotWithShape="1">
            <a:blip r:embed="rId5">
              <a:grayscl/>
              <a:extLst>
                <a:ext uri="{BEBA8EAE-BF5A-486C-A8C5-ECC9F3942E4B}">
                  <a14:imgProps xmlns:a14="http://schemas.microsoft.com/office/drawing/2010/main">
                    <a14:imgLayer r:embed="rId6">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630" t="9182" r="839" b="13125"/>
            <a:stretch/>
          </p:blipFill>
          <p:spPr>
            <a:xfrm>
              <a:off x="4935472" y="1798820"/>
              <a:ext cx="8932928" cy="2703922"/>
            </a:xfrm>
            <a:prstGeom prst="rect">
              <a:avLst/>
            </a:prstGeom>
          </p:spPr>
        </p:pic>
        <p:sp>
          <p:nvSpPr>
            <p:cNvPr id="20" name="TextBox 42">
              <a:extLst>
                <a:ext uri="{FF2B5EF4-FFF2-40B4-BE49-F238E27FC236}">
                  <a16:creationId xmlns:a16="http://schemas.microsoft.com/office/drawing/2014/main" id="{A8710DD6-0C55-5F29-4CAF-3B243057A9DD}"/>
                </a:ext>
              </a:extLst>
            </p:cNvPr>
            <p:cNvSpPr txBox="1"/>
            <p:nvPr/>
          </p:nvSpPr>
          <p:spPr>
            <a:xfrm>
              <a:off x="4935472" y="1769662"/>
              <a:ext cx="8662082" cy="1736050"/>
            </a:xfrm>
            <a:prstGeom prst="rect">
              <a:avLst/>
            </a:prstGeom>
          </p:spPr>
          <p:txBody>
            <a:bodyPr wrap="square" lIns="0" tIns="0" rIns="0" bIns="0" rtlCol="0" anchor="t">
              <a:spAutoFit/>
            </a:bodyPr>
            <a:lstStyle/>
            <a:p>
              <a:pPr algn="just" rtl="1">
                <a:lnSpc>
                  <a:spcPct val="150000"/>
                </a:lnSpc>
              </a:pPr>
              <a:r>
                <a:rPr lang="ar-EG" sz="4500" b="1" spc="51" dirty="0">
                  <a:latin typeface="Aljazeera" panose="02000000000000000000" pitchFamily="2" charset="-78"/>
                  <a:cs typeface="Aljazeera" panose="02000000000000000000" pitchFamily="2" charset="-78"/>
                </a:rPr>
                <a:t>مدخل إلى دراسة الحالة</a:t>
              </a:r>
              <a:endParaRPr lang="en-US" sz="4500" b="1" spc="51" dirty="0">
                <a:latin typeface="Aljazeera" panose="02000000000000000000" pitchFamily="2" charset="-78"/>
                <a:cs typeface="Aljazeera" panose="02000000000000000000" pitchFamily="2" charset="-78"/>
              </a:endParaRPr>
            </a:p>
          </p:txBody>
        </p:sp>
      </p:grpSp>
      <p:grpSp>
        <p:nvGrpSpPr>
          <p:cNvPr id="21" name="Group 20">
            <a:extLst>
              <a:ext uri="{FF2B5EF4-FFF2-40B4-BE49-F238E27FC236}">
                <a16:creationId xmlns:a16="http://schemas.microsoft.com/office/drawing/2014/main" id="{5B62A8B4-4138-3877-B476-EFD14E7625E9}"/>
              </a:ext>
            </a:extLst>
          </p:cNvPr>
          <p:cNvGrpSpPr>
            <a:grpSpLocks/>
          </p:cNvGrpSpPr>
          <p:nvPr/>
        </p:nvGrpSpPr>
        <p:grpSpPr>
          <a:xfrm>
            <a:off x="7225436" y="1705507"/>
            <a:ext cx="4854214" cy="1397974"/>
            <a:chOff x="1588290" y="130715"/>
            <a:chExt cx="941575" cy="791746"/>
          </a:xfrm>
        </p:grpSpPr>
        <p:pic>
          <p:nvPicPr>
            <p:cNvPr id="22" name="Picture 21">
              <a:extLst>
                <a:ext uri="{FF2B5EF4-FFF2-40B4-BE49-F238E27FC236}">
                  <a16:creationId xmlns:a16="http://schemas.microsoft.com/office/drawing/2014/main" id="{F7E4C941-92BF-CA20-A31B-F70224216A20}"/>
                </a:ext>
              </a:extLst>
            </p:cNvPr>
            <p:cNvPicPr>
              <a:picLocks noChangeAspect="1"/>
            </p:cNvPicPr>
            <p:nvPr/>
          </p:nvPicPr>
          <p:blipFill>
            <a:blip r:embed="rId7" cstate="print">
              <a:duotone>
                <a:schemeClr val="accent2">
                  <a:shade val="45000"/>
                  <a:satMod val="135000"/>
                </a:schemeClr>
                <a:prstClr val="white"/>
              </a:duotone>
            </a:blip>
            <a:srcRect/>
            <a:stretch>
              <a:fillRect/>
            </a:stretch>
          </p:blipFill>
          <p:spPr bwMode="auto">
            <a:xfrm>
              <a:off x="1620482" y="130715"/>
              <a:ext cx="909383" cy="791746"/>
            </a:xfrm>
            <a:prstGeom prst="rect">
              <a:avLst/>
            </a:prstGeom>
            <a:noFill/>
            <a:ln>
              <a:noFill/>
            </a:ln>
          </p:spPr>
        </p:pic>
        <p:sp>
          <p:nvSpPr>
            <p:cNvPr id="23" name="Rectangle 22">
              <a:extLst>
                <a:ext uri="{FF2B5EF4-FFF2-40B4-BE49-F238E27FC236}">
                  <a16:creationId xmlns:a16="http://schemas.microsoft.com/office/drawing/2014/main" id="{32A5CCB6-8AA8-211D-C4D0-AF6966438DE8}"/>
                </a:ext>
              </a:extLst>
            </p:cNvPr>
            <p:cNvSpPr/>
            <p:nvPr/>
          </p:nvSpPr>
          <p:spPr>
            <a:xfrm>
              <a:off x="1588290" y="157960"/>
              <a:ext cx="812949" cy="62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algn="r" rtl="0">
                <a:lnSpc>
                  <a:spcPct val="107000"/>
                </a:lnSpc>
                <a:spcAft>
                  <a:spcPts val="800"/>
                </a:spcAft>
              </a:pPr>
              <a:r>
                <a:rPr lang="ar-EG"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عيوب دراسة الحالة</a:t>
              </a:r>
              <a:endParaRPr lang="en-US" sz="45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4" name="Group 23">
            <a:extLst>
              <a:ext uri="{FF2B5EF4-FFF2-40B4-BE49-F238E27FC236}">
                <a16:creationId xmlns:a16="http://schemas.microsoft.com/office/drawing/2014/main" id="{1BF27AE6-7215-5DBF-46A4-D5CC7C5D6B56}"/>
              </a:ext>
            </a:extLst>
          </p:cNvPr>
          <p:cNvGrpSpPr/>
          <p:nvPr/>
        </p:nvGrpSpPr>
        <p:grpSpPr>
          <a:xfrm>
            <a:off x="-636342" y="4329181"/>
            <a:ext cx="18251366" cy="5649432"/>
            <a:chOff x="13237366" y="2720128"/>
            <a:chExt cx="5881584" cy="1327958"/>
          </a:xfrm>
        </p:grpSpPr>
        <p:sp>
          <p:nvSpPr>
            <p:cNvPr id="25" name="Freeform 9">
              <a:extLst>
                <a:ext uri="{FF2B5EF4-FFF2-40B4-BE49-F238E27FC236}">
                  <a16:creationId xmlns:a16="http://schemas.microsoft.com/office/drawing/2014/main" id="{95826796-CF80-5A30-53CF-C27B1190AD40}"/>
                </a:ext>
              </a:extLst>
            </p:cNvPr>
            <p:cNvSpPr/>
            <p:nvPr/>
          </p:nvSpPr>
          <p:spPr>
            <a:xfrm flipH="1">
              <a:off x="13237366" y="2720128"/>
              <a:ext cx="5881584" cy="1327958"/>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8">
                <a:duotone>
                  <a:schemeClr val="accent6">
                    <a:shade val="45000"/>
                    <a:satMod val="135000"/>
                  </a:schemeClr>
                  <a:prstClr val="white"/>
                </a:duotone>
                <a:lum/>
                <a:extLst>
                  <a:ext uri="{96DAC541-7B7A-43D3-8B79-37D633B846F1}">
                    <asvg:svgBlip xmlns:asvg="http://schemas.microsoft.com/office/drawing/2016/SVG/main" r:embed="rId9"/>
                  </a:ext>
                </a:extLst>
              </a:blip>
              <a:stretch>
                <a:fillRect/>
              </a:stretch>
            </a:blipFill>
          </p:spPr>
          <p:txBody>
            <a:bodyPr/>
            <a:lstStyle/>
            <a:p>
              <a:endParaRPr lang="ar-EG" sz="1200" dirty="0"/>
            </a:p>
          </p:txBody>
        </p:sp>
        <p:sp>
          <p:nvSpPr>
            <p:cNvPr id="26" name="TextBox 25">
              <a:extLst>
                <a:ext uri="{FF2B5EF4-FFF2-40B4-BE49-F238E27FC236}">
                  <a16:creationId xmlns:a16="http://schemas.microsoft.com/office/drawing/2014/main" id="{99F5437B-F32E-9D47-8281-8ECA6500C813}"/>
                </a:ext>
              </a:extLst>
            </p:cNvPr>
            <p:cNvSpPr txBox="1"/>
            <p:nvPr/>
          </p:nvSpPr>
          <p:spPr>
            <a:xfrm>
              <a:off x="13589765" y="2812997"/>
              <a:ext cx="5293712" cy="1079765"/>
            </a:xfrm>
            <a:prstGeom prst="rect">
              <a:avLst/>
            </a:prstGeom>
            <a:noFill/>
          </p:spPr>
          <p:txBody>
            <a:bodyPr wrap="square" rtlCol="1">
              <a:spAutoFit/>
            </a:bodyPr>
            <a:lstStyle/>
            <a:p>
              <a:pPr algn="just" rtl="1">
                <a:lnSpc>
                  <a:spcPct val="200000"/>
                </a:lnSpc>
              </a:pPr>
              <a:r>
                <a:rPr lang="ar-EG" sz="3000" b="1" dirty="0">
                  <a:latin typeface="Dubai" panose="020B0503030403030204" pitchFamily="34" charset="-78"/>
                  <a:ea typeface="Calibri" panose="020F0502020204030204" pitchFamily="34" charset="0"/>
                  <a:cs typeface="Dubai" panose="020B0503030403030204" pitchFamily="34" charset="-78"/>
                </a:rPr>
                <a:t>-	محدودية تعميم نتائج دراسة الحالة .</a:t>
              </a:r>
            </a:p>
            <a:p>
              <a:pPr algn="just" rtl="1">
                <a:lnSpc>
                  <a:spcPct val="200000"/>
                </a:lnSpc>
              </a:pPr>
              <a:r>
                <a:rPr lang="ar-EG" sz="3000" b="1" dirty="0">
                  <a:latin typeface="Dubai" panose="020B0503030403030204" pitchFamily="34" charset="-78"/>
                  <a:ea typeface="Calibri" panose="020F0502020204030204" pitchFamily="34" charset="0"/>
                  <a:cs typeface="Dubai" panose="020B0503030403030204" pitchFamily="34" charset="-78"/>
                </a:rPr>
                <a:t>-	عدم التناسب بين العائد والمجهود المبذول من قبل الباحث في دراسة الحالة .</a:t>
              </a:r>
            </a:p>
            <a:p>
              <a:pPr algn="just" rtl="1">
                <a:lnSpc>
                  <a:spcPct val="200000"/>
                </a:lnSpc>
              </a:pPr>
              <a:r>
                <a:rPr lang="ar-EG" sz="3000" b="1" dirty="0">
                  <a:latin typeface="Dubai" panose="020B0503030403030204" pitchFamily="34" charset="-78"/>
                  <a:ea typeface="Calibri" panose="020F0502020204030204" pitchFamily="34" charset="0"/>
                  <a:cs typeface="Dubai" panose="020B0503030403030204" pitchFamily="34" charset="-78"/>
                </a:rPr>
                <a:t>-	صعوبة التعبير الكمي عن المعلومات المستسقاة من دراسة الحالة.</a:t>
              </a:r>
            </a:p>
            <a:p>
              <a:pPr algn="just" rtl="1">
                <a:lnSpc>
                  <a:spcPct val="200000"/>
                </a:lnSpc>
              </a:pPr>
              <a:r>
                <a:rPr lang="ar-EG" sz="3000" b="1" dirty="0">
                  <a:latin typeface="Dubai" panose="020B0503030403030204" pitchFamily="34" charset="-78"/>
                  <a:ea typeface="Calibri" panose="020F0502020204030204" pitchFamily="34" charset="0"/>
                  <a:cs typeface="Dubai" panose="020B0503030403030204" pitchFamily="34" charset="-78"/>
                </a:rPr>
                <a:t>-	لا تعتبر هذا المنهج علمياً بصفة كلية.</a:t>
              </a:r>
            </a:p>
            <a:p>
              <a:pPr algn="just" rtl="1">
                <a:lnSpc>
                  <a:spcPct val="200000"/>
                </a:lnSpc>
              </a:pPr>
              <a:r>
                <a:rPr lang="ar-EG" sz="3000" b="1" dirty="0">
                  <a:latin typeface="Dubai" panose="020B0503030403030204" pitchFamily="34" charset="-78"/>
                  <a:ea typeface="Calibri" panose="020F0502020204030204" pitchFamily="34" charset="0"/>
                  <a:cs typeface="Dubai" panose="020B0503030403030204" pitchFamily="34" charset="-78"/>
                </a:rPr>
                <a:t>-	زيادة التكلفة سواء من ناحية المال أو الوقت المطلوب .</a:t>
              </a:r>
            </a:p>
          </p:txBody>
        </p:sp>
      </p:grpSp>
    </p:spTree>
    <p:extLst>
      <p:ext uri="{BB962C8B-B14F-4D97-AF65-F5344CB8AC3E}">
        <p14:creationId xmlns:p14="http://schemas.microsoft.com/office/powerpoint/2010/main" val="345410993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DADA2217-E746-8059-9246-496E557F351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136723" y="1133754"/>
            <a:ext cx="3985315" cy="3347377"/>
          </a:xfrm>
          <a:prstGeom prst="rect">
            <a:avLst/>
          </a:prstGeom>
        </p:spPr>
      </p:pic>
      <p:sp>
        <p:nvSpPr>
          <p:cNvPr id="8" name="Right Triangle 7">
            <a:extLst>
              <a:ext uri="{FF2B5EF4-FFF2-40B4-BE49-F238E27FC236}">
                <a16:creationId xmlns:a16="http://schemas.microsoft.com/office/drawing/2014/main" id="{BDC96880-C9A8-D463-187E-5F44CF00C555}"/>
              </a:ext>
            </a:extLst>
          </p:cNvPr>
          <p:cNvSpPr/>
          <p:nvPr/>
        </p:nvSpPr>
        <p:spPr>
          <a:xfrm>
            <a:off x="0" y="40220"/>
            <a:ext cx="18251363" cy="10325100"/>
          </a:xfrm>
          <a:prstGeom prst="rtTriangle">
            <a:avLst/>
          </a:prstGeom>
          <a:solidFill>
            <a:srgbClr val="FFA5AD">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ar-EG"/>
          </a:p>
        </p:txBody>
      </p:sp>
      <p:grpSp>
        <p:nvGrpSpPr>
          <p:cNvPr id="2" name="Group 1">
            <a:extLst>
              <a:ext uri="{FF2B5EF4-FFF2-40B4-BE49-F238E27FC236}">
                <a16:creationId xmlns:a16="http://schemas.microsoft.com/office/drawing/2014/main" id="{EA7FD379-A12B-C0F3-294C-AF8BD930CAD6}"/>
              </a:ext>
            </a:extLst>
          </p:cNvPr>
          <p:cNvGrpSpPr/>
          <p:nvPr/>
        </p:nvGrpSpPr>
        <p:grpSpPr>
          <a:xfrm>
            <a:off x="774479" y="1049139"/>
            <a:ext cx="1899445" cy="980225"/>
            <a:chOff x="879794" y="557739"/>
            <a:chExt cx="2171635" cy="876343"/>
          </a:xfrm>
        </p:grpSpPr>
        <p:pic>
          <p:nvPicPr>
            <p:cNvPr id="3" name="Picture 2">
              <a:extLst>
                <a:ext uri="{FF2B5EF4-FFF2-40B4-BE49-F238E27FC236}">
                  <a16:creationId xmlns:a16="http://schemas.microsoft.com/office/drawing/2014/main" id="{06FDF8A8-8115-0A6B-2829-DA2EC6FE1CBB}"/>
                </a:ext>
              </a:extLst>
            </p:cNvPr>
            <p:cNvPicPr>
              <a:picLocks noChangeAspect="1"/>
            </p:cNvPicPr>
            <p:nvPr/>
          </p:nvPicPr>
          <p:blipFill>
            <a:blip r:embed="rId4"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879794" y="557739"/>
              <a:ext cx="2171635" cy="876343"/>
            </a:xfrm>
            <a:prstGeom prst="rect">
              <a:avLst/>
            </a:prstGeom>
          </p:spPr>
        </p:pic>
        <p:sp>
          <p:nvSpPr>
            <p:cNvPr id="4" name="TextBox 28">
              <a:extLst>
                <a:ext uri="{FF2B5EF4-FFF2-40B4-BE49-F238E27FC236}">
                  <a16:creationId xmlns:a16="http://schemas.microsoft.com/office/drawing/2014/main" id="{4E9B5231-2549-7509-307B-8A7BD2A6ABD2}"/>
                </a:ext>
              </a:extLst>
            </p:cNvPr>
            <p:cNvSpPr txBox="1"/>
            <p:nvPr/>
          </p:nvSpPr>
          <p:spPr>
            <a:xfrm rot="20457677">
              <a:off x="961842" y="838252"/>
              <a:ext cx="1806571" cy="368025"/>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2500" b="1"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rPr>
                <a:t>الجلسة الأولى</a:t>
              </a:r>
              <a:endParaRPr lang="en-US" sz="2500"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5" name="Group 4">
            <a:extLst>
              <a:ext uri="{FF2B5EF4-FFF2-40B4-BE49-F238E27FC236}">
                <a16:creationId xmlns:a16="http://schemas.microsoft.com/office/drawing/2014/main" id="{9B30CF6B-06A4-7767-9951-7F92C4EFB13A}"/>
              </a:ext>
            </a:extLst>
          </p:cNvPr>
          <p:cNvGrpSpPr/>
          <p:nvPr/>
        </p:nvGrpSpPr>
        <p:grpSpPr>
          <a:xfrm>
            <a:off x="140419" y="299624"/>
            <a:ext cx="1879169" cy="980224"/>
            <a:chOff x="1282652" y="498315"/>
            <a:chExt cx="1807888" cy="876343"/>
          </a:xfrm>
        </p:grpSpPr>
        <p:pic>
          <p:nvPicPr>
            <p:cNvPr id="6" name="Picture 5">
              <a:extLst>
                <a:ext uri="{FF2B5EF4-FFF2-40B4-BE49-F238E27FC236}">
                  <a16:creationId xmlns:a16="http://schemas.microsoft.com/office/drawing/2014/main" id="{FEBD5877-C1CE-1FA6-5F49-D25B89BE69F2}"/>
                </a:ext>
              </a:extLst>
            </p:cNvPr>
            <p:cNvPicPr>
              <a:picLocks noChangeAspect="1"/>
            </p:cNvPicPr>
            <p:nvPr/>
          </p:nvPicPr>
          <p:blipFill>
            <a:blip r:embed="rId5"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1282652" y="498315"/>
              <a:ext cx="1807888" cy="876343"/>
            </a:xfrm>
            <a:prstGeom prst="rect">
              <a:avLst/>
            </a:prstGeom>
          </p:spPr>
        </p:pic>
        <p:sp>
          <p:nvSpPr>
            <p:cNvPr id="7" name="TextBox 28">
              <a:extLst>
                <a:ext uri="{FF2B5EF4-FFF2-40B4-BE49-F238E27FC236}">
                  <a16:creationId xmlns:a16="http://schemas.microsoft.com/office/drawing/2014/main" id="{FC86DDE1-7B1B-D414-53E9-60A2955210EE}"/>
                </a:ext>
              </a:extLst>
            </p:cNvPr>
            <p:cNvSpPr txBox="1"/>
            <p:nvPr/>
          </p:nvSpPr>
          <p:spPr>
            <a:xfrm rot="20457677">
              <a:off x="1345850" y="709582"/>
              <a:ext cx="1421884" cy="441630"/>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3000" b="1"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rPr>
                <a:t>اليوم الأول</a:t>
              </a:r>
              <a:endParaRPr lang="en-US" sz="3000"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9" name="Group 8">
            <a:extLst>
              <a:ext uri="{FF2B5EF4-FFF2-40B4-BE49-F238E27FC236}">
                <a16:creationId xmlns:a16="http://schemas.microsoft.com/office/drawing/2014/main" id="{4F232B40-6637-2F3C-5186-E94AE85DE2F2}"/>
              </a:ext>
            </a:extLst>
          </p:cNvPr>
          <p:cNvGrpSpPr/>
          <p:nvPr/>
        </p:nvGrpSpPr>
        <p:grpSpPr>
          <a:xfrm>
            <a:off x="13396567" y="151287"/>
            <a:ext cx="4662835" cy="1035541"/>
            <a:chOff x="4935472" y="1769662"/>
            <a:chExt cx="8932928" cy="2733080"/>
          </a:xfrm>
        </p:grpSpPr>
        <p:pic>
          <p:nvPicPr>
            <p:cNvPr id="19" name="Picture 18">
              <a:extLst>
                <a:ext uri="{FF2B5EF4-FFF2-40B4-BE49-F238E27FC236}">
                  <a16:creationId xmlns:a16="http://schemas.microsoft.com/office/drawing/2014/main" id="{DB587E16-79F8-057F-8149-E7592A68F8A7}"/>
                </a:ext>
              </a:extLst>
            </p:cNvPr>
            <p:cNvPicPr>
              <a:picLocks noChangeAspect="1"/>
            </p:cNvPicPr>
            <p:nvPr/>
          </p:nvPicPr>
          <p:blipFill rotWithShape="1">
            <a:blip r:embed="rId6">
              <a:grayscl/>
              <a:extLst>
                <a:ext uri="{BEBA8EAE-BF5A-486C-A8C5-ECC9F3942E4B}">
                  <a14:imgProps xmlns:a14="http://schemas.microsoft.com/office/drawing/2010/main">
                    <a14:imgLayer r:embed="rId7">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630" t="9182" r="839" b="13125"/>
            <a:stretch/>
          </p:blipFill>
          <p:spPr>
            <a:xfrm>
              <a:off x="4935472" y="1798820"/>
              <a:ext cx="8932928" cy="2703922"/>
            </a:xfrm>
            <a:prstGeom prst="rect">
              <a:avLst/>
            </a:prstGeom>
          </p:spPr>
        </p:pic>
        <p:sp>
          <p:nvSpPr>
            <p:cNvPr id="20" name="TextBox 42">
              <a:extLst>
                <a:ext uri="{FF2B5EF4-FFF2-40B4-BE49-F238E27FC236}">
                  <a16:creationId xmlns:a16="http://schemas.microsoft.com/office/drawing/2014/main" id="{A8710DD6-0C55-5F29-4CAF-3B243057A9DD}"/>
                </a:ext>
              </a:extLst>
            </p:cNvPr>
            <p:cNvSpPr txBox="1"/>
            <p:nvPr/>
          </p:nvSpPr>
          <p:spPr>
            <a:xfrm>
              <a:off x="4935472" y="1769662"/>
              <a:ext cx="8662082" cy="1736050"/>
            </a:xfrm>
            <a:prstGeom prst="rect">
              <a:avLst/>
            </a:prstGeom>
          </p:spPr>
          <p:txBody>
            <a:bodyPr wrap="square" lIns="0" tIns="0" rIns="0" bIns="0" rtlCol="0" anchor="t">
              <a:spAutoFit/>
            </a:bodyPr>
            <a:lstStyle/>
            <a:p>
              <a:pPr algn="just" rtl="1">
                <a:lnSpc>
                  <a:spcPct val="150000"/>
                </a:lnSpc>
              </a:pPr>
              <a:r>
                <a:rPr lang="ar-EG" sz="4500" b="1" spc="51" dirty="0">
                  <a:latin typeface="Aljazeera" panose="02000000000000000000" pitchFamily="2" charset="-78"/>
                  <a:cs typeface="Aljazeera" panose="02000000000000000000" pitchFamily="2" charset="-78"/>
                </a:rPr>
                <a:t>مدخل إلى دراسة الحالة</a:t>
              </a:r>
              <a:endParaRPr lang="en-US" sz="4500" b="1" spc="51" dirty="0">
                <a:latin typeface="Aljazeera" panose="02000000000000000000" pitchFamily="2" charset="-78"/>
                <a:cs typeface="Aljazeera" panose="02000000000000000000" pitchFamily="2" charset="-78"/>
              </a:endParaRPr>
            </a:p>
          </p:txBody>
        </p:sp>
      </p:grpSp>
      <p:grpSp>
        <p:nvGrpSpPr>
          <p:cNvPr id="21" name="Group 20">
            <a:extLst>
              <a:ext uri="{FF2B5EF4-FFF2-40B4-BE49-F238E27FC236}">
                <a16:creationId xmlns:a16="http://schemas.microsoft.com/office/drawing/2014/main" id="{5B62A8B4-4138-3877-B476-EFD14E7625E9}"/>
              </a:ext>
            </a:extLst>
          </p:cNvPr>
          <p:cNvGrpSpPr>
            <a:grpSpLocks/>
          </p:cNvGrpSpPr>
          <p:nvPr/>
        </p:nvGrpSpPr>
        <p:grpSpPr>
          <a:xfrm>
            <a:off x="7225436" y="1705507"/>
            <a:ext cx="4854214" cy="1397974"/>
            <a:chOff x="1588290" y="130715"/>
            <a:chExt cx="941575" cy="791746"/>
          </a:xfrm>
        </p:grpSpPr>
        <p:pic>
          <p:nvPicPr>
            <p:cNvPr id="22" name="Picture 21">
              <a:extLst>
                <a:ext uri="{FF2B5EF4-FFF2-40B4-BE49-F238E27FC236}">
                  <a16:creationId xmlns:a16="http://schemas.microsoft.com/office/drawing/2014/main" id="{F7E4C941-92BF-CA20-A31B-F70224216A20}"/>
                </a:ext>
              </a:extLst>
            </p:cNvPr>
            <p:cNvPicPr>
              <a:picLocks noChangeAspect="1"/>
            </p:cNvPicPr>
            <p:nvPr/>
          </p:nvPicPr>
          <p:blipFill>
            <a:blip r:embed="rId8" cstate="print">
              <a:duotone>
                <a:schemeClr val="accent2">
                  <a:shade val="45000"/>
                  <a:satMod val="135000"/>
                </a:schemeClr>
                <a:prstClr val="white"/>
              </a:duotone>
            </a:blip>
            <a:srcRect/>
            <a:stretch>
              <a:fillRect/>
            </a:stretch>
          </p:blipFill>
          <p:spPr bwMode="auto">
            <a:xfrm>
              <a:off x="1620482" y="130715"/>
              <a:ext cx="909383" cy="791746"/>
            </a:xfrm>
            <a:prstGeom prst="rect">
              <a:avLst/>
            </a:prstGeom>
            <a:noFill/>
            <a:ln>
              <a:noFill/>
            </a:ln>
          </p:spPr>
        </p:pic>
        <p:sp>
          <p:nvSpPr>
            <p:cNvPr id="23" name="Rectangle 22">
              <a:extLst>
                <a:ext uri="{FF2B5EF4-FFF2-40B4-BE49-F238E27FC236}">
                  <a16:creationId xmlns:a16="http://schemas.microsoft.com/office/drawing/2014/main" id="{32A5CCB6-8AA8-211D-C4D0-AF6966438DE8}"/>
                </a:ext>
              </a:extLst>
            </p:cNvPr>
            <p:cNvSpPr/>
            <p:nvPr/>
          </p:nvSpPr>
          <p:spPr>
            <a:xfrm>
              <a:off x="1588290" y="157960"/>
              <a:ext cx="812949" cy="62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algn="r" rtl="0">
                <a:lnSpc>
                  <a:spcPct val="107000"/>
                </a:lnSpc>
                <a:spcAft>
                  <a:spcPts val="800"/>
                </a:spcAft>
              </a:pPr>
              <a:r>
                <a:rPr lang="ar-EG"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عيوب دراسة الحالة</a:t>
              </a:r>
              <a:endParaRPr lang="en-US" sz="45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4" name="Group 23">
            <a:extLst>
              <a:ext uri="{FF2B5EF4-FFF2-40B4-BE49-F238E27FC236}">
                <a16:creationId xmlns:a16="http://schemas.microsoft.com/office/drawing/2014/main" id="{1BF27AE6-7215-5DBF-46A4-D5CC7C5D6B56}"/>
              </a:ext>
            </a:extLst>
          </p:cNvPr>
          <p:cNvGrpSpPr/>
          <p:nvPr/>
        </p:nvGrpSpPr>
        <p:grpSpPr>
          <a:xfrm>
            <a:off x="-636342" y="4329181"/>
            <a:ext cx="18251366" cy="5649432"/>
            <a:chOff x="13237366" y="2720128"/>
            <a:chExt cx="5881584" cy="1327958"/>
          </a:xfrm>
        </p:grpSpPr>
        <p:sp>
          <p:nvSpPr>
            <p:cNvPr id="25" name="Freeform 9">
              <a:extLst>
                <a:ext uri="{FF2B5EF4-FFF2-40B4-BE49-F238E27FC236}">
                  <a16:creationId xmlns:a16="http://schemas.microsoft.com/office/drawing/2014/main" id="{95826796-CF80-5A30-53CF-C27B1190AD40}"/>
                </a:ext>
              </a:extLst>
            </p:cNvPr>
            <p:cNvSpPr/>
            <p:nvPr/>
          </p:nvSpPr>
          <p:spPr>
            <a:xfrm flipH="1">
              <a:off x="13237366" y="2720128"/>
              <a:ext cx="5881584" cy="1327958"/>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9">
                <a:duotone>
                  <a:schemeClr val="accent6">
                    <a:shade val="45000"/>
                    <a:satMod val="135000"/>
                  </a:schemeClr>
                  <a:prstClr val="white"/>
                </a:duotone>
                <a:lum/>
                <a:extLst>
                  <a:ext uri="{96DAC541-7B7A-43D3-8B79-37D633B846F1}">
                    <asvg:svgBlip xmlns:asvg="http://schemas.microsoft.com/office/drawing/2016/SVG/main" r:embed="rId10"/>
                  </a:ext>
                </a:extLst>
              </a:blip>
              <a:stretch>
                <a:fillRect/>
              </a:stretch>
            </a:blipFill>
          </p:spPr>
          <p:txBody>
            <a:bodyPr/>
            <a:lstStyle/>
            <a:p>
              <a:endParaRPr lang="ar-EG" sz="1200" dirty="0"/>
            </a:p>
          </p:txBody>
        </p:sp>
        <p:sp>
          <p:nvSpPr>
            <p:cNvPr id="26" name="TextBox 25">
              <a:extLst>
                <a:ext uri="{FF2B5EF4-FFF2-40B4-BE49-F238E27FC236}">
                  <a16:creationId xmlns:a16="http://schemas.microsoft.com/office/drawing/2014/main" id="{99F5437B-F32E-9D47-8281-8ECA6500C813}"/>
                </a:ext>
              </a:extLst>
            </p:cNvPr>
            <p:cNvSpPr txBox="1"/>
            <p:nvPr/>
          </p:nvSpPr>
          <p:spPr>
            <a:xfrm>
              <a:off x="13589765" y="2834765"/>
              <a:ext cx="5293712" cy="984811"/>
            </a:xfrm>
            <a:prstGeom prst="rect">
              <a:avLst/>
            </a:prstGeom>
            <a:noFill/>
          </p:spPr>
          <p:txBody>
            <a:bodyPr wrap="square" rtlCol="1">
              <a:spAutoFit/>
            </a:bodyPr>
            <a:lstStyle/>
            <a:p>
              <a:pPr algn="just" rtl="1">
                <a:lnSpc>
                  <a:spcPct val="150000"/>
                </a:lnSpc>
              </a:pPr>
              <a:r>
                <a:rPr lang="ar-EG" sz="3000" b="1" dirty="0">
                  <a:latin typeface="Dubai" panose="020B0503030403030204" pitchFamily="34" charset="-78"/>
                  <a:ea typeface="Calibri" panose="020F0502020204030204" pitchFamily="34" charset="0"/>
                  <a:cs typeface="Dubai" panose="020B0503030403030204" pitchFamily="34" charset="-78"/>
                </a:rPr>
                <a:t>-	الذاتية و الحكم الشخصي قد يجعلها غير عملية .</a:t>
              </a:r>
            </a:p>
            <a:p>
              <a:pPr algn="just" rtl="1">
                <a:lnSpc>
                  <a:spcPct val="150000"/>
                </a:lnSpc>
              </a:pPr>
              <a:r>
                <a:rPr lang="ar-EG" sz="3000" b="1" dirty="0">
                  <a:latin typeface="Dubai" panose="020B0503030403030204" pitchFamily="34" charset="-78"/>
                  <a:ea typeface="Calibri" panose="020F0502020204030204" pitchFamily="34" charset="0"/>
                  <a:cs typeface="Dubai" panose="020B0503030403030204" pitchFamily="34" charset="-78"/>
                </a:rPr>
                <a:t>-	تستغرق وقتا طويلا مما قد يؤخر تقديم المساعدة في موعدها المناسب </a:t>
              </a:r>
            </a:p>
            <a:p>
              <a:pPr algn="just" rtl="1">
                <a:lnSpc>
                  <a:spcPct val="150000"/>
                </a:lnSpc>
              </a:pPr>
              <a:r>
                <a:rPr lang="ar-EG" sz="3000" b="1" dirty="0">
                  <a:latin typeface="Dubai" panose="020B0503030403030204" pitchFamily="34" charset="-78"/>
                  <a:ea typeface="Calibri" panose="020F0502020204030204" pitchFamily="34" charset="0"/>
                  <a:cs typeface="Dubai" panose="020B0503030403030204" pitchFamily="34" charset="-78"/>
                </a:rPr>
                <a:t>-	إذا لم يحدث تنظيم وتلخيص للمعلومات تصبح معلومات غامضة عديمة المعنى. </a:t>
              </a:r>
            </a:p>
            <a:p>
              <a:pPr algn="just" rtl="1">
                <a:lnSpc>
                  <a:spcPct val="150000"/>
                </a:lnSpc>
              </a:pPr>
              <a:r>
                <a:rPr lang="ar-EG" sz="3000" b="1" dirty="0">
                  <a:latin typeface="Dubai" panose="020B0503030403030204" pitchFamily="34" charset="-78"/>
                  <a:ea typeface="Calibri" panose="020F0502020204030204" pitchFamily="34" charset="0"/>
                  <a:cs typeface="Dubai" panose="020B0503030403030204" pitchFamily="34" charset="-78"/>
                </a:rPr>
                <a:t>-	صعوبة اختيار حالات الدراسة المثالية </a:t>
              </a:r>
            </a:p>
            <a:p>
              <a:pPr algn="just" rtl="1">
                <a:lnSpc>
                  <a:spcPct val="150000"/>
                </a:lnSpc>
              </a:pPr>
              <a:r>
                <a:rPr lang="ar-EG" sz="3000" b="1" dirty="0">
                  <a:latin typeface="Dubai" panose="020B0503030403030204" pitchFamily="34" charset="-78"/>
                  <a:ea typeface="Calibri" panose="020F0502020204030204" pitchFamily="34" charset="0"/>
                  <a:cs typeface="Dubai" panose="020B0503030403030204" pitchFamily="34" charset="-78"/>
                </a:rPr>
                <a:t>-	عدم صحة البيانات المجمعة أحياناً</a:t>
              </a:r>
            </a:p>
            <a:p>
              <a:pPr algn="just" rtl="1">
                <a:lnSpc>
                  <a:spcPct val="150000"/>
                </a:lnSpc>
              </a:pPr>
              <a:r>
                <a:rPr lang="ar-EG" sz="3000" b="1" dirty="0">
                  <a:latin typeface="Dubai" panose="020B0503030403030204" pitchFamily="34" charset="-78"/>
                  <a:ea typeface="Calibri" panose="020F0502020204030204" pitchFamily="34" charset="0"/>
                  <a:cs typeface="Dubai" panose="020B0503030403030204" pitchFamily="34" charset="-78"/>
                </a:rPr>
                <a:t>-	صعوبة تعميم النتائج على كل الحالات في المجتمع</a:t>
              </a:r>
            </a:p>
          </p:txBody>
        </p:sp>
      </p:grpSp>
    </p:spTree>
    <p:extLst>
      <p:ext uri="{BB962C8B-B14F-4D97-AF65-F5344CB8AC3E}">
        <p14:creationId xmlns:p14="http://schemas.microsoft.com/office/powerpoint/2010/main" val="211134458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DADA2217-E746-8059-9246-496E557F351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136723" y="1133754"/>
            <a:ext cx="3985315" cy="3347377"/>
          </a:xfrm>
          <a:prstGeom prst="rect">
            <a:avLst/>
          </a:prstGeom>
        </p:spPr>
      </p:pic>
      <p:sp>
        <p:nvSpPr>
          <p:cNvPr id="8" name="Right Triangle 7">
            <a:extLst>
              <a:ext uri="{FF2B5EF4-FFF2-40B4-BE49-F238E27FC236}">
                <a16:creationId xmlns:a16="http://schemas.microsoft.com/office/drawing/2014/main" id="{BDC96880-C9A8-D463-187E-5F44CF00C555}"/>
              </a:ext>
            </a:extLst>
          </p:cNvPr>
          <p:cNvSpPr/>
          <p:nvPr/>
        </p:nvSpPr>
        <p:spPr>
          <a:xfrm>
            <a:off x="0" y="40220"/>
            <a:ext cx="18251363" cy="10325100"/>
          </a:xfrm>
          <a:prstGeom prst="rtTriangle">
            <a:avLst/>
          </a:prstGeom>
          <a:solidFill>
            <a:srgbClr val="FFA5AD">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ar-EG"/>
          </a:p>
        </p:txBody>
      </p:sp>
      <p:grpSp>
        <p:nvGrpSpPr>
          <p:cNvPr id="2" name="Group 1">
            <a:extLst>
              <a:ext uri="{FF2B5EF4-FFF2-40B4-BE49-F238E27FC236}">
                <a16:creationId xmlns:a16="http://schemas.microsoft.com/office/drawing/2014/main" id="{EA7FD379-A12B-C0F3-294C-AF8BD930CAD6}"/>
              </a:ext>
            </a:extLst>
          </p:cNvPr>
          <p:cNvGrpSpPr/>
          <p:nvPr/>
        </p:nvGrpSpPr>
        <p:grpSpPr>
          <a:xfrm>
            <a:off x="774479" y="1049139"/>
            <a:ext cx="1899445" cy="980225"/>
            <a:chOff x="879794" y="557739"/>
            <a:chExt cx="2171635" cy="876343"/>
          </a:xfrm>
        </p:grpSpPr>
        <p:pic>
          <p:nvPicPr>
            <p:cNvPr id="3" name="Picture 2">
              <a:extLst>
                <a:ext uri="{FF2B5EF4-FFF2-40B4-BE49-F238E27FC236}">
                  <a16:creationId xmlns:a16="http://schemas.microsoft.com/office/drawing/2014/main" id="{06FDF8A8-8115-0A6B-2829-DA2EC6FE1CBB}"/>
                </a:ext>
              </a:extLst>
            </p:cNvPr>
            <p:cNvPicPr>
              <a:picLocks noChangeAspect="1"/>
            </p:cNvPicPr>
            <p:nvPr/>
          </p:nvPicPr>
          <p:blipFill>
            <a:blip r:embed="rId3"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879794" y="557739"/>
              <a:ext cx="2171635" cy="876343"/>
            </a:xfrm>
            <a:prstGeom prst="rect">
              <a:avLst/>
            </a:prstGeom>
          </p:spPr>
        </p:pic>
        <p:sp>
          <p:nvSpPr>
            <p:cNvPr id="4" name="TextBox 28">
              <a:extLst>
                <a:ext uri="{FF2B5EF4-FFF2-40B4-BE49-F238E27FC236}">
                  <a16:creationId xmlns:a16="http://schemas.microsoft.com/office/drawing/2014/main" id="{4E9B5231-2549-7509-307B-8A7BD2A6ABD2}"/>
                </a:ext>
              </a:extLst>
            </p:cNvPr>
            <p:cNvSpPr txBox="1"/>
            <p:nvPr/>
          </p:nvSpPr>
          <p:spPr>
            <a:xfrm rot="20457677">
              <a:off x="961842" y="838252"/>
              <a:ext cx="1806571" cy="368025"/>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2500" b="1"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rPr>
                <a:t>الجلسة الأولى</a:t>
              </a:r>
              <a:endParaRPr lang="en-US" sz="2500"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5" name="Group 4">
            <a:extLst>
              <a:ext uri="{FF2B5EF4-FFF2-40B4-BE49-F238E27FC236}">
                <a16:creationId xmlns:a16="http://schemas.microsoft.com/office/drawing/2014/main" id="{9B30CF6B-06A4-7767-9951-7F92C4EFB13A}"/>
              </a:ext>
            </a:extLst>
          </p:cNvPr>
          <p:cNvGrpSpPr/>
          <p:nvPr/>
        </p:nvGrpSpPr>
        <p:grpSpPr>
          <a:xfrm>
            <a:off x="140419" y="299624"/>
            <a:ext cx="1879169" cy="980224"/>
            <a:chOff x="1282652" y="498315"/>
            <a:chExt cx="1807888" cy="876343"/>
          </a:xfrm>
        </p:grpSpPr>
        <p:pic>
          <p:nvPicPr>
            <p:cNvPr id="6" name="Picture 5">
              <a:extLst>
                <a:ext uri="{FF2B5EF4-FFF2-40B4-BE49-F238E27FC236}">
                  <a16:creationId xmlns:a16="http://schemas.microsoft.com/office/drawing/2014/main" id="{FEBD5877-C1CE-1FA6-5F49-D25B89BE69F2}"/>
                </a:ext>
              </a:extLst>
            </p:cNvPr>
            <p:cNvPicPr>
              <a:picLocks noChangeAspect="1"/>
            </p:cNvPicPr>
            <p:nvPr/>
          </p:nvPicPr>
          <p:blipFill>
            <a:blip r:embed="rId4"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1282652" y="498315"/>
              <a:ext cx="1807888" cy="876343"/>
            </a:xfrm>
            <a:prstGeom prst="rect">
              <a:avLst/>
            </a:prstGeom>
          </p:spPr>
        </p:pic>
        <p:sp>
          <p:nvSpPr>
            <p:cNvPr id="7" name="TextBox 28">
              <a:extLst>
                <a:ext uri="{FF2B5EF4-FFF2-40B4-BE49-F238E27FC236}">
                  <a16:creationId xmlns:a16="http://schemas.microsoft.com/office/drawing/2014/main" id="{FC86DDE1-7B1B-D414-53E9-60A2955210EE}"/>
                </a:ext>
              </a:extLst>
            </p:cNvPr>
            <p:cNvSpPr txBox="1"/>
            <p:nvPr/>
          </p:nvSpPr>
          <p:spPr>
            <a:xfrm rot="20457677">
              <a:off x="1345850" y="709582"/>
              <a:ext cx="1421884" cy="441630"/>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3000" b="1"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rPr>
                <a:t>اليوم الأول</a:t>
              </a:r>
              <a:endParaRPr lang="en-US" sz="3000"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9" name="Group 8">
            <a:extLst>
              <a:ext uri="{FF2B5EF4-FFF2-40B4-BE49-F238E27FC236}">
                <a16:creationId xmlns:a16="http://schemas.microsoft.com/office/drawing/2014/main" id="{4F232B40-6637-2F3C-5186-E94AE85DE2F2}"/>
              </a:ext>
            </a:extLst>
          </p:cNvPr>
          <p:cNvGrpSpPr/>
          <p:nvPr/>
        </p:nvGrpSpPr>
        <p:grpSpPr>
          <a:xfrm>
            <a:off x="13396567" y="151287"/>
            <a:ext cx="4662835" cy="1035541"/>
            <a:chOff x="4935472" y="1769662"/>
            <a:chExt cx="8932928" cy="2733080"/>
          </a:xfrm>
        </p:grpSpPr>
        <p:pic>
          <p:nvPicPr>
            <p:cNvPr id="19" name="Picture 18">
              <a:extLst>
                <a:ext uri="{FF2B5EF4-FFF2-40B4-BE49-F238E27FC236}">
                  <a16:creationId xmlns:a16="http://schemas.microsoft.com/office/drawing/2014/main" id="{DB587E16-79F8-057F-8149-E7592A68F8A7}"/>
                </a:ext>
              </a:extLst>
            </p:cNvPr>
            <p:cNvPicPr>
              <a:picLocks noChangeAspect="1"/>
            </p:cNvPicPr>
            <p:nvPr/>
          </p:nvPicPr>
          <p:blipFill rotWithShape="1">
            <a:blip r:embed="rId5">
              <a:grayscl/>
              <a:extLst>
                <a:ext uri="{BEBA8EAE-BF5A-486C-A8C5-ECC9F3942E4B}">
                  <a14:imgProps xmlns:a14="http://schemas.microsoft.com/office/drawing/2010/main">
                    <a14:imgLayer r:embed="rId6">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630" t="9182" r="839" b="13125"/>
            <a:stretch/>
          </p:blipFill>
          <p:spPr>
            <a:xfrm>
              <a:off x="4935472" y="1798820"/>
              <a:ext cx="8932928" cy="2703922"/>
            </a:xfrm>
            <a:prstGeom prst="rect">
              <a:avLst/>
            </a:prstGeom>
          </p:spPr>
        </p:pic>
        <p:sp>
          <p:nvSpPr>
            <p:cNvPr id="20" name="TextBox 42">
              <a:extLst>
                <a:ext uri="{FF2B5EF4-FFF2-40B4-BE49-F238E27FC236}">
                  <a16:creationId xmlns:a16="http://schemas.microsoft.com/office/drawing/2014/main" id="{A8710DD6-0C55-5F29-4CAF-3B243057A9DD}"/>
                </a:ext>
              </a:extLst>
            </p:cNvPr>
            <p:cNvSpPr txBox="1"/>
            <p:nvPr/>
          </p:nvSpPr>
          <p:spPr>
            <a:xfrm>
              <a:off x="4935472" y="1769662"/>
              <a:ext cx="8662082" cy="1736050"/>
            </a:xfrm>
            <a:prstGeom prst="rect">
              <a:avLst/>
            </a:prstGeom>
          </p:spPr>
          <p:txBody>
            <a:bodyPr wrap="square" lIns="0" tIns="0" rIns="0" bIns="0" rtlCol="0" anchor="t">
              <a:spAutoFit/>
            </a:bodyPr>
            <a:lstStyle/>
            <a:p>
              <a:pPr algn="just" rtl="1">
                <a:lnSpc>
                  <a:spcPct val="150000"/>
                </a:lnSpc>
              </a:pPr>
              <a:r>
                <a:rPr lang="ar-EG" sz="4500" b="1" spc="51" dirty="0">
                  <a:latin typeface="Aljazeera" panose="02000000000000000000" pitchFamily="2" charset="-78"/>
                  <a:cs typeface="Aljazeera" panose="02000000000000000000" pitchFamily="2" charset="-78"/>
                </a:rPr>
                <a:t>مدخل إلى دراسة الحالة</a:t>
              </a:r>
              <a:endParaRPr lang="en-US" sz="4500" b="1" spc="51" dirty="0">
                <a:latin typeface="Aljazeera" panose="02000000000000000000" pitchFamily="2" charset="-78"/>
                <a:cs typeface="Aljazeera" panose="02000000000000000000" pitchFamily="2" charset="-78"/>
              </a:endParaRPr>
            </a:p>
          </p:txBody>
        </p:sp>
      </p:grpSp>
      <p:grpSp>
        <p:nvGrpSpPr>
          <p:cNvPr id="21" name="Group 20">
            <a:extLst>
              <a:ext uri="{FF2B5EF4-FFF2-40B4-BE49-F238E27FC236}">
                <a16:creationId xmlns:a16="http://schemas.microsoft.com/office/drawing/2014/main" id="{5B62A8B4-4138-3877-B476-EFD14E7625E9}"/>
              </a:ext>
            </a:extLst>
          </p:cNvPr>
          <p:cNvGrpSpPr>
            <a:grpSpLocks/>
          </p:cNvGrpSpPr>
          <p:nvPr/>
        </p:nvGrpSpPr>
        <p:grpSpPr>
          <a:xfrm>
            <a:off x="5562602" y="1705507"/>
            <a:ext cx="6517048" cy="1397974"/>
            <a:chOff x="1265749" y="130715"/>
            <a:chExt cx="1264116" cy="791746"/>
          </a:xfrm>
        </p:grpSpPr>
        <p:pic>
          <p:nvPicPr>
            <p:cNvPr id="22" name="Picture 21">
              <a:extLst>
                <a:ext uri="{FF2B5EF4-FFF2-40B4-BE49-F238E27FC236}">
                  <a16:creationId xmlns:a16="http://schemas.microsoft.com/office/drawing/2014/main" id="{F7E4C941-92BF-CA20-A31B-F70224216A20}"/>
                </a:ext>
              </a:extLst>
            </p:cNvPr>
            <p:cNvPicPr>
              <a:picLocks noChangeAspect="1"/>
            </p:cNvPicPr>
            <p:nvPr/>
          </p:nvPicPr>
          <p:blipFill>
            <a:blip r:embed="rId7" cstate="print">
              <a:duotone>
                <a:schemeClr val="accent2">
                  <a:shade val="45000"/>
                  <a:satMod val="135000"/>
                </a:schemeClr>
                <a:prstClr val="white"/>
              </a:duotone>
            </a:blip>
            <a:srcRect/>
            <a:stretch>
              <a:fillRect/>
            </a:stretch>
          </p:blipFill>
          <p:spPr bwMode="auto">
            <a:xfrm>
              <a:off x="1280529" y="130715"/>
              <a:ext cx="1249336" cy="791746"/>
            </a:xfrm>
            <a:prstGeom prst="rect">
              <a:avLst/>
            </a:prstGeom>
            <a:noFill/>
            <a:ln>
              <a:noFill/>
            </a:ln>
          </p:spPr>
        </p:pic>
        <p:sp>
          <p:nvSpPr>
            <p:cNvPr id="23" name="Rectangle 22">
              <a:extLst>
                <a:ext uri="{FF2B5EF4-FFF2-40B4-BE49-F238E27FC236}">
                  <a16:creationId xmlns:a16="http://schemas.microsoft.com/office/drawing/2014/main" id="{32A5CCB6-8AA8-211D-C4D0-AF6966438DE8}"/>
                </a:ext>
              </a:extLst>
            </p:cNvPr>
            <p:cNvSpPr/>
            <p:nvPr/>
          </p:nvSpPr>
          <p:spPr>
            <a:xfrm>
              <a:off x="1265749" y="157960"/>
              <a:ext cx="1135490" cy="62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algn="r" rtl="0">
                <a:lnSpc>
                  <a:spcPct val="107000"/>
                </a:lnSpc>
                <a:spcAft>
                  <a:spcPts val="800"/>
                </a:spcAft>
              </a:pPr>
              <a:r>
                <a:rPr lang="ar-EG"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مجالات وميادين دراسة الحالة</a:t>
              </a:r>
              <a:endParaRPr lang="en-US" sz="45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4" name="Group 23">
            <a:extLst>
              <a:ext uri="{FF2B5EF4-FFF2-40B4-BE49-F238E27FC236}">
                <a16:creationId xmlns:a16="http://schemas.microsoft.com/office/drawing/2014/main" id="{1BF27AE6-7215-5DBF-46A4-D5CC7C5D6B56}"/>
              </a:ext>
            </a:extLst>
          </p:cNvPr>
          <p:cNvGrpSpPr/>
          <p:nvPr/>
        </p:nvGrpSpPr>
        <p:grpSpPr>
          <a:xfrm>
            <a:off x="-636342" y="4329182"/>
            <a:ext cx="18251366" cy="5649433"/>
            <a:chOff x="13237366" y="2720128"/>
            <a:chExt cx="5881584" cy="1327958"/>
          </a:xfrm>
        </p:grpSpPr>
        <p:sp>
          <p:nvSpPr>
            <p:cNvPr id="25" name="Freeform 9">
              <a:extLst>
                <a:ext uri="{FF2B5EF4-FFF2-40B4-BE49-F238E27FC236}">
                  <a16:creationId xmlns:a16="http://schemas.microsoft.com/office/drawing/2014/main" id="{95826796-CF80-5A30-53CF-C27B1190AD40}"/>
                </a:ext>
              </a:extLst>
            </p:cNvPr>
            <p:cNvSpPr/>
            <p:nvPr/>
          </p:nvSpPr>
          <p:spPr>
            <a:xfrm flipH="1">
              <a:off x="13237366" y="2720128"/>
              <a:ext cx="5881584" cy="1327958"/>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8">
                <a:duotone>
                  <a:schemeClr val="accent6">
                    <a:shade val="45000"/>
                    <a:satMod val="135000"/>
                  </a:schemeClr>
                  <a:prstClr val="white"/>
                </a:duotone>
                <a:lum/>
                <a:extLst>
                  <a:ext uri="{96DAC541-7B7A-43D3-8B79-37D633B846F1}">
                    <asvg:svgBlip xmlns:asvg="http://schemas.microsoft.com/office/drawing/2016/SVG/main" r:embed="rId9"/>
                  </a:ext>
                </a:extLst>
              </a:blip>
              <a:stretch>
                <a:fillRect/>
              </a:stretch>
            </a:blipFill>
          </p:spPr>
          <p:txBody>
            <a:bodyPr/>
            <a:lstStyle/>
            <a:p>
              <a:endParaRPr lang="ar-EG" sz="1200" dirty="0"/>
            </a:p>
          </p:txBody>
        </p:sp>
        <p:sp>
          <p:nvSpPr>
            <p:cNvPr id="26" name="TextBox 25">
              <a:extLst>
                <a:ext uri="{FF2B5EF4-FFF2-40B4-BE49-F238E27FC236}">
                  <a16:creationId xmlns:a16="http://schemas.microsoft.com/office/drawing/2014/main" id="{99F5437B-F32E-9D47-8281-8ECA6500C813}"/>
                </a:ext>
              </a:extLst>
            </p:cNvPr>
            <p:cNvSpPr txBox="1"/>
            <p:nvPr/>
          </p:nvSpPr>
          <p:spPr>
            <a:xfrm>
              <a:off x="13799395" y="2787338"/>
              <a:ext cx="5023598" cy="976672"/>
            </a:xfrm>
            <a:prstGeom prst="rect">
              <a:avLst/>
            </a:prstGeom>
            <a:noFill/>
          </p:spPr>
          <p:txBody>
            <a:bodyPr wrap="square" rtlCol="1">
              <a:spAutoFit/>
            </a:bodyPr>
            <a:lstStyle/>
            <a:p>
              <a:pPr algn="just" rtl="1">
                <a:lnSpc>
                  <a:spcPct val="200000"/>
                </a:lnSpc>
              </a:pPr>
              <a:r>
                <a:rPr lang="ar-EG" sz="3600" b="1" u="sng" dirty="0">
                  <a:latin typeface="Dubai" panose="020B0503030403030204" pitchFamily="34" charset="-78"/>
                  <a:ea typeface="Calibri" panose="020F0502020204030204" pitchFamily="34" charset="0"/>
                  <a:cs typeface="Dubai" panose="020B0503030403030204" pitchFamily="34" charset="-78"/>
                </a:rPr>
                <a:t>أولا: المستوى التربوي</a:t>
              </a:r>
            </a:p>
            <a:p>
              <a:pPr algn="just" rtl="1">
                <a:lnSpc>
                  <a:spcPct val="200000"/>
                </a:lnSpc>
              </a:pPr>
              <a:r>
                <a:rPr lang="ar-EG" sz="3200" dirty="0">
                  <a:latin typeface="Dubai" panose="020B0503030403030204" pitchFamily="34" charset="-78"/>
                  <a:ea typeface="Calibri" panose="020F0502020204030204" pitchFamily="34" charset="0"/>
                  <a:cs typeface="Dubai" panose="020B0503030403030204" pitchFamily="34" charset="-78"/>
                </a:rPr>
                <a:t>يجوز الحديث عن الحالة التربوية المتعلقة مثلا تناول الظواهر السائدة في المحيط التربوي والتعليمي </a:t>
              </a:r>
            </a:p>
            <a:p>
              <a:pPr algn="just" rtl="1">
                <a:lnSpc>
                  <a:spcPct val="200000"/>
                </a:lnSpc>
              </a:pPr>
              <a:r>
                <a:rPr lang="ar-EG" sz="3600" b="1" u="sng" dirty="0">
                  <a:latin typeface="Dubai" panose="020B0503030403030204" pitchFamily="34" charset="-78"/>
                  <a:ea typeface="Calibri" panose="020F0502020204030204" pitchFamily="34" charset="0"/>
                  <a:cs typeface="Dubai" panose="020B0503030403030204" pitchFamily="34" charset="-78"/>
                </a:rPr>
                <a:t>ثانيا: المستوى الاجتماعي</a:t>
              </a:r>
            </a:p>
            <a:p>
              <a:pPr algn="just" rtl="1">
                <a:lnSpc>
                  <a:spcPct val="200000"/>
                </a:lnSpc>
              </a:pPr>
              <a:r>
                <a:rPr lang="ar-EG" sz="3200" dirty="0">
                  <a:latin typeface="Dubai" panose="020B0503030403030204" pitchFamily="34" charset="-78"/>
                  <a:ea typeface="Calibri" panose="020F0502020204030204" pitchFamily="34" charset="0"/>
                  <a:cs typeface="Dubai" panose="020B0503030403030204" pitchFamily="34" charset="-78"/>
                </a:rPr>
                <a:t>يمكن الحديث عن الحالة الاجتماعية التي تهتم على سبيل المثال بالفوارق الاجتماعية، والعنف الاجتماعي</a:t>
              </a:r>
            </a:p>
          </p:txBody>
        </p:sp>
      </p:grpSp>
    </p:spTree>
    <p:extLst>
      <p:ext uri="{BB962C8B-B14F-4D97-AF65-F5344CB8AC3E}">
        <p14:creationId xmlns:p14="http://schemas.microsoft.com/office/powerpoint/2010/main" val="216563956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DADA2217-E746-8059-9246-496E557F351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136723" y="1133754"/>
            <a:ext cx="3985315" cy="3347377"/>
          </a:xfrm>
          <a:prstGeom prst="rect">
            <a:avLst/>
          </a:prstGeom>
        </p:spPr>
      </p:pic>
      <p:sp>
        <p:nvSpPr>
          <p:cNvPr id="8" name="Right Triangle 7">
            <a:extLst>
              <a:ext uri="{FF2B5EF4-FFF2-40B4-BE49-F238E27FC236}">
                <a16:creationId xmlns:a16="http://schemas.microsoft.com/office/drawing/2014/main" id="{BDC96880-C9A8-D463-187E-5F44CF00C555}"/>
              </a:ext>
            </a:extLst>
          </p:cNvPr>
          <p:cNvSpPr/>
          <p:nvPr/>
        </p:nvSpPr>
        <p:spPr>
          <a:xfrm>
            <a:off x="0" y="40220"/>
            <a:ext cx="18251363" cy="10325100"/>
          </a:xfrm>
          <a:prstGeom prst="rtTriangle">
            <a:avLst/>
          </a:prstGeom>
          <a:solidFill>
            <a:srgbClr val="FFA5AD">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ar-EG"/>
          </a:p>
        </p:txBody>
      </p:sp>
      <p:grpSp>
        <p:nvGrpSpPr>
          <p:cNvPr id="2" name="Group 1">
            <a:extLst>
              <a:ext uri="{FF2B5EF4-FFF2-40B4-BE49-F238E27FC236}">
                <a16:creationId xmlns:a16="http://schemas.microsoft.com/office/drawing/2014/main" id="{EA7FD379-A12B-C0F3-294C-AF8BD930CAD6}"/>
              </a:ext>
            </a:extLst>
          </p:cNvPr>
          <p:cNvGrpSpPr/>
          <p:nvPr/>
        </p:nvGrpSpPr>
        <p:grpSpPr>
          <a:xfrm>
            <a:off x="774479" y="1049139"/>
            <a:ext cx="1899445" cy="980225"/>
            <a:chOff x="879794" y="557739"/>
            <a:chExt cx="2171635" cy="876343"/>
          </a:xfrm>
        </p:grpSpPr>
        <p:pic>
          <p:nvPicPr>
            <p:cNvPr id="3" name="Picture 2">
              <a:extLst>
                <a:ext uri="{FF2B5EF4-FFF2-40B4-BE49-F238E27FC236}">
                  <a16:creationId xmlns:a16="http://schemas.microsoft.com/office/drawing/2014/main" id="{06FDF8A8-8115-0A6B-2829-DA2EC6FE1CBB}"/>
                </a:ext>
              </a:extLst>
            </p:cNvPr>
            <p:cNvPicPr>
              <a:picLocks noChangeAspect="1"/>
            </p:cNvPicPr>
            <p:nvPr/>
          </p:nvPicPr>
          <p:blipFill>
            <a:blip r:embed="rId4"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879794" y="557739"/>
              <a:ext cx="2171635" cy="876343"/>
            </a:xfrm>
            <a:prstGeom prst="rect">
              <a:avLst/>
            </a:prstGeom>
          </p:spPr>
        </p:pic>
        <p:sp>
          <p:nvSpPr>
            <p:cNvPr id="4" name="TextBox 28">
              <a:extLst>
                <a:ext uri="{FF2B5EF4-FFF2-40B4-BE49-F238E27FC236}">
                  <a16:creationId xmlns:a16="http://schemas.microsoft.com/office/drawing/2014/main" id="{4E9B5231-2549-7509-307B-8A7BD2A6ABD2}"/>
                </a:ext>
              </a:extLst>
            </p:cNvPr>
            <p:cNvSpPr txBox="1"/>
            <p:nvPr/>
          </p:nvSpPr>
          <p:spPr>
            <a:xfrm rot="20457677">
              <a:off x="961842" y="838252"/>
              <a:ext cx="1806571" cy="368025"/>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2500" b="1"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rPr>
                <a:t>الجلسة الأولى</a:t>
              </a:r>
              <a:endParaRPr lang="en-US" sz="2500"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5" name="Group 4">
            <a:extLst>
              <a:ext uri="{FF2B5EF4-FFF2-40B4-BE49-F238E27FC236}">
                <a16:creationId xmlns:a16="http://schemas.microsoft.com/office/drawing/2014/main" id="{9B30CF6B-06A4-7767-9951-7F92C4EFB13A}"/>
              </a:ext>
            </a:extLst>
          </p:cNvPr>
          <p:cNvGrpSpPr/>
          <p:nvPr/>
        </p:nvGrpSpPr>
        <p:grpSpPr>
          <a:xfrm>
            <a:off x="140419" y="299624"/>
            <a:ext cx="1879169" cy="980224"/>
            <a:chOff x="1282652" y="498315"/>
            <a:chExt cx="1807888" cy="876343"/>
          </a:xfrm>
        </p:grpSpPr>
        <p:pic>
          <p:nvPicPr>
            <p:cNvPr id="6" name="Picture 5">
              <a:extLst>
                <a:ext uri="{FF2B5EF4-FFF2-40B4-BE49-F238E27FC236}">
                  <a16:creationId xmlns:a16="http://schemas.microsoft.com/office/drawing/2014/main" id="{FEBD5877-C1CE-1FA6-5F49-D25B89BE69F2}"/>
                </a:ext>
              </a:extLst>
            </p:cNvPr>
            <p:cNvPicPr>
              <a:picLocks noChangeAspect="1"/>
            </p:cNvPicPr>
            <p:nvPr/>
          </p:nvPicPr>
          <p:blipFill>
            <a:blip r:embed="rId5"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1282652" y="498315"/>
              <a:ext cx="1807888" cy="876343"/>
            </a:xfrm>
            <a:prstGeom prst="rect">
              <a:avLst/>
            </a:prstGeom>
          </p:spPr>
        </p:pic>
        <p:sp>
          <p:nvSpPr>
            <p:cNvPr id="7" name="TextBox 28">
              <a:extLst>
                <a:ext uri="{FF2B5EF4-FFF2-40B4-BE49-F238E27FC236}">
                  <a16:creationId xmlns:a16="http://schemas.microsoft.com/office/drawing/2014/main" id="{FC86DDE1-7B1B-D414-53E9-60A2955210EE}"/>
                </a:ext>
              </a:extLst>
            </p:cNvPr>
            <p:cNvSpPr txBox="1"/>
            <p:nvPr/>
          </p:nvSpPr>
          <p:spPr>
            <a:xfrm rot="20457677">
              <a:off x="1345850" y="709582"/>
              <a:ext cx="1421884" cy="441630"/>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3000" b="1"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rPr>
                <a:t>اليوم الأول</a:t>
              </a:r>
              <a:endParaRPr lang="en-US" sz="3000"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9" name="Group 8">
            <a:extLst>
              <a:ext uri="{FF2B5EF4-FFF2-40B4-BE49-F238E27FC236}">
                <a16:creationId xmlns:a16="http://schemas.microsoft.com/office/drawing/2014/main" id="{4F232B40-6637-2F3C-5186-E94AE85DE2F2}"/>
              </a:ext>
            </a:extLst>
          </p:cNvPr>
          <p:cNvGrpSpPr/>
          <p:nvPr/>
        </p:nvGrpSpPr>
        <p:grpSpPr>
          <a:xfrm>
            <a:off x="13396567" y="151287"/>
            <a:ext cx="4662835" cy="1035541"/>
            <a:chOff x="4935472" y="1769662"/>
            <a:chExt cx="8932928" cy="2733080"/>
          </a:xfrm>
        </p:grpSpPr>
        <p:pic>
          <p:nvPicPr>
            <p:cNvPr id="19" name="Picture 18">
              <a:extLst>
                <a:ext uri="{FF2B5EF4-FFF2-40B4-BE49-F238E27FC236}">
                  <a16:creationId xmlns:a16="http://schemas.microsoft.com/office/drawing/2014/main" id="{DB587E16-79F8-057F-8149-E7592A68F8A7}"/>
                </a:ext>
              </a:extLst>
            </p:cNvPr>
            <p:cNvPicPr>
              <a:picLocks noChangeAspect="1"/>
            </p:cNvPicPr>
            <p:nvPr/>
          </p:nvPicPr>
          <p:blipFill rotWithShape="1">
            <a:blip r:embed="rId6">
              <a:grayscl/>
              <a:extLst>
                <a:ext uri="{BEBA8EAE-BF5A-486C-A8C5-ECC9F3942E4B}">
                  <a14:imgProps xmlns:a14="http://schemas.microsoft.com/office/drawing/2010/main">
                    <a14:imgLayer r:embed="rId7">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630" t="9182" r="839" b="13125"/>
            <a:stretch/>
          </p:blipFill>
          <p:spPr>
            <a:xfrm>
              <a:off x="4935472" y="1798820"/>
              <a:ext cx="8932928" cy="2703922"/>
            </a:xfrm>
            <a:prstGeom prst="rect">
              <a:avLst/>
            </a:prstGeom>
          </p:spPr>
        </p:pic>
        <p:sp>
          <p:nvSpPr>
            <p:cNvPr id="20" name="TextBox 42">
              <a:extLst>
                <a:ext uri="{FF2B5EF4-FFF2-40B4-BE49-F238E27FC236}">
                  <a16:creationId xmlns:a16="http://schemas.microsoft.com/office/drawing/2014/main" id="{A8710DD6-0C55-5F29-4CAF-3B243057A9DD}"/>
                </a:ext>
              </a:extLst>
            </p:cNvPr>
            <p:cNvSpPr txBox="1"/>
            <p:nvPr/>
          </p:nvSpPr>
          <p:spPr>
            <a:xfrm>
              <a:off x="4935472" y="1769662"/>
              <a:ext cx="8662082" cy="1736050"/>
            </a:xfrm>
            <a:prstGeom prst="rect">
              <a:avLst/>
            </a:prstGeom>
          </p:spPr>
          <p:txBody>
            <a:bodyPr wrap="square" lIns="0" tIns="0" rIns="0" bIns="0" rtlCol="0" anchor="t">
              <a:spAutoFit/>
            </a:bodyPr>
            <a:lstStyle/>
            <a:p>
              <a:pPr algn="just" rtl="1">
                <a:lnSpc>
                  <a:spcPct val="150000"/>
                </a:lnSpc>
              </a:pPr>
              <a:r>
                <a:rPr lang="ar-EG" sz="4500" b="1" spc="51" dirty="0">
                  <a:latin typeface="Aljazeera" panose="02000000000000000000" pitchFamily="2" charset="-78"/>
                  <a:cs typeface="Aljazeera" panose="02000000000000000000" pitchFamily="2" charset="-78"/>
                </a:rPr>
                <a:t>مدخل إلى دراسة الحالة</a:t>
              </a:r>
              <a:endParaRPr lang="en-US" sz="4500" b="1" spc="51" dirty="0">
                <a:latin typeface="Aljazeera" panose="02000000000000000000" pitchFamily="2" charset="-78"/>
                <a:cs typeface="Aljazeera" panose="02000000000000000000" pitchFamily="2" charset="-78"/>
              </a:endParaRPr>
            </a:p>
          </p:txBody>
        </p:sp>
      </p:grpSp>
      <p:grpSp>
        <p:nvGrpSpPr>
          <p:cNvPr id="21" name="Group 20">
            <a:extLst>
              <a:ext uri="{FF2B5EF4-FFF2-40B4-BE49-F238E27FC236}">
                <a16:creationId xmlns:a16="http://schemas.microsoft.com/office/drawing/2014/main" id="{5B62A8B4-4138-3877-B476-EFD14E7625E9}"/>
              </a:ext>
            </a:extLst>
          </p:cNvPr>
          <p:cNvGrpSpPr>
            <a:grpSpLocks/>
          </p:cNvGrpSpPr>
          <p:nvPr/>
        </p:nvGrpSpPr>
        <p:grpSpPr>
          <a:xfrm>
            <a:off x="5562602" y="1705507"/>
            <a:ext cx="6517048" cy="1397974"/>
            <a:chOff x="1265749" y="130715"/>
            <a:chExt cx="1264116" cy="791746"/>
          </a:xfrm>
        </p:grpSpPr>
        <p:pic>
          <p:nvPicPr>
            <p:cNvPr id="22" name="Picture 21">
              <a:extLst>
                <a:ext uri="{FF2B5EF4-FFF2-40B4-BE49-F238E27FC236}">
                  <a16:creationId xmlns:a16="http://schemas.microsoft.com/office/drawing/2014/main" id="{F7E4C941-92BF-CA20-A31B-F70224216A20}"/>
                </a:ext>
              </a:extLst>
            </p:cNvPr>
            <p:cNvPicPr>
              <a:picLocks noChangeAspect="1"/>
            </p:cNvPicPr>
            <p:nvPr/>
          </p:nvPicPr>
          <p:blipFill>
            <a:blip r:embed="rId8" cstate="print">
              <a:duotone>
                <a:schemeClr val="accent2">
                  <a:shade val="45000"/>
                  <a:satMod val="135000"/>
                </a:schemeClr>
                <a:prstClr val="white"/>
              </a:duotone>
            </a:blip>
            <a:srcRect/>
            <a:stretch>
              <a:fillRect/>
            </a:stretch>
          </p:blipFill>
          <p:spPr bwMode="auto">
            <a:xfrm>
              <a:off x="1280529" y="130715"/>
              <a:ext cx="1249336" cy="791746"/>
            </a:xfrm>
            <a:prstGeom prst="rect">
              <a:avLst/>
            </a:prstGeom>
            <a:noFill/>
            <a:ln>
              <a:noFill/>
            </a:ln>
          </p:spPr>
        </p:pic>
        <p:sp>
          <p:nvSpPr>
            <p:cNvPr id="23" name="Rectangle 22">
              <a:extLst>
                <a:ext uri="{FF2B5EF4-FFF2-40B4-BE49-F238E27FC236}">
                  <a16:creationId xmlns:a16="http://schemas.microsoft.com/office/drawing/2014/main" id="{32A5CCB6-8AA8-211D-C4D0-AF6966438DE8}"/>
                </a:ext>
              </a:extLst>
            </p:cNvPr>
            <p:cNvSpPr/>
            <p:nvPr/>
          </p:nvSpPr>
          <p:spPr>
            <a:xfrm>
              <a:off x="1265749" y="157960"/>
              <a:ext cx="1135490" cy="62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algn="r" rtl="0">
                <a:lnSpc>
                  <a:spcPct val="107000"/>
                </a:lnSpc>
                <a:spcAft>
                  <a:spcPts val="800"/>
                </a:spcAft>
              </a:pPr>
              <a:r>
                <a:rPr lang="ar-EG"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مجالات وميادين دراسة الحالة</a:t>
              </a:r>
              <a:endParaRPr lang="en-US" sz="45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4" name="Group 23">
            <a:extLst>
              <a:ext uri="{FF2B5EF4-FFF2-40B4-BE49-F238E27FC236}">
                <a16:creationId xmlns:a16="http://schemas.microsoft.com/office/drawing/2014/main" id="{1BF27AE6-7215-5DBF-46A4-D5CC7C5D6B56}"/>
              </a:ext>
            </a:extLst>
          </p:cNvPr>
          <p:cNvGrpSpPr/>
          <p:nvPr/>
        </p:nvGrpSpPr>
        <p:grpSpPr>
          <a:xfrm>
            <a:off x="-636342" y="4329182"/>
            <a:ext cx="18251366" cy="5649433"/>
            <a:chOff x="13237366" y="2720128"/>
            <a:chExt cx="5881584" cy="1327958"/>
          </a:xfrm>
        </p:grpSpPr>
        <p:sp>
          <p:nvSpPr>
            <p:cNvPr id="25" name="Freeform 9">
              <a:extLst>
                <a:ext uri="{FF2B5EF4-FFF2-40B4-BE49-F238E27FC236}">
                  <a16:creationId xmlns:a16="http://schemas.microsoft.com/office/drawing/2014/main" id="{95826796-CF80-5A30-53CF-C27B1190AD40}"/>
                </a:ext>
              </a:extLst>
            </p:cNvPr>
            <p:cNvSpPr/>
            <p:nvPr/>
          </p:nvSpPr>
          <p:spPr>
            <a:xfrm flipH="1">
              <a:off x="13237366" y="2720128"/>
              <a:ext cx="5881584" cy="1327958"/>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9">
                <a:duotone>
                  <a:schemeClr val="accent6">
                    <a:shade val="45000"/>
                    <a:satMod val="135000"/>
                  </a:schemeClr>
                  <a:prstClr val="white"/>
                </a:duotone>
                <a:lum/>
                <a:extLst>
                  <a:ext uri="{96DAC541-7B7A-43D3-8B79-37D633B846F1}">
                    <asvg:svgBlip xmlns:asvg="http://schemas.microsoft.com/office/drawing/2016/SVG/main" r:embed="rId10"/>
                  </a:ext>
                </a:extLst>
              </a:blip>
              <a:stretch>
                <a:fillRect/>
              </a:stretch>
            </a:blipFill>
          </p:spPr>
          <p:txBody>
            <a:bodyPr/>
            <a:lstStyle/>
            <a:p>
              <a:endParaRPr lang="ar-EG" sz="1200" dirty="0"/>
            </a:p>
          </p:txBody>
        </p:sp>
        <p:sp>
          <p:nvSpPr>
            <p:cNvPr id="26" name="TextBox 25">
              <a:extLst>
                <a:ext uri="{FF2B5EF4-FFF2-40B4-BE49-F238E27FC236}">
                  <a16:creationId xmlns:a16="http://schemas.microsoft.com/office/drawing/2014/main" id="{99F5437B-F32E-9D47-8281-8ECA6500C813}"/>
                </a:ext>
              </a:extLst>
            </p:cNvPr>
            <p:cNvSpPr txBox="1"/>
            <p:nvPr/>
          </p:nvSpPr>
          <p:spPr>
            <a:xfrm>
              <a:off x="13565209" y="2825809"/>
              <a:ext cx="5293712" cy="1030932"/>
            </a:xfrm>
            <a:prstGeom prst="rect">
              <a:avLst/>
            </a:prstGeom>
            <a:noFill/>
          </p:spPr>
          <p:txBody>
            <a:bodyPr wrap="square" rtlCol="1">
              <a:spAutoFit/>
            </a:bodyPr>
            <a:lstStyle/>
            <a:p>
              <a:pPr algn="just" rtl="1">
                <a:lnSpc>
                  <a:spcPct val="200000"/>
                </a:lnSpc>
              </a:pPr>
              <a:r>
                <a:rPr lang="ar-EG" sz="3600" b="1" u="sng" dirty="0">
                  <a:latin typeface="Dubai" panose="020B0503030403030204" pitchFamily="34" charset="-78"/>
                  <a:ea typeface="Calibri" panose="020F0502020204030204" pitchFamily="34" charset="0"/>
                  <a:cs typeface="Dubai" panose="020B0503030403030204" pitchFamily="34" charset="-78"/>
                </a:rPr>
                <a:t>ثالثا: الحالة المرتبطة بذوي الاحتياجات الخاصة</a:t>
              </a:r>
            </a:p>
            <a:p>
              <a:pPr algn="just" rtl="1">
                <a:lnSpc>
                  <a:spcPct val="200000"/>
                </a:lnSpc>
              </a:pPr>
              <a:r>
                <a:rPr lang="ar-EG" sz="3600" dirty="0">
                  <a:latin typeface="Dubai" panose="020B0503030403030204" pitchFamily="34" charset="-78"/>
                  <a:ea typeface="Calibri" panose="020F0502020204030204" pitchFamily="34" charset="0"/>
                  <a:cs typeface="Dubai" panose="020B0503030403030204" pitchFamily="34" charset="-78"/>
                </a:rPr>
                <a:t>مثل عدم سلامة الحواس (السمع أو البصر- أو جهاز النطق) - العرج والشلل - الربو وضيق التنفس</a:t>
              </a:r>
            </a:p>
            <a:p>
              <a:pPr algn="just" rtl="1">
                <a:lnSpc>
                  <a:spcPct val="200000"/>
                </a:lnSpc>
              </a:pPr>
              <a:r>
                <a:rPr lang="ar-EG" sz="3600" b="1" u="sng" dirty="0">
                  <a:latin typeface="Dubai" panose="020B0503030403030204" pitchFamily="34" charset="-78"/>
                  <a:ea typeface="Calibri" panose="020F0502020204030204" pitchFamily="34" charset="0"/>
                  <a:cs typeface="Dubai" panose="020B0503030403030204" pitchFamily="34" charset="-78"/>
                </a:rPr>
                <a:t>رابعا: الحالات النفسية</a:t>
              </a:r>
            </a:p>
            <a:p>
              <a:pPr algn="just" rtl="1">
                <a:lnSpc>
                  <a:spcPct val="200000"/>
                </a:lnSpc>
              </a:pPr>
              <a:r>
                <a:rPr lang="ar-EG" sz="3600" dirty="0">
                  <a:latin typeface="Dubai" panose="020B0503030403030204" pitchFamily="34" charset="-78"/>
                  <a:ea typeface="Calibri" panose="020F0502020204030204" pitchFamily="34" charset="0"/>
                  <a:cs typeface="Dubai" panose="020B0503030403030204" pitchFamily="34" charset="-78"/>
                </a:rPr>
                <a:t>مثل الخجل، القلق، الاكتئاب الانطواء، الخوف المرضي الوسواس، توهم المرض</a:t>
              </a:r>
            </a:p>
          </p:txBody>
        </p:sp>
      </p:grpSp>
    </p:spTree>
    <p:extLst>
      <p:ext uri="{BB962C8B-B14F-4D97-AF65-F5344CB8AC3E}">
        <p14:creationId xmlns:p14="http://schemas.microsoft.com/office/powerpoint/2010/main" val="157498743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DADA2217-E746-8059-9246-496E557F351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136723" y="1133754"/>
            <a:ext cx="3985315" cy="3347377"/>
          </a:xfrm>
          <a:prstGeom prst="rect">
            <a:avLst/>
          </a:prstGeom>
        </p:spPr>
      </p:pic>
      <p:sp>
        <p:nvSpPr>
          <p:cNvPr id="8" name="Right Triangle 7">
            <a:extLst>
              <a:ext uri="{FF2B5EF4-FFF2-40B4-BE49-F238E27FC236}">
                <a16:creationId xmlns:a16="http://schemas.microsoft.com/office/drawing/2014/main" id="{BDC96880-C9A8-D463-187E-5F44CF00C555}"/>
              </a:ext>
            </a:extLst>
          </p:cNvPr>
          <p:cNvSpPr/>
          <p:nvPr/>
        </p:nvSpPr>
        <p:spPr>
          <a:xfrm>
            <a:off x="0" y="40220"/>
            <a:ext cx="18251363" cy="10325100"/>
          </a:xfrm>
          <a:prstGeom prst="rtTriangle">
            <a:avLst/>
          </a:prstGeom>
          <a:solidFill>
            <a:srgbClr val="FFA5AD">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ar-EG"/>
          </a:p>
        </p:txBody>
      </p:sp>
      <p:grpSp>
        <p:nvGrpSpPr>
          <p:cNvPr id="2" name="Group 1">
            <a:extLst>
              <a:ext uri="{FF2B5EF4-FFF2-40B4-BE49-F238E27FC236}">
                <a16:creationId xmlns:a16="http://schemas.microsoft.com/office/drawing/2014/main" id="{EA7FD379-A12B-C0F3-294C-AF8BD930CAD6}"/>
              </a:ext>
            </a:extLst>
          </p:cNvPr>
          <p:cNvGrpSpPr/>
          <p:nvPr/>
        </p:nvGrpSpPr>
        <p:grpSpPr>
          <a:xfrm>
            <a:off x="774479" y="1049139"/>
            <a:ext cx="1899445" cy="980225"/>
            <a:chOff x="879794" y="557739"/>
            <a:chExt cx="2171635" cy="876343"/>
          </a:xfrm>
        </p:grpSpPr>
        <p:pic>
          <p:nvPicPr>
            <p:cNvPr id="3" name="Picture 2">
              <a:extLst>
                <a:ext uri="{FF2B5EF4-FFF2-40B4-BE49-F238E27FC236}">
                  <a16:creationId xmlns:a16="http://schemas.microsoft.com/office/drawing/2014/main" id="{06FDF8A8-8115-0A6B-2829-DA2EC6FE1CBB}"/>
                </a:ext>
              </a:extLst>
            </p:cNvPr>
            <p:cNvPicPr>
              <a:picLocks noChangeAspect="1"/>
            </p:cNvPicPr>
            <p:nvPr/>
          </p:nvPicPr>
          <p:blipFill>
            <a:blip r:embed="rId3"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879794" y="557739"/>
              <a:ext cx="2171635" cy="876343"/>
            </a:xfrm>
            <a:prstGeom prst="rect">
              <a:avLst/>
            </a:prstGeom>
          </p:spPr>
        </p:pic>
        <p:sp>
          <p:nvSpPr>
            <p:cNvPr id="4" name="TextBox 28">
              <a:extLst>
                <a:ext uri="{FF2B5EF4-FFF2-40B4-BE49-F238E27FC236}">
                  <a16:creationId xmlns:a16="http://schemas.microsoft.com/office/drawing/2014/main" id="{4E9B5231-2549-7509-307B-8A7BD2A6ABD2}"/>
                </a:ext>
              </a:extLst>
            </p:cNvPr>
            <p:cNvSpPr txBox="1"/>
            <p:nvPr/>
          </p:nvSpPr>
          <p:spPr>
            <a:xfrm rot="20457677">
              <a:off x="961842" y="838252"/>
              <a:ext cx="1806571" cy="368025"/>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2500" b="1"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rPr>
                <a:t>الجلسة الأولى</a:t>
              </a:r>
              <a:endParaRPr lang="en-US" sz="2500"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5" name="Group 4">
            <a:extLst>
              <a:ext uri="{FF2B5EF4-FFF2-40B4-BE49-F238E27FC236}">
                <a16:creationId xmlns:a16="http://schemas.microsoft.com/office/drawing/2014/main" id="{9B30CF6B-06A4-7767-9951-7F92C4EFB13A}"/>
              </a:ext>
            </a:extLst>
          </p:cNvPr>
          <p:cNvGrpSpPr/>
          <p:nvPr/>
        </p:nvGrpSpPr>
        <p:grpSpPr>
          <a:xfrm>
            <a:off x="140419" y="299624"/>
            <a:ext cx="1879169" cy="980224"/>
            <a:chOff x="1282652" y="498315"/>
            <a:chExt cx="1807888" cy="876343"/>
          </a:xfrm>
        </p:grpSpPr>
        <p:pic>
          <p:nvPicPr>
            <p:cNvPr id="6" name="Picture 5">
              <a:extLst>
                <a:ext uri="{FF2B5EF4-FFF2-40B4-BE49-F238E27FC236}">
                  <a16:creationId xmlns:a16="http://schemas.microsoft.com/office/drawing/2014/main" id="{FEBD5877-C1CE-1FA6-5F49-D25B89BE69F2}"/>
                </a:ext>
              </a:extLst>
            </p:cNvPr>
            <p:cNvPicPr>
              <a:picLocks noChangeAspect="1"/>
            </p:cNvPicPr>
            <p:nvPr/>
          </p:nvPicPr>
          <p:blipFill>
            <a:blip r:embed="rId4"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1282652" y="498315"/>
              <a:ext cx="1807888" cy="876343"/>
            </a:xfrm>
            <a:prstGeom prst="rect">
              <a:avLst/>
            </a:prstGeom>
          </p:spPr>
        </p:pic>
        <p:sp>
          <p:nvSpPr>
            <p:cNvPr id="7" name="TextBox 28">
              <a:extLst>
                <a:ext uri="{FF2B5EF4-FFF2-40B4-BE49-F238E27FC236}">
                  <a16:creationId xmlns:a16="http://schemas.microsoft.com/office/drawing/2014/main" id="{FC86DDE1-7B1B-D414-53E9-60A2955210EE}"/>
                </a:ext>
              </a:extLst>
            </p:cNvPr>
            <p:cNvSpPr txBox="1"/>
            <p:nvPr/>
          </p:nvSpPr>
          <p:spPr>
            <a:xfrm rot="20457677">
              <a:off x="1345850" y="709582"/>
              <a:ext cx="1421884" cy="441630"/>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3000" b="1"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rPr>
                <a:t>اليوم الأول</a:t>
              </a:r>
              <a:endParaRPr lang="en-US" sz="3000"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9" name="Group 8">
            <a:extLst>
              <a:ext uri="{FF2B5EF4-FFF2-40B4-BE49-F238E27FC236}">
                <a16:creationId xmlns:a16="http://schemas.microsoft.com/office/drawing/2014/main" id="{4F232B40-6637-2F3C-5186-E94AE85DE2F2}"/>
              </a:ext>
            </a:extLst>
          </p:cNvPr>
          <p:cNvGrpSpPr/>
          <p:nvPr/>
        </p:nvGrpSpPr>
        <p:grpSpPr>
          <a:xfrm>
            <a:off x="13396567" y="151287"/>
            <a:ext cx="4662835" cy="1035541"/>
            <a:chOff x="4935472" y="1769662"/>
            <a:chExt cx="8932928" cy="2733080"/>
          </a:xfrm>
        </p:grpSpPr>
        <p:pic>
          <p:nvPicPr>
            <p:cNvPr id="19" name="Picture 18">
              <a:extLst>
                <a:ext uri="{FF2B5EF4-FFF2-40B4-BE49-F238E27FC236}">
                  <a16:creationId xmlns:a16="http://schemas.microsoft.com/office/drawing/2014/main" id="{DB587E16-79F8-057F-8149-E7592A68F8A7}"/>
                </a:ext>
              </a:extLst>
            </p:cNvPr>
            <p:cNvPicPr>
              <a:picLocks noChangeAspect="1"/>
            </p:cNvPicPr>
            <p:nvPr/>
          </p:nvPicPr>
          <p:blipFill rotWithShape="1">
            <a:blip r:embed="rId5">
              <a:grayscl/>
              <a:extLst>
                <a:ext uri="{BEBA8EAE-BF5A-486C-A8C5-ECC9F3942E4B}">
                  <a14:imgProps xmlns:a14="http://schemas.microsoft.com/office/drawing/2010/main">
                    <a14:imgLayer r:embed="rId6">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630" t="9182" r="839" b="13125"/>
            <a:stretch/>
          </p:blipFill>
          <p:spPr>
            <a:xfrm>
              <a:off x="4935472" y="1798820"/>
              <a:ext cx="8932928" cy="2703922"/>
            </a:xfrm>
            <a:prstGeom prst="rect">
              <a:avLst/>
            </a:prstGeom>
          </p:spPr>
        </p:pic>
        <p:sp>
          <p:nvSpPr>
            <p:cNvPr id="20" name="TextBox 42">
              <a:extLst>
                <a:ext uri="{FF2B5EF4-FFF2-40B4-BE49-F238E27FC236}">
                  <a16:creationId xmlns:a16="http://schemas.microsoft.com/office/drawing/2014/main" id="{A8710DD6-0C55-5F29-4CAF-3B243057A9DD}"/>
                </a:ext>
              </a:extLst>
            </p:cNvPr>
            <p:cNvSpPr txBox="1"/>
            <p:nvPr/>
          </p:nvSpPr>
          <p:spPr>
            <a:xfrm>
              <a:off x="4935472" y="1769662"/>
              <a:ext cx="8662082" cy="1736050"/>
            </a:xfrm>
            <a:prstGeom prst="rect">
              <a:avLst/>
            </a:prstGeom>
          </p:spPr>
          <p:txBody>
            <a:bodyPr wrap="square" lIns="0" tIns="0" rIns="0" bIns="0" rtlCol="0" anchor="t">
              <a:spAutoFit/>
            </a:bodyPr>
            <a:lstStyle/>
            <a:p>
              <a:pPr algn="just" rtl="1">
                <a:lnSpc>
                  <a:spcPct val="150000"/>
                </a:lnSpc>
              </a:pPr>
              <a:r>
                <a:rPr lang="ar-EG" sz="4500" b="1" spc="51" dirty="0">
                  <a:latin typeface="Aljazeera" panose="02000000000000000000" pitchFamily="2" charset="-78"/>
                  <a:cs typeface="Aljazeera" panose="02000000000000000000" pitchFamily="2" charset="-78"/>
                </a:rPr>
                <a:t>مدخل إلى دراسة الحالة</a:t>
              </a:r>
              <a:endParaRPr lang="en-US" sz="4500" b="1" spc="51" dirty="0">
                <a:latin typeface="Aljazeera" panose="02000000000000000000" pitchFamily="2" charset="-78"/>
                <a:cs typeface="Aljazeera" panose="02000000000000000000" pitchFamily="2" charset="-78"/>
              </a:endParaRPr>
            </a:p>
          </p:txBody>
        </p:sp>
      </p:grpSp>
      <p:grpSp>
        <p:nvGrpSpPr>
          <p:cNvPr id="21" name="Group 20">
            <a:extLst>
              <a:ext uri="{FF2B5EF4-FFF2-40B4-BE49-F238E27FC236}">
                <a16:creationId xmlns:a16="http://schemas.microsoft.com/office/drawing/2014/main" id="{5B62A8B4-4138-3877-B476-EFD14E7625E9}"/>
              </a:ext>
            </a:extLst>
          </p:cNvPr>
          <p:cNvGrpSpPr>
            <a:grpSpLocks/>
          </p:cNvGrpSpPr>
          <p:nvPr/>
        </p:nvGrpSpPr>
        <p:grpSpPr>
          <a:xfrm>
            <a:off x="7543800" y="1705507"/>
            <a:ext cx="4535850" cy="1397974"/>
            <a:chOff x="1265749" y="130715"/>
            <a:chExt cx="1264116" cy="791746"/>
          </a:xfrm>
        </p:grpSpPr>
        <p:pic>
          <p:nvPicPr>
            <p:cNvPr id="22" name="Picture 21">
              <a:extLst>
                <a:ext uri="{FF2B5EF4-FFF2-40B4-BE49-F238E27FC236}">
                  <a16:creationId xmlns:a16="http://schemas.microsoft.com/office/drawing/2014/main" id="{F7E4C941-92BF-CA20-A31B-F70224216A20}"/>
                </a:ext>
              </a:extLst>
            </p:cNvPr>
            <p:cNvPicPr>
              <a:picLocks noChangeAspect="1"/>
            </p:cNvPicPr>
            <p:nvPr/>
          </p:nvPicPr>
          <p:blipFill>
            <a:blip r:embed="rId7" cstate="print">
              <a:duotone>
                <a:schemeClr val="accent2">
                  <a:shade val="45000"/>
                  <a:satMod val="135000"/>
                </a:schemeClr>
                <a:prstClr val="white"/>
              </a:duotone>
            </a:blip>
            <a:srcRect/>
            <a:stretch>
              <a:fillRect/>
            </a:stretch>
          </p:blipFill>
          <p:spPr bwMode="auto">
            <a:xfrm>
              <a:off x="1280529" y="130715"/>
              <a:ext cx="1249336" cy="791746"/>
            </a:xfrm>
            <a:prstGeom prst="rect">
              <a:avLst/>
            </a:prstGeom>
            <a:noFill/>
            <a:ln>
              <a:noFill/>
            </a:ln>
          </p:spPr>
        </p:pic>
        <p:sp>
          <p:nvSpPr>
            <p:cNvPr id="23" name="Rectangle 22">
              <a:extLst>
                <a:ext uri="{FF2B5EF4-FFF2-40B4-BE49-F238E27FC236}">
                  <a16:creationId xmlns:a16="http://schemas.microsoft.com/office/drawing/2014/main" id="{32A5CCB6-8AA8-211D-C4D0-AF6966438DE8}"/>
                </a:ext>
              </a:extLst>
            </p:cNvPr>
            <p:cNvSpPr/>
            <p:nvPr/>
          </p:nvSpPr>
          <p:spPr>
            <a:xfrm>
              <a:off x="1265749" y="157960"/>
              <a:ext cx="1135490" cy="62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algn="r" rtl="0">
                <a:lnSpc>
                  <a:spcPct val="107000"/>
                </a:lnSpc>
                <a:spcAft>
                  <a:spcPts val="800"/>
                </a:spcAft>
              </a:pPr>
              <a:r>
                <a:rPr lang="ar-EG"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أنواع دراسات الحالة</a:t>
              </a:r>
              <a:endParaRPr lang="en-US" sz="45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4" name="Group 23">
            <a:extLst>
              <a:ext uri="{FF2B5EF4-FFF2-40B4-BE49-F238E27FC236}">
                <a16:creationId xmlns:a16="http://schemas.microsoft.com/office/drawing/2014/main" id="{1BF27AE6-7215-5DBF-46A4-D5CC7C5D6B56}"/>
              </a:ext>
            </a:extLst>
          </p:cNvPr>
          <p:cNvGrpSpPr/>
          <p:nvPr/>
        </p:nvGrpSpPr>
        <p:grpSpPr>
          <a:xfrm>
            <a:off x="-636342" y="4329182"/>
            <a:ext cx="18251366" cy="5649433"/>
            <a:chOff x="13237366" y="2720128"/>
            <a:chExt cx="5881584" cy="1327958"/>
          </a:xfrm>
        </p:grpSpPr>
        <p:sp>
          <p:nvSpPr>
            <p:cNvPr id="25" name="Freeform 9">
              <a:extLst>
                <a:ext uri="{FF2B5EF4-FFF2-40B4-BE49-F238E27FC236}">
                  <a16:creationId xmlns:a16="http://schemas.microsoft.com/office/drawing/2014/main" id="{95826796-CF80-5A30-53CF-C27B1190AD40}"/>
                </a:ext>
              </a:extLst>
            </p:cNvPr>
            <p:cNvSpPr/>
            <p:nvPr/>
          </p:nvSpPr>
          <p:spPr>
            <a:xfrm flipH="1">
              <a:off x="13237366" y="2720128"/>
              <a:ext cx="5881584" cy="1327958"/>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8">
                <a:duotone>
                  <a:schemeClr val="accent6">
                    <a:shade val="45000"/>
                    <a:satMod val="135000"/>
                  </a:schemeClr>
                  <a:prstClr val="white"/>
                </a:duotone>
                <a:lum/>
                <a:extLst>
                  <a:ext uri="{96DAC541-7B7A-43D3-8B79-37D633B846F1}">
                    <asvg:svgBlip xmlns:asvg="http://schemas.microsoft.com/office/drawing/2016/SVG/main" r:embed="rId9"/>
                  </a:ext>
                </a:extLst>
              </a:blip>
              <a:stretch>
                <a:fillRect/>
              </a:stretch>
            </a:blipFill>
          </p:spPr>
          <p:txBody>
            <a:bodyPr/>
            <a:lstStyle/>
            <a:p>
              <a:endParaRPr lang="ar-EG" sz="1200" dirty="0"/>
            </a:p>
          </p:txBody>
        </p:sp>
        <p:sp>
          <p:nvSpPr>
            <p:cNvPr id="26" name="TextBox 25">
              <a:extLst>
                <a:ext uri="{FF2B5EF4-FFF2-40B4-BE49-F238E27FC236}">
                  <a16:creationId xmlns:a16="http://schemas.microsoft.com/office/drawing/2014/main" id="{99F5437B-F32E-9D47-8281-8ECA6500C813}"/>
                </a:ext>
              </a:extLst>
            </p:cNvPr>
            <p:cNvSpPr txBox="1"/>
            <p:nvPr/>
          </p:nvSpPr>
          <p:spPr>
            <a:xfrm>
              <a:off x="13565209" y="2767153"/>
              <a:ext cx="5293712" cy="1134025"/>
            </a:xfrm>
            <a:prstGeom prst="rect">
              <a:avLst/>
            </a:prstGeom>
            <a:noFill/>
          </p:spPr>
          <p:txBody>
            <a:bodyPr wrap="square" rtlCol="1">
              <a:spAutoFit/>
            </a:bodyPr>
            <a:lstStyle/>
            <a:p>
              <a:pPr algn="just" rtl="1">
                <a:lnSpc>
                  <a:spcPct val="150000"/>
                </a:lnSpc>
              </a:pPr>
              <a:r>
                <a:rPr lang="ar-EG" sz="3600" b="1" u="sng" dirty="0">
                  <a:latin typeface="Dubai" panose="020B0503030403030204" pitchFamily="34" charset="-78"/>
                  <a:ea typeface="Calibri" panose="020F0502020204030204" pitchFamily="34" charset="0"/>
                  <a:cs typeface="Dubai" panose="020B0503030403030204" pitchFamily="34" charset="-78"/>
                </a:rPr>
                <a:t>1- دراسات الحالة الجماعية </a:t>
              </a:r>
              <a:r>
                <a:rPr lang="en-US" sz="3600" b="1" u="sng" dirty="0">
                  <a:latin typeface="Dubai" panose="020B0503030403030204" pitchFamily="34" charset="-78"/>
                  <a:ea typeface="Calibri" panose="020F0502020204030204" pitchFamily="34" charset="0"/>
                  <a:cs typeface="Dubai" panose="020B0503030403030204" pitchFamily="34" charset="-78"/>
                </a:rPr>
                <a:t>Collective case studies :</a:t>
              </a:r>
            </a:p>
            <a:p>
              <a:pPr algn="just" rtl="1">
                <a:lnSpc>
                  <a:spcPct val="150000"/>
                </a:lnSpc>
              </a:pPr>
              <a:r>
                <a:rPr lang="ar-EG" sz="3600" dirty="0">
                  <a:latin typeface="Dubai" panose="020B0503030403030204" pitchFamily="34" charset="-78"/>
                  <a:ea typeface="Calibri" panose="020F0502020204030204" pitchFamily="34" charset="0"/>
                  <a:cs typeface="Dubai" panose="020B0503030403030204" pitchFamily="34" charset="-78"/>
                </a:rPr>
                <a:t>دراسة مجموعة من الأشخاص في بيئة معينة أو ينظرون إلى مجتمع بأكمله من الناس. </a:t>
              </a:r>
            </a:p>
            <a:p>
              <a:pPr algn="just" rtl="1">
                <a:lnSpc>
                  <a:spcPct val="150000"/>
                </a:lnSpc>
              </a:pPr>
              <a:r>
                <a:rPr lang="ar-EG" sz="3600" b="1" u="sng" dirty="0">
                  <a:latin typeface="Dubai" panose="020B0503030403030204" pitchFamily="34" charset="-78"/>
                  <a:ea typeface="Calibri" panose="020F0502020204030204" pitchFamily="34" charset="0"/>
                  <a:cs typeface="Dubai" panose="020B0503030403030204" pitchFamily="34" charset="-78"/>
                </a:rPr>
                <a:t>2- دراسات الحالة الوصفية </a:t>
              </a:r>
              <a:r>
                <a:rPr lang="en-US" sz="3600" b="1" u="sng" dirty="0">
                  <a:latin typeface="Dubai" panose="020B0503030403030204" pitchFamily="34" charset="-78"/>
                  <a:ea typeface="Calibri" panose="020F0502020204030204" pitchFamily="34" charset="0"/>
                  <a:cs typeface="Dubai" panose="020B0503030403030204" pitchFamily="34" charset="-78"/>
                </a:rPr>
                <a:t>Descriptive case studies : </a:t>
              </a:r>
            </a:p>
            <a:p>
              <a:pPr algn="just" rtl="1">
                <a:lnSpc>
                  <a:spcPct val="150000"/>
                </a:lnSpc>
              </a:pPr>
              <a:r>
                <a:rPr lang="ar-EG" sz="2800" dirty="0">
                  <a:latin typeface="Dubai" panose="020B0503030403030204" pitchFamily="34" charset="-78"/>
                  <a:ea typeface="Calibri" panose="020F0502020204030204" pitchFamily="34" charset="0"/>
                  <a:cs typeface="Dubai" panose="020B0503030403030204" pitchFamily="34" charset="-78"/>
                </a:rPr>
                <a:t>تتضمن البدء بنظرية وصفية، ثم تتم ملاحظة الموضوعات وتقارن المعلومات التي تم جمعها بالنظرية الموجودة مسبقاً  .</a:t>
              </a:r>
            </a:p>
            <a:p>
              <a:pPr algn="just" rtl="1">
                <a:lnSpc>
                  <a:spcPct val="150000"/>
                </a:lnSpc>
              </a:pPr>
              <a:r>
                <a:rPr lang="ar-EG" sz="3600" b="1" u="sng" dirty="0">
                  <a:latin typeface="Dubai" panose="020B0503030403030204" pitchFamily="34" charset="-78"/>
                  <a:ea typeface="Calibri" panose="020F0502020204030204" pitchFamily="34" charset="0"/>
                  <a:cs typeface="Dubai" panose="020B0503030403030204" pitchFamily="34" charset="-78"/>
                </a:rPr>
                <a:t>3- دراسات الحالة التفسيرية </a:t>
              </a:r>
              <a:r>
                <a:rPr lang="en-US" sz="3600" b="1" u="sng" dirty="0">
                  <a:latin typeface="Dubai" panose="020B0503030403030204" pitchFamily="34" charset="-78"/>
                  <a:ea typeface="Calibri" panose="020F0502020204030204" pitchFamily="34" charset="0"/>
                  <a:cs typeface="Dubai" panose="020B0503030403030204" pitchFamily="34" charset="-78"/>
                </a:rPr>
                <a:t>Interpretative case studies :</a:t>
              </a:r>
            </a:p>
            <a:p>
              <a:pPr algn="just" rtl="1">
                <a:lnSpc>
                  <a:spcPct val="150000"/>
                </a:lnSpc>
              </a:pPr>
              <a:r>
                <a:rPr lang="ar-EG" sz="3600" dirty="0">
                  <a:latin typeface="Dubai" panose="020B0503030403030204" pitchFamily="34" charset="-78"/>
                  <a:ea typeface="Calibri" panose="020F0502020204030204" pitchFamily="34" charset="0"/>
                  <a:cs typeface="Dubai" panose="020B0503030403030204" pitchFamily="34" charset="-78"/>
                </a:rPr>
                <a:t>يهتم الأخصائيين بالنظر في العوامل التي ربما تسببت بالفعل في حدوث أشياء معينة.</a:t>
              </a:r>
            </a:p>
          </p:txBody>
        </p:sp>
      </p:grpSp>
    </p:spTree>
    <p:extLst>
      <p:ext uri="{BB962C8B-B14F-4D97-AF65-F5344CB8AC3E}">
        <p14:creationId xmlns:p14="http://schemas.microsoft.com/office/powerpoint/2010/main" val="285802779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DADA2217-E746-8059-9246-496E557F351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136723" y="1133754"/>
            <a:ext cx="3985315" cy="3347377"/>
          </a:xfrm>
          <a:prstGeom prst="rect">
            <a:avLst/>
          </a:prstGeom>
        </p:spPr>
      </p:pic>
      <p:sp>
        <p:nvSpPr>
          <p:cNvPr id="8" name="Right Triangle 7">
            <a:extLst>
              <a:ext uri="{FF2B5EF4-FFF2-40B4-BE49-F238E27FC236}">
                <a16:creationId xmlns:a16="http://schemas.microsoft.com/office/drawing/2014/main" id="{BDC96880-C9A8-D463-187E-5F44CF00C555}"/>
              </a:ext>
            </a:extLst>
          </p:cNvPr>
          <p:cNvSpPr/>
          <p:nvPr/>
        </p:nvSpPr>
        <p:spPr>
          <a:xfrm>
            <a:off x="0" y="40220"/>
            <a:ext cx="18251363" cy="10325100"/>
          </a:xfrm>
          <a:prstGeom prst="rtTriangle">
            <a:avLst/>
          </a:prstGeom>
          <a:solidFill>
            <a:srgbClr val="FFA5AD">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ar-EG"/>
          </a:p>
        </p:txBody>
      </p:sp>
      <p:grpSp>
        <p:nvGrpSpPr>
          <p:cNvPr id="2" name="Group 1">
            <a:extLst>
              <a:ext uri="{FF2B5EF4-FFF2-40B4-BE49-F238E27FC236}">
                <a16:creationId xmlns:a16="http://schemas.microsoft.com/office/drawing/2014/main" id="{EA7FD379-A12B-C0F3-294C-AF8BD930CAD6}"/>
              </a:ext>
            </a:extLst>
          </p:cNvPr>
          <p:cNvGrpSpPr/>
          <p:nvPr/>
        </p:nvGrpSpPr>
        <p:grpSpPr>
          <a:xfrm>
            <a:off x="774479" y="1049139"/>
            <a:ext cx="1899445" cy="980225"/>
            <a:chOff x="879794" y="557739"/>
            <a:chExt cx="2171635" cy="876343"/>
          </a:xfrm>
        </p:grpSpPr>
        <p:pic>
          <p:nvPicPr>
            <p:cNvPr id="3" name="Picture 2">
              <a:extLst>
                <a:ext uri="{FF2B5EF4-FFF2-40B4-BE49-F238E27FC236}">
                  <a16:creationId xmlns:a16="http://schemas.microsoft.com/office/drawing/2014/main" id="{06FDF8A8-8115-0A6B-2829-DA2EC6FE1CBB}"/>
                </a:ext>
              </a:extLst>
            </p:cNvPr>
            <p:cNvPicPr>
              <a:picLocks noChangeAspect="1"/>
            </p:cNvPicPr>
            <p:nvPr/>
          </p:nvPicPr>
          <p:blipFill>
            <a:blip r:embed="rId4"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879794" y="557739"/>
              <a:ext cx="2171635" cy="876343"/>
            </a:xfrm>
            <a:prstGeom prst="rect">
              <a:avLst/>
            </a:prstGeom>
          </p:spPr>
        </p:pic>
        <p:sp>
          <p:nvSpPr>
            <p:cNvPr id="4" name="TextBox 28">
              <a:extLst>
                <a:ext uri="{FF2B5EF4-FFF2-40B4-BE49-F238E27FC236}">
                  <a16:creationId xmlns:a16="http://schemas.microsoft.com/office/drawing/2014/main" id="{4E9B5231-2549-7509-307B-8A7BD2A6ABD2}"/>
                </a:ext>
              </a:extLst>
            </p:cNvPr>
            <p:cNvSpPr txBox="1"/>
            <p:nvPr/>
          </p:nvSpPr>
          <p:spPr>
            <a:xfrm rot="20457677">
              <a:off x="961842" y="838252"/>
              <a:ext cx="1806571" cy="368025"/>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2500" b="1"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rPr>
                <a:t>الجلسة الأولى</a:t>
              </a:r>
              <a:endParaRPr lang="en-US" sz="2500"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5" name="Group 4">
            <a:extLst>
              <a:ext uri="{FF2B5EF4-FFF2-40B4-BE49-F238E27FC236}">
                <a16:creationId xmlns:a16="http://schemas.microsoft.com/office/drawing/2014/main" id="{9B30CF6B-06A4-7767-9951-7F92C4EFB13A}"/>
              </a:ext>
            </a:extLst>
          </p:cNvPr>
          <p:cNvGrpSpPr/>
          <p:nvPr/>
        </p:nvGrpSpPr>
        <p:grpSpPr>
          <a:xfrm>
            <a:off x="140419" y="299624"/>
            <a:ext cx="1879169" cy="980224"/>
            <a:chOff x="1282652" y="498315"/>
            <a:chExt cx="1807888" cy="876343"/>
          </a:xfrm>
        </p:grpSpPr>
        <p:pic>
          <p:nvPicPr>
            <p:cNvPr id="6" name="Picture 5">
              <a:extLst>
                <a:ext uri="{FF2B5EF4-FFF2-40B4-BE49-F238E27FC236}">
                  <a16:creationId xmlns:a16="http://schemas.microsoft.com/office/drawing/2014/main" id="{FEBD5877-C1CE-1FA6-5F49-D25B89BE69F2}"/>
                </a:ext>
              </a:extLst>
            </p:cNvPr>
            <p:cNvPicPr>
              <a:picLocks noChangeAspect="1"/>
            </p:cNvPicPr>
            <p:nvPr/>
          </p:nvPicPr>
          <p:blipFill>
            <a:blip r:embed="rId5"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1282652" y="498315"/>
              <a:ext cx="1807888" cy="876343"/>
            </a:xfrm>
            <a:prstGeom prst="rect">
              <a:avLst/>
            </a:prstGeom>
          </p:spPr>
        </p:pic>
        <p:sp>
          <p:nvSpPr>
            <p:cNvPr id="7" name="TextBox 28">
              <a:extLst>
                <a:ext uri="{FF2B5EF4-FFF2-40B4-BE49-F238E27FC236}">
                  <a16:creationId xmlns:a16="http://schemas.microsoft.com/office/drawing/2014/main" id="{FC86DDE1-7B1B-D414-53E9-60A2955210EE}"/>
                </a:ext>
              </a:extLst>
            </p:cNvPr>
            <p:cNvSpPr txBox="1"/>
            <p:nvPr/>
          </p:nvSpPr>
          <p:spPr>
            <a:xfrm rot="20457677">
              <a:off x="1345850" y="709582"/>
              <a:ext cx="1421884" cy="441630"/>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3000" b="1"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rPr>
                <a:t>اليوم الأول</a:t>
              </a:r>
              <a:endParaRPr lang="en-US" sz="3000"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9" name="Group 8">
            <a:extLst>
              <a:ext uri="{FF2B5EF4-FFF2-40B4-BE49-F238E27FC236}">
                <a16:creationId xmlns:a16="http://schemas.microsoft.com/office/drawing/2014/main" id="{4F232B40-6637-2F3C-5186-E94AE85DE2F2}"/>
              </a:ext>
            </a:extLst>
          </p:cNvPr>
          <p:cNvGrpSpPr/>
          <p:nvPr/>
        </p:nvGrpSpPr>
        <p:grpSpPr>
          <a:xfrm>
            <a:off x="13396567" y="151287"/>
            <a:ext cx="4662835" cy="1035541"/>
            <a:chOff x="4935472" y="1769662"/>
            <a:chExt cx="8932928" cy="2733080"/>
          </a:xfrm>
        </p:grpSpPr>
        <p:pic>
          <p:nvPicPr>
            <p:cNvPr id="19" name="Picture 18">
              <a:extLst>
                <a:ext uri="{FF2B5EF4-FFF2-40B4-BE49-F238E27FC236}">
                  <a16:creationId xmlns:a16="http://schemas.microsoft.com/office/drawing/2014/main" id="{DB587E16-79F8-057F-8149-E7592A68F8A7}"/>
                </a:ext>
              </a:extLst>
            </p:cNvPr>
            <p:cNvPicPr>
              <a:picLocks noChangeAspect="1"/>
            </p:cNvPicPr>
            <p:nvPr/>
          </p:nvPicPr>
          <p:blipFill rotWithShape="1">
            <a:blip r:embed="rId6">
              <a:grayscl/>
              <a:extLst>
                <a:ext uri="{BEBA8EAE-BF5A-486C-A8C5-ECC9F3942E4B}">
                  <a14:imgProps xmlns:a14="http://schemas.microsoft.com/office/drawing/2010/main">
                    <a14:imgLayer r:embed="rId7">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630" t="9182" r="839" b="13125"/>
            <a:stretch/>
          </p:blipFill>
          <p:spPr>
            <a:xfrm>
              <a:off x="4935472" y="1798820"/>
              <a:ext cx="8932928" cy="2703922"/>
            </a:xfrm>
            <a:prstGeom prst="rect">
              <a:avLst/>
            </a:prstGeom>
          </p:spPr>
        </p:pic>
        <p:sp>
          <p:nvSpPr>
            <p:cNvPr id="20" name="TextBox 42">
              <a:extLst>
                <a:ext uri="{FF2B5EF4-FFF2-40B4-BE49-F238E27FC236}">
                  <a16:creationId xmlns:a16="http://schemas.microsoft.com/office/drawing/2014/main" id="{A8710DD6-0C55-5F29-4CAF-3B243057A9DD}"/>
                </a:ext>
              </a:extLst>
            </p:cNvPr>
            <p:cNvSpPr txBox="1"/>
            <p:nvPr/>
          </p:nvSpPr>
          <p:spPr>
            <a:xfrm>
              <a:off x="4935472" y="1769662"/>
              <a:ext cx="8662082" cy="1736050"/>
            </a:xfrm>
            <a:prstGeom prst="rect">
              <a:avLst/>
            </a:prstGeom>
          </p:spPr>
          <p:txBody>
            <a:bodyPr wrap="square" lIns="0" tIns="0" rIns="0" bIns="0" rtlCol="0" anchor="t">
              <a:spAutoFit/>
            </a:bodyPr>
            <a:lstStyle/>
            <a:p>
              <a:pPr algn="just" rtl="1">
                <a:lnSpc>
                  <a:spcPct val="150000"/>
                </a:lnSpc>
              </a:pPr>
              <a:r>
                <a:rPr lang="ar-EG" sz="4500" b="1" spc="51" dirty="0">
                  <a:latin typeface="Aljazeera" panose="02000000000000000000" pitchFamily="2" charset="-78"/>
                  <a:cs typeface="Aljazeera" panose="02000000000000000000" pitchFamily="2" charset="-78"/>
                </a:rPr>
                <a:t>مدخل إلى دراسة الحالة</a:t>
              </a:r>
              <a:endParaRPr lang="en-US" sz="4500" b="1" spc="51" dirty="0">
                <a:latin typeface="Aljazeera" panose="02000000000000000000" pitchFamily="2" charset="-78"/>
                <a:cs typeface="Aljazeera" panose="02000000000000000000" pitchFamily="2" charset="-78"/>
              </a:endParaRPr>
            </a:p>
          </p:txBody>
        </p:sp>
      </p:grpSp>
      <p:grpSp>
        <p:nvGrpSpPr>
          <p:cNvPr id="21" name="Group 20">
            <a:extLst>
              <a:ext uri="{FF2B5EF4-FFF2-40B4-BE49-F238E27FC236}">
                <a16:creationId xmlns:a16="http://schemas.microsoft.com/office/drawing/2014/main" id="{5B62A8B4-4138-3877-B476-EFD14E7625E9}"/>
              </a:ext>
            </a:extLst>
          </p:cNvPr>
          <p:cNvGrpSpPr>
            <a:grpSpLocks/>
          </p:cNvGrpSpPr>
          <p:nvPr/>
        </p:nvGrpSpPr>
        <p:grpSpPr>
          <a:xfrm>
            <a:off x="7543800" y="1705507"/>
            <a:ext cx="4535850" cy="1397974"/>
            <a:chOff x="1265749" y="130715"/>
            <a:chExt cx="1264116" cy="791746"/>
          </a:xfrm>
        </p:grpSpPr>
        <p:pic>
          <p:nvPicPr>
            <p:cNvPr id="22" name="Picture 21">
              <a:extLst>
                <a:ext uri="{FF2B5EF4-FFF2-40B4-BE49-F238E27FC236}">
                  <a16:creationId xmlns:a16="http://schemas.microsoft.com/office/drawing/2014/main" id="{F7E4C941-92BF-CA20-A31B-F70224216A20}"/>
                </a:ext>
              </a:extLst>
            </p:cNvPr>
            <p:cNvPicPr>
              <a:picLocks noChangeAspect="1"/>
            </p:cNvPicPr>
            <p:nvPr/>
          </p:nvPicPr>
          <p:blipFill>
            <a:blip r:embed="rId8" cstate="print">
              <a:duotone>
                <a:schemeClr val="accent2">
                  <a:shade val="45000"/>
                  <a:satMod val="135000"/>
                </a:schemeClr>
                <a:prstClr val="white"/>
              </a:duotone>
            </a:blip>
            <a:srcRect/>
            <a:stretch>
              <a:fillRect/>
            </a:stretch>
          </p:blipFill>
          <p:spPr bwMode="auto">
            <a:xfrm>
              <a:off x="1280529" y="130715"/>
              <a:ext cx="1249336" cy="791746"/>
            </a:xfrm>
            <a:prstGeom prst="rect">
              <a:avLst/>
            </a:prstGeom>
            <a:noFill/>
            <a:ln>
              <a:noFill/>
            </a:ln>
          </p:spPr>
        </p:pic>
        <p:sp>
          <p:nvSpPr>
            <p:cNvPr id="23" name="Rectangle 22">
              <a:extLst>
                <a:ext uri="{FF2B5EF4-FFF2-40B4-BE49-F238E27FC236}">
                  <a16:creationId xmlns:a16="http://schemas.microsoft.com/office/drawing/2014/main" id="{32A5CCB6-8AA8-211D-C4D0-AF6966438DE8}"/>
                </a:ext>
              </a:extLst>
            </p:cNvPr>
            <p:cNvSpPr/>
            <p:nvPr/>
          </p:nvSpPr>
          <p:spPr>
            <a:xfrm>
              <a:off x="1265749" y="157960"/>
              <a:ext cx="1135490" cy="62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algn="r" rtl="0">
                <a:lnSpc>
                  <a:spcPct val="107000"/>
                </a:lnSpc>
                <a:spcAft>
                  <a:spcPts val="800"/>
                </a:spcAft>
              </a:pPr>
              <a:r>
                <a:rPr lang="ar-EG"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أنواع دراسات الحالة</a:t>
              </a:r>
              <a:endParaRPr lang="en-US" sz="45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4" name="Group 23">
            <a:extLst>
              <a:ext uri="{FF2B5EF4-FFF2-40B4-BE49-F238E27FC236}">
                <a16:creationId xmlns:a16="http://schemas.microsoft.com/office/drawing/2014/main" id="{1BF27AE6-7215-5DBF-46A4-D5CC7C5D6B56}"/>
              </a:ext>
            </a:extLst>
          </p:cNvPr>
          <p:cNvGrpSpPr/>
          <p:nvPr/>
        </p:nvGrpSpPr>
        <p:grpSpPr>
          <a:xfrm>
            <a:off x="-636342" y="4329182"/>
            <a:ext cx="18251366" cy="5649433"/>
            <a:chOff x="13237366" y="2720128"/>
            <a:chExt cx="5881584" cy="1327958"/>
          </a:xfrm>
        </p:grpSpPr>
        <p:sp>
          <p:nvSpPr>
            <p:cNvPr id="25" name="Freeform 9">
              <a:extLst>
                <a:ext uri="{FF2B5EF4-FFF2-40B4-BE49-F238E27FC236}">
                  <a16:creationId xmlns:a16="http://schemas.microsoft.com/office/drawing/2014/main" id="{95826796-CF80-5A30-53CF-C27B1190AD40}"/>
                </a:ext>
              </a:extLst>
            </p:cNvPr>
            <p:cNvSpPr/>
            <p:nvPr/>
          </p:nvSpPr>
          <p:spPr>
            <a:xfrm flipH="1">
              <a:off x="13237366" y="2720128"/>
              <a:ext cx="5881584" cy="1327958"/>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9">
                <a:duotone>
                  <a:schemeClr val="accent6">
                    <a:shade val="45000"/>
                    <a:satMod val="135000"/>
                  </a:schemeClr>
                  <a:prstClr val="white"/>
                </a:duotone>
                <a:lum/>
                <a:extLst>
                  <a:ext uri="{96DAC541-7B7A-43D3-8B79-37D633B846F1}">
                    <asvg:svgBlip xmlns:asvg="http://schemas.microsoft.com/office/drawing/2016/SVG/main" r:embed="rId10"/>
                  </a:ext>
                </a:extLst>
              </a:blip>
              <a:stretch>
                <a:fillRect/>
              </a:stretch>
            </a:blipFill>
          </p:spPr>
          <p:txBody>
            <a:bodyPr/>
            <a:lstStyle/>
            <a:p>
              <a:endParaRPr lang="ar-EG" sz="1200" dirty="0"/>
            </a:p>
          </p:txBody>
        </p:sp>
        <p:sp>
          <p:nvSpPr>
            <p:cNvPr id="26" name="TextBox 25">
              <a:extLst>
                <a:ext uri="{FF2B5EF4-FFF2-40B4-BE49-F238E27FC236}">
                  <a16:creationId xmlns:a16="http://schemas.microsoft.com/office/drawing/2014/main" id="{99F5437B-F32E-9D47-8281-8ECA6500C813}"/>
                </a:ext>
              </a:extLst>
            </p:cNvPr>
            <p:cNvSpPr txBox="1"/>
            <p:nvPr/>
          </p:nvSpPr>
          <p:spPr>
            <a:xfrm>
              <a:off x="13565209" y="2767153"/>
              <a:ext cx="5293712" cy="1177433"/>
            </a:xfrm>
            <a:prstGeom prst="rect">
              <a:avLst/>
            </a:prstGeom>
            <a:noFill/>
          </p:spPr>
          <p:txBody>
            <a:bodyPr wrap="square" rtlCol="1">
              <a:spAutoFit/>
            </a:bodyPr>
            <a:lstStyle/>
            <a:p>
              <a:pPr algn="just" rtl="1">
                <a:lnSpc>
                  <a:spcPct val="150000"/>
                </a:lnSpc>
              </a:pPr>
              <a:r>
                <a:rPr lang="ar-EG" sz="3600" b="1" u="sng" dirty="0">
                  <a:latin typeface="Dubai" panose="020B0503030403030204" pitchFamily="34" charset="-78"/>
                  <a:ea typeface="Calibri" panose="020F0502020204030204" pitchFamily="34" charset="0"/>
                  <a:cs typeface="Dubai" panose="020B0503030403030204" pitchFamily="34" charset="-78"/>
                </a:rPr>
                <a:t>4- دراسات الحالة الاستكشافية </a:t>
              </a:r>
              <a:r>
                <a:rPr lang="en-US" sz="3600" b="1" u="sng" dirty="0">
                  <a:latin typeface="Dubai" panose="020B0503030403030204" pitchFamily="34" charset="-78"/>
                  <a:ea typeface="Calibri" panose="020F0502020204030204" pitchFamily="34" charset="0"/>
                  <a:cs typeface="Dubai" panose="020B0503030403030204" pitchFamily="34" charset="-78"/>
                </a:rPr>
                <a:t>Exploratory case studies :</a:t>
              </a:r>
            </a:p>
            <a:p>
              <a:pPr algn="just" rtl="1">
                <a:lnSpc>
                  <a:spcPct val="150000"/>
                </a:lnSpc>
              </a:pPr>
              <a:r>
                <a:rPr lang="ar-EG" sz="3600" dirty="0">
                  <a:latin typeface="Dubai" panose="020B0503030403030204" pitchFamily="34" charset="-78"/>
                  <a:ea typeface="Calibri" panose="020F0502020204030204" pitchFamily="34" charset="0"/>
                  <a:cs typeface="Dubai" panose="020B0503030403030204" pitchFamily="34" charset="-78"/>
                </a:rPr>
                <a:t>تستخدم في بعض الأحيان كمقدمة المزيد من البحث المتعمق</a:t>
              </a:r>
            </a:p>
            <a:p>
              <a:pPr algn="just" rtl="1">
                <a:lnSpc>
                  <a:spcPct val="150000"/>
                </a:lnSpc>
              </a:pPr>
              <a:r>
                <a:rPr lang="ar-EG" sz="3600" b="1" u="sng" dirty="0">
                  <a:latin typeface="Dubai" panose="020B0503030403030204" pitchFamily="34" charset="-78"/>
                  <a:ea typeface="Calibri" panose="020F0502020204030204" pitchFamily="34" charset="0"/>
                  <a:cs typeface="Dubai" panose="020B0503030403030204" pitchFamily="34" charset="-78"/>
                </a:rPr>
                <a:t>5- دراسات الحالة الآلية </a:t>
              </a:r>
              <a:r>
                <a:rPr lang="en-US" sz="3600" b="1" u="sng" dirty="0">
                  <a:latin typeface="Dubai" panose="020B0503030403030204" pitchFamily="34" charset="-78"/>
                  <a:ea typeface="Calibri" panose="020F0502020204030204" pitchFamily="34" charset="0"/>
                  <a:cs typeface="Dubai" panose="020B0503030403030204" pitchFamily="34" charset="-78"/>
                </a:rPr>
                <a:t>Automated case studies:</a:t>
              </a:r>
            </a:p>
            <a:p>
              <a:pPr algn="just" rtl="1">
                <a:lnSpc>
                  <a:spcPct val="150000"/>
                </a:lnSpc>
              </a:pPr>
              <a:r>
                <a:rPr lang="ar-EG" sz="3600" dirty="0">
                  <a:latin typeface="Dubai" panose="020B0503030403030204" pitchFamily="34" charset="-78"/>
                  <a:ea typeface="Calibri" panose="020F0502020204030204" pitchFamily="34" charset="0"/>
                  <a:cs typeface="Dubai" panose="020B0503030403030204" pitchFamily="34" charset="-78"/>
                </a:rPr>
                <a:t>تحدث عندما يسمح الفرد أو المجموعة للأخصائيين بفهم أكثر مما كان واضح في البداية.</a:t>
              </a:r>
            </a:p>
            <a:p>
              <a:pPr algn="just" rtl="1">
                <a:lnSpc>
                  <a:spcPct val="150000"/>
                </a:lnSpc>
              </a:pPr>
              <a:r>
                <a:rPr lang="ar-EG" sz="3600" b="1" u="sng" dirty="0">
                  <a:latin typeface="Dubai" panose="020B0503030403030204" pitchFamily="34" charset="-78"/>
                  <a:ea typeface="Calibri" panose="020F0502020204030204" pitchFamily="34" charset="0"/>
                  <a:cs typeface="Dubai" panose="020B0503030403030204" pitchFamily="34" charset="-78"/>
                </a:rPr>
                <a:t>6- دراسات الحالة الجوهرية </a:t>
              </a:r>
              <a:r>
                <a:rPr lang="en-US" sz="3600" b="1" u="sng" dirty="0">
                  <a:latin typeface="Dubai" panose="020B0503030403030204" pitchFamily="34" charset="-78"/>
                  <a:ea typeface="Calibri" panose="020F0502020204030204" pitchFamily="34" charset="0"/>
                  <a:cs typeface="Dubai" panose="020B0503030403030204" pitchFamily="34" charset="-78"/>
                </a:rPr>
                <a:t>Core case studies :</a:t>
              </a:r>
            </a:p>
            <a:p>
              <a:pPr algn="just" rtl="1">
                <a:lnSpc>
                  <a:spcPct val="150000"/>
                </a:lnSpc>
              </a:pPr>
              <a:r>
                <a:rPr lang="ar-EG" sz="3600" dirty="0">
                  <a:latin typeface="Dubai" panose="020B0503030403030204" pitchFamily="34" charset="-78"/>
                  <a:ea typeface="Calibri" panose="020F0502020204030204" pitchFamily="34" charset="0"/>
                  <a:cs typeface="Dubai" panose="020B0503030403030204" pitchFamily="34" charset="-78"/>
                </a:rPr>
                <a:t>يحدث هذا النوع من دراسة الحالة عندما يكون للباحث اهتمام شخصي بالحالة المراد دراستها.</a:t>
              </a:r>
            </a:p>
          </p:txBody>
        </p:sp>
      </p:grpSp>
    </p:spTree>
    <p:extLst>
      <p:ext uri="{BB962C8B-B14F-4D97-AF65-F5344CB8AC3E}">
        <p14:creationId xmlns:p14="http://schemas.microsoft.com/office/powerpoint/2010/main" val="20412850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DADA2217-E746-8059-9246-496E557F351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136723" y="1133754"/>
            <a:ext cx="3985315" cy="3347377"/>
          </a:xfrm>
          <a:prstGeom prst="rect">
            <a:avLst/>
          </a:prstGeom>
        </p:spPr>
      </p:pic>
      <p:sp>
        <p:nvSpPr>
          <p:cNvPr id="8" name="Right Triangle 7">
            <a:extLst>
              <a:ext uri="{FF2B5EF4-FFF2-40B4-BE49-F238E27FC236}">
                <a16:creationId xmlns:a16="http://schemas.microsoft.com/office/drawing/2014/main" id="{BDC96880-C9A8-D463-187E-5F44CF00C555}"/>
              </a:ext>
            </a:extLst>
          </p:cNvPr>
          <p:cNvSpPr/>
          <p:nvPr/>
        </p:nvSpPr>
        <p:spPr>
          <a:xfrm>
            <a:off x="0" y="40220"/>
            <a:ext cx="18251363" cy="10325100"/>
          </a:xfrm>
          <a:prstGeom prst="rtTriangle">
            <a:avLst/>
          </a:prstGeom>
          <a:solidFill>
            <a:srgbClr val="FFA5AD">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ar-EG"/>
          </a:p>
        </p:txBody>
      </p:sp>
      <p:grpSp>
        <p:nvGrpSpPr>
          <p:cNvPr id="2" name="Group 1">
            <a:extLst>
              <a:ext uri="{FF2B5EF4-FFF2-40B4-BE49-F238E27FC236}">
                <a16:creationId xmlns:a16="http://schemas.microsoft.com/office/drawing/2014/main" id="{EA7FD379-A12B-C0F3-294C-AF8BD930CAD6}"/>
              </a:ext>
            </a:extLst>
          </p:cNvPr>
          <p:cNvGrpSpPr/>
          <p:nvPr/>
        </p:nvGrpSpPr>
        <p:grpSpPr>
          <a:xfrm>
            <a:off x="774479" y="1049139"/>
            <a:ext cx="1899445" cy="980225"/>
            <a:chOff x="879794" y="557739"/>
            <a:chExt cx="2171635" cy="876343"/>
          </a:xfrm>
        </p:grpSpPr>
        <p:pic>
          <p:nvPicPr>
            <p:cNvPr id="3" name="Picture 2">
              <a:extLst>
                <a:ext uri="{FF2B5EF4-FFF2-40B4-BE49-F238E27FC236}">
                  <a16:creationId xmlns:a16="http://schemas.microsoft.com/office/drawing/2014/main" id="{06FDF8A8-8115-0A6B-2829-DA2EC6FE1CBB}"/>
                </a:ext>
              </a:extLst>
            </p:cNvPr>
            <p:cNvPicPr>
              <a:picLocks noChangeAspect="1"/>
            </p:cNvPicPr>
            <p:nvPr/>
          </p:nvPicPr>
          <p:blipFill>
            <a:blip r:embed="rId3"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879794" y="557739"/>
              <a:ext cx="2171635" cy="876343"/>
            </a:xfrm>
            <a:prstGeom prst="rect">
              <a:avLst/>
            </a:prstGeom>
          </p:spPr>
        </p:pic>
        <p:sp>
          <p:nvSpPr>
            <p:cNvPr id="4" name="TextBox 28">
              <a:extLst>
                <a:ext uri="{FF2B5EF4-FFF2-40B4-BE49-F238E27FC236}">
                  <a16:creationId xmlns:a16="http://schemas.microsoft.com/office/drawing/2014/main" id="{4E9B5231-2549-7509-307B-8A7BD2A6ABD2}"/>
                </a:ext>
              </a:extLst>
            </p:cNvPr>
            <p:cNvSpPr txBox="1"/>
            <p:nvPr/>
          </p:nvSpPr>
          <p:spPr>
            <a:xfrm rot="20457677">
              <a:off x="961842" y="838252"/>
              <a:ext cx="1806571" cy="368025"/>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2500" b="1"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rPr>
                <a:t>الجلسة الأولى</a:t>
              </a:r>
              <a:endParaRPr lang="en-US" sz="2500"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5" name="Group 4">
            <a:extLst>
              <a:ext uri="{FF2B5EF4-FFF2-40B4-BE49-F238E27FC236}">
                <a16:creationId xmlns:a16="http://schemas.microsoft.com/office/drawing/2014/main" id="{9B30CF6B-06A4-7767-9951-7F92C4EFB13A}"/>
              </a:ext>
            </a:extLst>
          </p:cNvPr>
          <p:cNvGrpSpPr/>
          <p:nvPr/>
        </p:nvGrpSpPr>
        <p:grpSpPr>
          <a:xfrm>
            <a:off x="140419" y="299624"/>
            <a:ext cx="1879169" cy="980224"/>
            <a:chOff x="1282652" y="498315"/>
            <a:chExt cx="1807888" cy="876343"/>
          </a:xfrm>
        </p:grpSpPr>
        <p:pic>
          <p:nvPicPr>
            <p:cNvPr id="6" name="Picture 5">
              <a:extLst>
                <a:ext uri="{FF2B5EF4-FFF2-40B4-BE49-F238E27FC236}">
                  <a16:creationId xmlns:a16="http://schemas.microsoft.com/office/drawing/2014/main" id="{FEBD5877-C1CE-1FA6-5F49-D25B89BE69F2}"/>
                </a:ext>
              </a:extLst>
            </p:cNvPr>
            <p:cNvPicPr>
              <a:picLocks noChangeAspect="1"/>
            </p:cNvPicPr>
            <p:nvPr/>
          </p:nvPicPr>
          <p:blipFill>
            <a:blip r:embed="rId4"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1282652" y="498315"/>
              <a:ext cx="1807888" cy="876343"/>
            </a:xfrm>
            <a:prstGeom prst="rect">
              <a:avLst/>
            </a:prstGeom>
          </p:spPr>
        </p:pic>
        <p:sp>
          <p:nvSpPr>
            <p:cNvPr id="7" name="TextBox 28">
              <a:extLst>
                <a:ext uri="{FF2B5EF4-FFF2-40B4-BE49-F238E27FC236}">
                  <a16:creationId xmlns:a16="http://schemas.microsoft.com/office/drawing/2014/main" id="{FC86DDE1-7B1B-D414-53E9-60A2955210EE}"/>
                </a:ext>
              </a:extLst>
            </p:cNvPr>
            <p:cNvSpPr txBox="1"/>
            <p:nvPr/>
          </p:nvSpPr>
          <p:spPr>
            <a:xfrm rot="20457677">
              <a:off x="1345850" y="709582"/>
              <a:ext cx="1421884" cy="441630"/>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3000" b="1"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rPr>
                <a:t>اليوم الأول</a:t>
              </a:r>
              <a:endParaRPr lang="en-US" sz="3000"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9" name="Group 8">
            <a:extLst>
              <a:ext uri="{FF2B5EF4-FFF2-40B4-BE49-F238E27FC236}">
                <a16:creationId xmlns:a16="http://schemas.microsoft.com/office/drawing/2014/main" id="{4F232B40-6637-2F3C-5186-E94AE85DE2F2}"/>
              </a:ext>
            </a:extLst>
          </p:cNvPr>
          <p:cNvGrpSpPr/>
          <p:nvPr/>
        </p:nvGrpSpPr>
        <p:grpSpPr>
          <a:xfrm>
            <a:off x="13396567" y="151287"/>
            <a:ext cx="4662835" cy="1035541"/>
            <a:chOff x="4935472" y="1769662"/>
            <a:chExt cx="8932928" cy="2733080"/>
          </a:xfrm>
        </p:grpSpPr>
        <p:pic>
          <p:nvPicPr>
            <p:cNvPr id="19" name="Picture 18">
              <a:extLst>
                <a:ext uri="{FF2B5EF4-FFF2-40B4-BE49-F238E27FC236}">
                  <a16:creationId xmlns:a16="http://schemas.microsoft.com/office/drawing/2014/main" id="{DB587E16-79F8-057F-8149-E7592A68F8A7}"/>
                </a:ext>
              </a:extLst>
            </p:cNvPr>
            <p:cNvPicPr>
              <a:picLocks noChangeAspect="1"/>
            </p:cNvPicPr>
            <p:nvPr/>
          </p:nvPicPr>
          <p:blipFill rotWithShape="1">
            <a:blip r:embed="rId5">
              <a:grayscl/>
              <a:extLst>
                <a:ext uri="{BEBA8EAE-BF5A-486C-A8C5-ECC9F3942E4B}">
                  <a14:imgProps xmlns:a14="http://schemas.microsoft.com/office/drawing/2010/main">
                    <a14:imgLayer r:embed="rId6">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630" t="9182" r="839" b="13125"/>
            <a:stretch/>
          </p:blipFill>
          <p:spPr>
            <a:xfrm>
              <a:off x="4935472" y="1798820"/>
              <a:ext cx="8932928" cy="2703922"/>
            </a:xfrm>
            <a:prstGeom prst="rect">
              <a:avLst/>
            </a:prstGeom>
          </p:spPr>
        </p:pic>
        <p:sp>
          <p:nvSpPr>
            <p:cNvPr id="20" name="TextBox 42">
              <a:extLst>
                <a:ext uri="{FF2B5EF4-FFF2-40B4-BE49-F238E27FC236}">
                  <a16:creationId xmlns:a16="http://schemas.microsoft.com/office/drawing/2014/main" id="{A8710DD6-0C55-5F29-4CAF-3B243057A9DD}"/>
                </a:ext>
              </a:extLst>
            </p:cNvPr>
            <p:cNvSpPr txBox="1"/>
            <p:nvPr/>
          </p:nvSpPr>
          <p:spPr>
            <a:xfrm>
              <a:off x="4935472" y="1769662"/>
              <a:ext cx="8662082" cy="1736050"/>
            </a:xfrm>
            <a:prstGeom prst="rect">
              <a:avLst/>
            </a:prstGeom>
          </p:spPr>
          <p:txBody>
            <a:bodyPr wrap="square" lIns="0" tIns="0" rIns="0" bIns="0" rtlCol="0" anchor="t">
              <a:spAutoFit/>
            </a:bodyPr>
            <a:lstStyle/>
            <a:p>
              <a:pPr algn="just" rtl="1">
                <a:lnSpc>
                  <a:spcPct val="150000"/>
                </a:lnSpc>
              </a:pPr>
              <a:r>
                <a:rPr lang="ar-EG" sz="4500" b="1" spc="51" dirty="0">
                  <a:latin typeface="Aljazeera" panose="02000000000000000000" pitchFamily="2" charset="-78"/>
                  <a:cs typeface="Aljazeera" panose="02000000000000000000" pitchFamily="2" charset="-78"/>
                </a:rPr>
                <a:t>مدخل إلى دراسة الحالة</a:t>
              </a:r>
              <a:endParaRPr lang="en-US" sz="4500" b="1" spc="51" dirty="0">
                <a:latin typeface="Aljazeera" panose="02000000000000000000" pitchFamily="2" charset="-78"/>
                <a:cs typeface="Aljazeera" panose="02000000000000000000" pitchFamily="2" charset="-78"/>
              </a:endParaRPr>
            </a:p>
          </p:txBody>
        </p:sp>
      </p:grpSp>
      <p:grpSp>
        <p:nvGrpSpPr>
          <p:cNvPr id="21" name="Group 20">
            <a:extLst>
              <a:ext uri="{FF2B5EF4-FFF2-40B4-BE49-F238E27FC236}">
                <a16:creationId xmlns:a16="http://schemas.microsoft.com/office/drawing/2014/main" id="{5B62A8B4-4138-3877-B476-EFD14E7625E9}"/>
              </a:ext>
            </a:extLst>
          </p:cNvPr>
          <p:cNvGrpSpPr>
            <a:grpSpLocks/>
          </p:cNvGrpSpPr>
          <p:nvPr/>
        </p:nvGrpSpPr>
        <p:grpSpPr>
          <a:xfrm>
            <a:off x="7543800" y="1705507"/>
            <a:ext cx="4535850" cy="1397974"/>
            <a:chOff x="1265749" y="130715"/>
            <a:chExt cx="1264116" cy="791746"/>
          </a:xfrm>
        </p:grpSpPr>
        <p:pic>
          <p:nvPicPr>
            <p:cNvPr id="22" name="Picture 21">
              <a:extLst>
                <a:ext uri="{FF2B5EF4-FFF2-40B4-BE49-F238E27FC236}">
                  <a16:creationId xmlns:a16="http://schemas.microsoft.com/office/drawing/2014/main" id="{F7E4C941-92BF-CA20-A31B-F70224216A20}"/>
                </a:ext>
              </a:extLst>
            </p:cNvPr>
            <p:cNvPicPr>
              <a:picLocks noChangeAspect="1"/>
            </p:cNvPicPr>
            <p:nvPr/>
          </p:nvPicPr>
          <p:blipFill>
            <a:blip r:embed="rId7" cstate="print">
              <a:duotone>
                <a:schemeClr val="accent2">
                  <a:shade val="45000"/>
                  <a:satMod val="135000"/>
                </a:schemeClr>
                <a:prstClr val="white"/>
              </a:duotone>
            </a:blip>
            <a:srcRect/>
            <a:stretch>
              <a:fillRect/>
            </a:stretch>
          </p:blipFill>
          <p:spPr bwMode="auto">
            <a:xfrm>
              <a:off x="1280529" y="130715"/>
              <a:ext cx="1249336" cy="791746"/>
            </a:xfrm>
            <a:prstGeom prst="rect">
              <a:avLst/>
            </a:prstGeom>
            <a:noFill/>
            <a:ln>
              <a:noFill/>
            </a:ln>
          </p:spPr>
        </p:pic>
        <p:sp>
          <p:nvSpPr>
            <p:cNvPr id="23" name="Rectangle 22">
              <a:extLst>
                <a:ext uri="{FF2B5EF4-FFF2-40B4-BE49-F238E27FC236}">
                  <a16:creationId xmlns:a16="http://schemas.microsoft.com/office/drawing/2014/main" id="{32A5CCB6-8AA8-211D-C4D0-AF6966438DE8}"/>
                </a:ext>
              </a:extLst>
            </p:cNvPr>
            <p:cNvSpPr/>
            <p:nvPr/>
          </p:nvSpPr>
          <p:spPr>
            <a:xfrm>
              <a:off x="1265749" y="157960"/>
              <a:ext cx="1135490" cy="62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algn="r" rtl="0">
                <a:lnSpc>
                  <a:spcPct val="107000"/>
                </a:lnSpc>
                <a:spcAft>
                  <a:spcPts val="800"/>
                </a:spcAft>
              </a:pPr>
              <a:r>
                <a:rPr lang="ar-EG"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أنواع دراسات الحالة</a:t>
              </a:r>
              <a:endParaRPr lang="en-US" sz="45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4" name="Group 23">
            <a:extLst>
              <a:ext uri="{FF2B5EF4-FFF2-40B4-BE49-F238E27FC236}">
                <a16:creationId xmlns:a16="http://schemas.microsoft.com/office/drawing/2014/main" id="{1BF27AE6-7215-5DBF-46A4-D5CC7C5D6B56}"/>
              </a:ext>
            </a:extLst>
          </p:cNvPr>
          <p:cNvGrpSpPr/>
          <p:nvPr/>
        </p:nvGrpSpPr>
        <p:grpSpPr>
          <a:xfrm>
            <a:off x="-636342" y="4329182"/>
            <a:ext cx="18251366" cy="5649433"/>
            <a:chOff x="13237366" y="2720128"/>
            <a:chExt cx="5881584" cy="1327958"/>
          </a:xfrm>
        </p:grpSpPr>
        <p:sp>
          <p:nvSpPr>
            <p:cNvPr id="25" name="Freeform 9">
              <a:extLst>
                <a:ext uri="{FF2B5EF4-FFF2-40B4-BE49-F238E27FC236}">
                  <a16:creationId xmlns:a16="http://schemas.microsoft.com/office/drawing/2014/main" id="{95826796-CF80-5A30-53CF-C27B1190AD40}"/>
                </a:ext>
              </a:extLst>
            </p:cNvPr>
            <p:cNvSpPr/>
            <p:nvPr/>
          </p:nvSpPr>
          <p:spPr>
            <a:xfrm flipH="1">
              <a:off x="13237366" y="2720128"/>
              <a:ext cx="5881584" cy="1327958"/>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8">
                <a:duotone>
                  <a:schemeClr val="accent6">
                    <a:shade val="45000"/>
                    <a:satMod val="135000"/>
                  </a:schemeClr>
                  <a:prstClr val="white"/>
                </a:duotone>
                <a:lum/>
                <a:extLst>
                  <a:ext uri="{96DAC541-7B7A-43D3-8B79-37D633B846F1}">
                    <asvg:svgBlip xmlns:asvg="http://schemas.microsoft.com/office/drawing/2016/SVG/main" r:embed="rId9"/>
                  </a:ext>
                </a:extLst>
              </a:blip>
              <a:stretch>
                <a:fillRect/>
              </a:stretch>
            </a:blipFill>
          </p:spPr>
          <p:txBody>
            <a:bodyPr/>
            <a:lstStyle/>
            <a:p>
              <a:endParaRPr lang="ar-EG" sz="1200" dirty="0"/>
            </a:p>
          </p:txBody>
        </p:sp>
        <p:sp>
          <p:nvSpPr>
            <p:cNvPr id="26" name="TextBox 25">
              <a:extLst>
                <a:ext uri="{FF2B5EF4-FFF2-40B4-BE49-F238E27FC236}">
                  <a16:creationId xmlns:a16="http://schemas.microsoft.com/office/drawing/2014/main" id="{99F5437B-F32E-9D47-8281-8ECA6500C813}"/>
                </a:ext>
              </a:extLst>
            </p:cNvPr>
            <p:cNvSpPr txBox="1"/>
            <p:nvPr/>
          </p:nvSpPr>
          <p:spPr>
            <a:xfrm>
              <a:off x="13565209" y="2767153"/>
              <a:ext cx="5293712" cy="1030932"/>
            </a:xfrm>
            <a:prstGeom prst="rect">
              <a:avLst/>
            </a:prstGeom>
            <a:noFill/>
          </p:spPr>
          <p:txBody>
            <a:bodyPr wrap="square" rtlCol="1">
              <a:spAutoFit/>
            </a:bodyPr>
            <a:lstStyle/>
            <a:p>
              <a:pPr algn="just" rtl="1">
                <a:lnSpc>
                  <a:spcPct val="200000"/>
                </a:lnSpc>
              </a:pPr>
              <a:r>
                <a:rPr lang="ar-EG" sz="3600" b="1" u="sng" dirty="0">
                  <a:latin typeface="Dubai" panose="020B0503030403030204" pitchFamily="34" charset="-78"/>
                  <a:ea typeface="Calibri" panose="020F0502020204030204" pitchFamily="34" charset="0"/>
                  <a:cs typeface="Dubai" panose="020B0503030403030204" pitchFamily="34" charset="-78"/>
                </a:rPr>
                <a:t>7- دراسة الحالة الفردية </a:t>
              </a:r>
              <a:r>
                <a:rPr lang="en-US" sz="3600" b="1" u="sng" dirty="0">
                  <a:latin typeface="Dubai" panose="020B0503030403030204" pitchFamily="34" charset="-78"/>
                  <a:ea typeface="Calibri" panose="020F0502020204030204" pitchFamily="34" charset="0"/>
                  <a:cs typeface="Dubai" panose="020B0503030403030204" pitchFamily="34" charset="-78"/>
                </a:rPr>
                <a:t>Individual case study :</a:t>
              </a:r>
            </a:p>
            <a:p>
              <a:pPr algn="just" rtl="1">
                <a:lnSpc>
                  <a:spcPct val="200000"/>
                </a:lnSpc>
              </a:pPr>
              <a:r>
                <a:rPr lang="ar-EG" sz="3600" dirty="0">
                  <a:latin typeface="Dubai" panose="020B0503030403030204" pitchFamily="34" charset="-78"/>
                  <a:ea typeface="Calibri" panose="020F0502020204030204" pitchFamily="34" charset="0"/>
                  <a:cs typeface="Dubai" panose="020B0503030403030204" pitchFamily="34" charset="-78"/>
                </a:rPr>
                <a:t>تركز على فرد واحد أو منظمة أو برنامج للدراسة أو فئة من الطلاب</a:t>
              </a:r>
            </a:p>
            <a:p>
              <a:pPr algn="just" rtl="1">
                <a:lnSpc>
                  <a:spcPct val="200000"/>
                </a:lnSpc>
              </a:pPr>
              <a:r>
                <a:rPr lang="ar-EG" sz="3600" b="1" u="sng" dirty="0">
                  <a:latin typeface="Dubai" panose="020B0503030403030204" pitchFamily="34" charset="-78"/>
                  <a:ea typeface="Calibri" panose="020F0502020204030204" pitchFamily="34" charset="0"/>
                  <a:cs typeface="Dubai" panose="020B0503030403030204" pitchFamily="34" charset="-78"/>
                </a:rPr>
                <a:t>8- دراسة الحالات المتعددة</a:t>
              </a:r>
              <a:r>
                <a:rPr lang="en-US" sz="3600" b="1" u="sng" dirty="0">
                  <a:latin typeface="Dubai" panose="020B0503030403030204" pitchFamily="34" charset="-78"/>
                  <a:ea typeface="Calibri" panose="020F0502020204030204" pitchFamily="34" charset="0"/>
                  <a:cs typeface="Dubai" panose="020B0503030403030204" pitchFamily="34" charset="-78"/>
                </a:rPr>
                <a:t>Multiple case studies : </a:t>
              </a:r>
            </a:p>
            <a:p>
              <a:pPr algn="just" rtl="1">
                <a:lnSpc>
                  <a:spcPct val="200000"/>
                </a:lnSpc>
              </a:pPr>
              <a:r>
                <a:rPr lang="ar-EG" sz="3600" dirty="0">
                  <a:latin typeface="Dubai" panose="020B0503030403030204" pitchFamily="34" charset="-78"/>
                  <a:ea typeface="Calibri" panose="020F0502020204030204" pitchFamily="34" charset="0"/>
                  <a:cs typeface="Dubai" panose="020B0503030403030204" pitchFamily="34" charset="-78"/>
                </a:rPr>
                <a:t>وهي لإظهار نتائج متناقضة للأسباب المتوقعة أو نتائج مماثلة</a:t>
              </a:r>
            </a:p>
          </p:txBody>
        </p:sp>
      </p:grpSp>
    </p:spTree>
    <p:extLst>
      <p:ext uri="{BB962C8B-B14F-4D97-AF65-F5344CB8AC3E}">
        <p14:creationId xmlns:p14="http://schemas.microsoft.com/office/powerpoint/2010/main" val="51399485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DADA2217-E746-8059-9246-496E557F351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136723" y="1133754"/>
            <a:ext cx="3985315" cy="3347377"/>
          </a:xfrm>
          <a:prstGeom prst="rect">
            <a:avLst/>
          </a:prstGeom>
        </p:spPr>
      </p:pic>
      <p:sp>
        <p:nvSpPr>
          <p:cNvPr id="8" name="Right Triangle 7">
            <a:extLst>
              <a:ext uri="{FF2B5EF4-FFF2-40B4-BE49-F238E27FC236}">
                <a16:creationId xmlns:a16="http://schemas.microsoft.com/office/drawing/2014/main" id="{BDC96880-C9A8-D463-187E-5F44CF00C555}"/>
              </a:ext>
            </a:extLst>
          </p:cNvPr>
          <p:cNvSpPr/>
          <p:nvPr/>
        </p:nvSpPr>
        <p:spPr>
          <a:xfrm>
            <a:off x="0" y="40220"/>
            <a:ext cx="18251363" cy="10325100"/>
          </a:xfrm>
          <a:prstGeom prst="rtTriangle">
            <a:avLst/>
          </a:prstGeom>
          <a:solidFill>
            <a:srgbClr val="FFA5AD">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ar-EG"/>
          </a:p>
        </p:txBody>
      </p:sp>
      <p:grpSp>
        <p:nvGrpSpPr>
          <p:cNvPr id="2" name="Group 1">
            <a:extLst>
              <a:ext uri="{FF2B5EF4-FFF2-40B4-BE49-F238E27FC236}">
                <a16:creationId xmlns:a16="http://schemas.microsoft.com/office/drawing/2014/main" id="{EA7FD379-A12B-C0F3-294C-AF8BD930CAD6}"/>
              </a:ext>
            </a:extLst>
          </p:cNvPr>
          <p:cNvGrpSpPr/>
          <p:nvPr/>
        </p:nvGrpSpPr>
        <p:grpSpPr>
          <a:xfrm>
            <a:off x="774479" y="1049139"/>
            <a:ext cx="1899445" cy="980225"/>
            <a:chOff x="879794" y="557739"/>
            <a:chExt cx="2171635" cy="876343"/>
          </a:xfrm>
        </p:grpSpPr>
        <p:pic>
          <p:nvPicPr>
            <p:cNvPr id="3" name="Picture 2">
              <a:extLst>
                <a:ext uri="{FF2B5EF4-FFF2-40B4-BE49-F238E27FC236}">
                  <a16:creationId xmlns:a16="http://schemas.microsoft.com/office/drawing/2014/main" id="{06FDF8A8-8115-0A6B-2829-DA2EC6FE1CBB}"/>
                </a:ext>
              </a:extLst>
            </p:cNvPr>
            <p:cNvPicPr>
              <a:picLocks noChangeAspect="1"/>
            </p:cNvPicPr>
            <p:nvPr/>
          </p:nvPicPr>
          <p:blipFill>
            <a:blip r:embed="rId4"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879794" y="557739"/>
              <a:ext cx="2171635" cy="876343"/>
            </a:xfrm>
            <a:prstGeom prst="rect">
              <a:avLst/>
            </a:prstGeom>
          </p:spPr>
        </p:pic>
        <p:sp>
          <p:nvSpPr>
            <p:cNvPr id="4" name="TextBox 28">
              <a:extLst>
                <a:ext uri="{FF2B5EF4-FFF2-40B4-BE49-F238E27FC236}">
                  <a16:creationId xmlns:a16="http://schemas.microsoft.com/office/drawing/2014/main" id="{4E9B5231-2549-7509-307B-8A7BD2A6ABD2}"/>
                </a:ext>
              </a:extLst>
            </p:cNvPr>
            <p:cNvSpPr txBox="1"/>
            <p:nvPr/>
          </p:nvSpPr>
          <p:spPr>
            <a:xfrm rot="20457677">
              <a:off x="961842" y="838252"/>
              <a:ext cx="1806571" cy="368025"/>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2500" b="1"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rPr>
                <a:t>الجلسة الأولى</a:t>
              </a:r>
              <a:endParaRPr lang="en-US" sz="2500"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5" name="Group 4">
            <a:extLst>
              <a:ext uri="{FF2B5EF4-FFF2-40B4-BE49-F238E27FC236}">
                <a16:creationId xmlns:a16="http://schemas.microsoft.com/office/drawing/2014/main" id="{9B30CF6B-06A4-7767-9951-7F92C4EFB13A}"/>
              </a:ext>
            </a:extLst>
          </p:cNvPr>
          <p:cNvGrpSpPr/>
          <p:nvPr/>
        </p:nvGrpSpPr>
        <p:grpSpPr>
          <a:xfrm>
            <a:off x="140419" y="299624"/>
            <a:ext cx="1879169" cy="980224"/>
            <a:chOff x="1282652" y="498315"/>
            <a:chExt cx="1807888" cy="876343"/>
          </a:xfrm>
        </p:grpSpPr>
        <p:pic>
          <p:nvPicPr>
            <p:cNvPr id="6" name="Picture 5">
              <a:extLst>
                <a:ext uri="{FF2B5EF4-FFF2-40B4-BE49-F238E27FC236}">
                  <a16:creationId xmlns:a16="http://schemas.microsoft.com/office/drawing/2014/main" id="{FEBD5877-C1CE-1FA6-5F49-D25B89BE69F2}"/>
                </a:ext>
              </a:extLst>
            </p:cNvPr>
            <p:cNvPicPr>
              <a:picLocks noChangeAspect="1"/>
            </p:cNvPicPr>
            <p:nvPr/>
          </p:nvPicPr>
          <p:blipFill>
            <a:blip r:embed="rId5"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1282652" y="498315"/>
              <a:ext cx="1807888" cy="876343"/>
            </a:xfrm>
            <a:prstGeom prst="rect">
              <a:avLst/>
            </a:prstGeom>
          </p:spPr>
        </p:pic>
        <p:sp>
          <p:nvSpPr>
            <p:cNvPr id="7" name="TextBox 28">
              <a:extLst>
                <a:ext uri="{FF2B5EF4-FFF2-40B4-BE49-F238E27FC236}">
                  <a16:creationId xmlns:a16="http://schemas.microsoft.com/office/drawing/2014/main" id="{FC86DDE1-7B1B-D414-53E9-60A2955210EE}"/>
                </a:ext>
              </a:extLst>
            </p:cNvPr>
            <p:cNvSpPr txBox="1"/>
            <p:nvPr/>
          </p:nvSpPr>
          <p:spPr>
            <a:xfrm rot="20457677">
              <a:off x="1345850" y="709582"/>
              <a:ext cx="1421884" cy="441630"/>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3000" b="1"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rPr>
                <a:t>اليوم الأول</a:t>
              </a:r>
              <a:endParaRPr lang="en-US" sz="3000"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9" name="Group 8">
            <a:extLst>
              <a:ext uri="{FF2B5EF4-FFF2-40B4-BE49-F238E27FC236}">
                <a16:creationId xmlns:a16="http://schemas.microsoft.com/office/drawing/2014/main" id="{4F232B40-6637-2F3C-5186-E94AE85DE2F2}"/>
              </a:ext>
            </a:extLst>
          </p:cNvPr>
          <p:cNvGrpSpPr/>
          <p:nvPr/>
        </p:nvGrpSpPr>
        <p:grpSpPr>
          <a:xfrm>
            <a:off x="13396567" y="151287"/>
            <a:ext cx="4662835" cy="1035541"/>
            <a:chOff x="4935472" y="1769662"/>
            <a:chExt cx="8932928" cy="2733080"/>
          </a:xfrm>
        </p:grpSpPr>
        <p:pic>
          <p:nvPicPr>
            <p:cNvPr id="19" name="Picture 18">
              <a:extLst>
                <a:ext uri="{FF2B5EF4-FFF2-40B4-BE49-F238E27FC236}">
                  <a16:creationId xmlns:a16="http://schemas.microsoft.com/office/drawing/2014/main" id="{DB587E16-79F8-057F-8149-E7592A68F8A7}"/>
                </a:ext>
              </a:extLst>
            </p:cNvPr>
            <p:cNvPicPr>
              <a:picLocks noChangeAspect="1"/>
            </p:cNvPicPr>
            <p:nvPr/>
          </p:nvPicPr>
          <p:blipFill rotWithShape="1">
            <a:blip r:embed="rId6">
              <a:grayscl/>
              <a:extLst>
                <a:ext uri="{BEBA8EAE-BF5A-486C-A8C5-ECC9F3942E4B}">
                  <a14:imgProps xmlns:a14="http://schemas.microsoft.com/office/drawing/2010/main">
                    <a14:imgLayer r:embed="rId7">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630" t="9182" r="839" b="13125"/>
            <a:stretch/>
          </p:blipFill>
          <p:spPr>
            <a:xfrm>
              <a:off x="4935472" y="1798820"/>
              <a:ext cx="8932928" cy="2703922"/>
            </a:xfrm>
            <a:prstGeom prst="rect">
              <a:avLst/>
            </a:prstGeom>
          </p:spPr>
        </p:pic>
        <p:sp>
          <p:nvSpPr>
            <p:cNvPr id="20" name="TextBox 42">
              <a:extLst>
                <a:ext uri="{FF2B5EF4-FFF2-40B4-BE49-F238E27FC236}">
                  <a16:creationId xmlns:a16="http://schemas.microsoft.com/office/drawing/2014/main" id="{A8710DD6-0C55-5F29-4CAF-3B243057A9DD}"/>
                </a:ext>
              </a:extLst>
            </p:cNvPr>
            <p:cNvSpPr txBox="1"/>
            <p:nvPr/>
          </p:nvSpPr>
          <p:spPr>
            <a:xfrm>
              <a:off x="4935472" y="1769662"/>
              <a:ext cx="8662082" cy="1736050"/>
            </a:xfrm>
            <a:prstGeom prst="rect">
              <a:avLst/>
            </a:prstGeom>
          </p:spPr>
          <p:txBody>
            <a:bodyPr wrap="square" lIns="0" tIns="0" rIns="0" bIns="0" rtlCol="0" anchor="t">
              <a:spAutoFit/>
            </a:bodyPr>
            <a:lstStyle/>
            <a:p>
              <a:pPr algn="just" rtl="1">
                <a:lnSpc>
                  <a:spcPct val="150000"/>
                </a:lnSpc>
              </a:pPr>
              <a:r>
                <a:rPr lang="ar-EG" sz="4500" b="1" spc="51" dirty="0">
                  <a:latin typeface="Aljazeera" panose="02000000000000000000" pitchFamily="2" charset="-78"/>
                  <a:cs typeface="Aljazeera" panose="02000000000000000000" pitchFamily="2" charset="-78"/>
                </a:rPr>
                <a:t>مدخل إلى دراسة الحالة</a:t>
              </a:r>
              <a:endParaRPr lang="en-US" sz="4500" b="1" spc="51" dirty="0">
                <a:latin typeface="Aljazeera" panose="02000000000000000000" pitchFamily="2" charset="-78"/>
                <a:cs typeface="Aljazeera" panose="02000000000000000000" pitchFamily="2" charset="-78"/>
              </a:endParaRPr>
            </a:p>
          </p:txBody>
        </p:sp>
      </p:grpSp>
      <p:grpSp>
        <p:nvGrpSpPr>
          <p:cNvPr id="21" name="Group 20">
            <a:extLst>
              <a:ext uri="{FF2B5EF4-FFF2-40B4-BE49-F238E27FC236}">
                <a16:creationId xmlns:a16="http://schemas.microsoft.com/office/drawing/2014/main" id="{5B62A8B4-4138-3877-B476-EFD14E7625E9}"/>
              </a:ext>
            </a:extLst>
          </p:cNvPr>
          <p:cNvGrpSpPr>
            <a:grpSpLocks/>
          </p:cNvGrpSpPr>
          <p:nvPr/>
        </p:nvGrpSpPr>
        <p:grpSpPr>
          <a:xfrm>
            <a:off x="7543800" y="1705507"/>
            <a:ext cx="4535850" cy="1397974"/>
            <a:chOff x="1265749" y="130715"/>
            <a:chExt cx="1264116" cy="791746"/>
          </a:xfrm>
        </p:grpSpPr>
        <p:pic>
          <p:nvPicPr>
            <p:cNvPr id="22" name="Picture 21">
              <a:extLst>
                <a:ext uri="{FF2B5EF4-FFF2-40B4-BE49-F238E27FC236}">
                  <a16:creationId xmlns:a16="http://schemas.microsoft.com/office/drawing/2014/main" id="{F7E4C941-92BF-CA20-A31B-F70224216A20}"/>
                </a:ext>
              </a:extLst>
            </p:cNvPr>
            <p:cNvPicPr>
              <a:picLocks noChangeAspect="1"/>
            </p:cNvPicPr>
            <p:nvPr/>
          </p:nvPicPr>
          <p:blipFill>
            <a:blip r:embed="rId8" cstate="print">
              <a:duotone>
                <a:schemeClr val="accent2">
                  <a:shade val="45000"/>
                  <a:satMod val="135000"/>
                </a:schemeClr>
                <a:prstClr val="white"/>
              </a:duotone>
            </a:blip>
            <a:srcRect/>
            <a:stretch>
              <a:fillRect/>
            </a:stretch>
          </p:blipFill>
          <p:spPr bwMode="auto">
            <a:xfrm>
              <a:off x="1280529" y="130715"/>
              <a:ext cx="1249336" cy="791746"/>
            </a:xfrm>
            <a:prstGeom prst="rect">
              <a:avLst/>
            </a:prstGeom>
            <a:noFill/>
            <a:ln>
              <a:noFill/>
            </a:ln>
          </p:spPr>
        </p:pic>
        <p:sp>
          <p:nvSpPr>
            <p:cNvPr id="23" name="Rectangle 22">
              <a:extLst>
                <a:ext uri="{FF2B5EF4-FFF2-40B4-BE49-F238E27FC236}">
                  <a16:creationId xmlns:a16="http://schemas.microsoft.com/office/drawing/2014/main" id="{32A5CCB6-8AA8-211D-C4D0-AF6966438DE8}"/>
                </a:ext>
              </a:extLst>
            </p:cNvPr>
            <p:cNvSpPr/>
            <p:nvPr/>
          </p:nvSpPr>
          <p:spPr>
            <a:xfrm>
              <a:off x="1265749" y="157960"/>
              <a:ext cx="1135490" cy="62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algn="r" rtl="0">
                <a:lnSpc>
                  <a:spcPct val="107000"/>
                </a:lnSpc>
                <a:spcAft>
                  <a:spcPts val="800"/>
                </a:spcAft>
              </a:pPr>
              <a:r>
                <a:rPr lang="ar-EG"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أنواع دراسات الحالة</a:t>
              </a:r>
              <a:endParaRPr lang="en-US" sz="45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4" name="Group 23">
            <a:extLst>
              <a:ext uri="{FF2B5EF4-FFF2-40B4-BE49-F238E27FC236}">
                <a16:creationId xmlns:a16="http://schemas.microsoft.com/office/drawing/2014/main" id="{1BF27AE6-7215-5DBF-46A4-D5CC7C5D6B56}"/>
              </a:ext>
            </a:extLst>
          </p:cNvPr>
          <p:cNvGrpSpPr/>
          <p:nvPr/>
        </p:nvGrpSpPr>
        <p:grpSpPr>
          <a:xfrm>
            <a:off x="-636342" y="4329182"/>
            <a:ext cx="18251366" cy="5649433"/>
            <a:chOff x="13237366" y="2720128"/>
            <a:chExt cx="5881584" cy="1327958"/>
          </a:xfrm>
        </p:grpSpPr>
        <p:sp>
          <p:nvSpPr>
            <p:cNvPr id="25" name="Freeform 9">
              <a:extLst>
                <a:ext uri="{FF2B5EF4-FFF2-40B4-BE49-F238E27FC236}">
                  <a16:creationId xmlns:a16="http://schemas.microsoft.com/office/drawing/2014/main" id="{95826796-CF80-5A30-53CF-C27B1190AD40}"/>
                </a:ext>
              </a:extLst>
            </p:cNvPr>
            <p:cNvSpPr/>
            <p:nvPr/>
          </p:nvSpPr>
          <p:spPr>
            <a:xfrm flipH="1">
              <a:off x="13237366" y="2720128"/>
              <a:ext cx="5881584" cy="1327958"/>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9">
                <a:duotone>
                  <a:schemeClr val="accent6">
                    <a:shade val="45000"/>
                    <a:satMod val="135000"/>
                  </a:schemeClr>
                  <a:prstClr val="white"/>
                </a:duotone>
                <a:lum/>
                <a:extLst>
                  <a:ext uri="{96DAC541-7B7A-43D3-8B79-37D633B846F1}">
                    <asvg:svgBlip xmlns:asvg="http://schemas.microsoft.com/office/drawing/2016/SVG/main" r:embed="rId10"/>
                  </a:ext>
                </a:extLst>
              </a:blip>
              <a:stretch>
                <a:fillRect/>
              </a:stretch>
            </a:blipFill>
          </p:spPr>
          <p:txBody>
            <a:bodyPr/>
            <a:lstStyle/>
            <a:p>
              <a:endParaRPr lang="ar-EG" sz="1200" dirty="0"/>
            </a:p>
          </p:txBody>
        </p:sp>
        <p:sp>
          <p:nvSpPr>
            <p:cNvPr id="26" name="TextBox 25">
              <a:extLst>
                <a:ext uri="{FF2B5EF4-FFF2-40B4-BE49-F238E27FC236}">
                  <a16:creationId xmlns:a16="http://schemas.microsoft.com/office/drawing/2014/main" id="{99F5437B-F32E-9D47-8281-8ECA6500C813}"/>
                </a:ext>
              </a:extLst>
            </p:cNvPr>
            <p:cNvSpPr txBox="1"/>
            <p:nvPr/>
          </p:nvSpPr>
          <p:spPr>
            <a:xfrm>
              <a:off x="13998062" y="2767153"/>
              <a:ext cx="4860859" cy="1030932"/>
            </a:xfrm>
            <a:prstGeom prst="rect">
              <a:avLst/>
            </a:prstGeom>
            <a:noFill/>
          </p:spPr>
          <p:txBody>
            <a:bodyPr wrap="square" rtlCol="1">
              <a:spAutoFit/>
            </a:bodyPr>
            <a:lstStyle/>
            <a:p>
              <a:pPr algn="just" rtl="1">
                <a:lnSpc>
                  <a:spcPct val="200000"/>
                </a:lnSpc>
              </a:pPr>
              <a:r>
                <a:rPr lang="ar-EG" sz="3600" b="1" u="sng" dirty="0">
                  <a:latin typeface="Dubai" panose="020B0503030403030204" pitchFamily="34" charset="-78"/>
                  <a:ea typeface="Calibri" panose="020F0502020204030204" pitchFamily="34" charset="0"/>
                  <a:cs typeface="Dubai" panose="020B0503030403030204" pitchFamily="34" charset="-78"/>
                </a:rPr>
                <a:t>9- دراسة الحالة التراكمية </a:t>
              </a:r>
              <a:r>
                <a:rPr lang="en-US" sz="3600" b="1" u="sng" dirty="0">
                  <a:latin typeface="Dubai" panose="020B0503030403030204" pitchFamily="34" charset="-78"/>
                  <a:ea typeface="Calibri" panose="020F0502020204030204" pitchFamily="34" charset="0"/>
                  <a:cs typeface="Dubai" panose="020B0503030403030204" pitchFamily="34" charset="-78"/>
                </a:rPr>
                <a:t>Cumulative case study :</a:t>
              </a:r>
            </a:p>
            <a:p>
              <a:pPr algn="just" rtl="1">
                <a:lnSpc>
                  <a:spcPct val="200000"/>
                </a:lnSpc>
              </a:pPr>
              <a:r>
                <a:rPr lang="ar-EG" sz="3600" dirty="0">
                  <a:latin typeface="Dubai" panose="020B0503030403030204" pitchFamily="34" charset="-78"/>
                  <a:ea typeface="Calibri" panose="020F0502020204030204" pitchFamily="34" charset="0"/>
                  <a:cs typeface="Dubai" panose="020B0503030403030204" pitchFamily="34" charset="-78"/>
                </a:rPr>
                <a:t>تجميع البيانات والمعلومات من مواقع عديدة في أوقات متنوعة </a:t>
              </a:r>
            </a:p>
            <a:p>
              <a:pPr algn="just" rtl="1">
                <a:lnSpc>
                  <a:spcPct val="200000"/>
                </a:lnSpc>
              </a:pPr>
              <a:r>
                <a:rPr lang="ar-EG" sz="3600" b="1" u="sng" dirty="0">
                  <a:latin typeface="Dubai" panose="020B0503030403030204" pitchFamily="34" charset="-78"/>
                  <a:ea typeface="Calibri" panose="020F0502020204030204" pitchFamily="34" charset="0"/>
                  <a:cs typeface="Dubai" panose="020B0503030403030204" pitchFamily="34" charset="-78"/>
                </a:rPr>
                <a:t>10- دراسات الحالات الحرجة </a:t>
              </a:r>
              <a:r>
                <a:rPr lang="en-US" sz="3600" b="1" u="sng" dirty="0">
                  <a:latin typeface="Dubai" panose="020B0503030403030204" pitchFamily="34" charset="-78"/>
                  <a:ea typeface="Calibri" panose="020F0502020204030204" pitchFamily="34" charset="0"/>
                  <a:cs typeface="Dubai" panose="020B0503030403030204" pitchFamily="34" charset="-78"/>
                </a:rPr>
                <a:t>Critical case studies :</a:t>
              </a:r>
            </a:p>
            <a:p>
              <a:pPr algn="just" rtl="1">
                <a:lnSpc>
                  <a:spcPct val="200000"/>
                </a:lnSpc>
              </a:pPr>
              <a:r>
                <a:rPr lang="ar-EG" sz="3600" dirty="0">
                  <a:latin typeface="Dubai" panose="020B0503030403030204" pitchFamily="34" charset="-78"/>
                  <a:ea typeface="Calibri" panose="020F0502020204030204" pitchFamily="34" charset="0"/>
                  <a:cs typeface="Dubai" panose="020B0503030403030204" pitchFamily="34" charset="-78"/>
                </a:rPr>
                <a:t>دراسة موقع وحيد أو عدة مواقع والهدف فحص إحدى الحالات المهمة للغاية</a:t>
              </a:r>
            </a:p>
          </p:txBody>
        </p:sp>
      </p:grpSp>
    </p:spTree>
    <p:extLst>
      <p:ext uri="{BB962C8B-B14F-4D97-AF65-F5344CB8AC3E}">
        <p14:creationId xmlns:p14="http://schemas.microsoft.com/office/powerpoint/2010/main" val="44038167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DADA2217-E746-8059-9246-496E557F351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136723" y="1133754"/>
            <a:ext cx="3985315" cy="3347377"/>
          </a:xfrm>
          <a:prstGeom prst="rect">
            <a:avLst/>
          </a:prstGeom>
        </p:spPr>
      </p:pic>
      <p:sp>
        <p:nvSpPr>
          <p:cNvPr id="8" name="Right Triangle 7">
            <a:extLst>
              <a:ext uri="{FF2B5EF4-FFF2-40B4-BE49-F238E27FC236}">
                <a16:creationId xmlns:a16="http://schemas.microsoft.com/office/drawing/2014/main" id="{BDC96880-C9A8-D463-187E-5F44CF00C555}"/>
              </a:ext>
            </a:extLst>
          </p:cNvPr>
          <p:cNvSpPr/>
          <p:nvPr/>
        </p:nvSpPr>
        <p:spPr>
          <a:xfrm>
            <a:off x="0" y="40220"/>
            <a:ext cx="18251363" cy="10325100"/>
          </a:xfrm>
          <a:prstGeom prst="rtTriangle">
            <a:avLst/>
          </a:prstGeom>
          <a:solidFill>
            <a:srgbClr val="FFA5AD">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ar-EG"/>
          </a:p>
        </p:txBody>
      </p:sp>
      <p:grpSp>
        <p:nvGrpSpPr>
          <p:cNvPr id="2" name="Group 1">
            <a:extLst>
              <a:ext uri="{FF2B5EF4-FFF2-40B4-BE49-F238E27FC236}">
                <a16:creationId xmlns:a16="http://schemas.microsoft.com/office/drawing/2014/main" id="{EA7FD379-A12B-C0F3-294C-AF8BD930CAD6}"/>
              </a:ext>
            </a:extLst>
          </p:cNvPr>
          <p:cNvGrpSpPr/>
          <p:nvPr/>
        </p:nvGrpSpPr>
        <p:grpSpPr>
          <a:xfrm>
            <a:off x="774479" y="1049139"/>
            <a:ext cx="1899445" cy="980225"/>
            <a:chOff x="879794" y="557739"/>
            <a:chExt cx="2171635" cy="876343"/>
          </a:xfrm>
        </p:grpSpPr>
        <p:pic>
          <p:nvPicPr>
            <p:cNvPr id="3" name="Picture 2">
              <a:extLst>
                <a:ext uri="{FF2B5EF4-FFF2-40B4-BE49-F238E27FC236}">
                  <a16:creationId xmlns:a16="http://schemas.microsoft.com/office/drawing/2014/main" id="{06FDF8A8-8115-0A6B-2829-DA2EC6FE1CBB}"/>
                </a:ext>
              </a:extLst>
            </p:cNvPr>
            <p:cNvPicPr>
              <a:picLocks noChangeAspect="1"/>
            </p:cNvPicPr>
            <p:nvPr/>
          </p:nvPicPr>
          <p:blipFill>
            <a:blip r:embed="rId3"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879794" y="557739"/>
              <a:ext cx="2171635" cy="876343"/>
            </a:xfrm>
            <a:prstGeom prst="rect">
              <a:avLst/>
            </a:prstGeom>
          </p:spPr>
        </p:pic>
        <p:sp>
          <p:nvSpPr>
            <p:cNvPr id="4" name="TextBox 28">
              <a:extLst>
                <a:ext uri="{FF2B5EF4-FFF2-40B4-BE49-F238E27FC236}">
                  <a16:creationId xmlns:a16="http://schemas.microsoft.com/office/drawing/2014/main" id="{4E9B5231-2549-7509-307B-8A7BD2A6ABD2}"/>
                </a:ext>
              </a:extLst>
            </p:cNvPr>
            <p:cNvSpPr txBox="1"/>
            <p:nvPr/>
          </p:nvSpPr>
          <p:spPr>
            <a:xfrm rot="20457677">
              <a:off x="961842" y="838252"/>
              <a:ext cx="1806571" cy="368025"/>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2500" b="1"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rPr>
                <a:t>الجلسة الأولى</a:t>
              </a:r>
              <a:endParaRPr lang="en-US" sz="2500"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5" name="Group 4">
            <a:extLst>
              <a:ext uri="{FF2B5EF4-FFF2-40B4-BE49-F238E27FC236}">
                <a16:creationId xmlns:a16="http://schemas.microsoft.com/office/drawing/2014/main" id="{9B30CF6B-06A4-7767-9951-7F92C4EFB13A}"/>
              </a:ext>
            </a:extLst>
          </p:cNvPr>
          <p:cNvGrpSpPr/>
          <p:nvPr/>
        </p:nvGrpSpPr>
        <p:grpSpPr>
          <a:xfrm>
            <a:off x="140419" y="299624"/>
            <a:ext cx="1879169" cy="980224"/>
            <a:chOff x="1282652" y="498315"/>
            <a:chExt cx="1807888" cy="876343"/>
          </a:xfrm>
        </p:grpSpPr>
        <p:pic>
          <p:nvPicPr>
            <p:cNvPr id="6" name="Picture 5">
              <a:extLst>
                <a:ext uri="{FF2B5EF4-FFF2-40B4-BE49-F238E27FC236}">
                  <a16:creationId xmlns:a16="http://schemas.microsoft.com/office/drawing/2014/main" id="{FEBD5877-C1CE-1FA6-5F49-D25B89BE69F2}"/>
                </a:ext>
              </a:extLst>
            </p:cNvPr>
            <p:cNvPicPr>
              <a:picLocks noChangeAspect="1"/>
            </p:cNvPicPr>
            <p:nvPr/>
          </p:nvPicPr>
          <p:blipFill>
            <a:blip r:embed="rId4"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1282652" y="498315"/>
              <a:ext cx="1807888" cy="876343"/>
            </a:xfrm>
            <a:prstGeom prst="rect">
              <a:avLst/>
            </a:prstGeom>
          </p:spPr>
        </p:pic>
        <p:sp>
          <p:nvSpPr>
            <p:cNvPr id="7" name="TextBox 28">
              <a:extLst>
                <a:ext uri="{FF2B5EF4-FFF2-40B4-BE49-F238E27FC236}">
                  <a16:creationId xmlns:a16="http://schemas.microsoft.com/office/drawing/2014/main" id="{FC86DDE1-7B1B-D414-53E9-60A2955210EE}"/>
                </a:ext>
              </a:extLst>
            </p:cNvPr>
            <p:cNvSpPr txBox="1"/>
            <p:nvPr/>
          </p:nvSpPr>
          <p:spPr>
            <a:xfrm rot="20457677">
              <a:off x="1345850" y="709582"/>
              <a:ext cx="1421884" cy="441630"/>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3000" b="1"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rPr>
                <a:t>اليوم الأول</a:t>
              </a:r>
              <a:endParaRPr lang="en-US" sz="3000"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9" name="Group 8">
            <a:extLst>
              <a:ext uri="{FF2B5EF4-FFF2-40B4-BE49-F238E27FC236}">
                <a16:creationId xmlns:a16="http://schemas.microsoft.com/office/drawing/2014/main" id="{4F232B40-6637-2F3C-5186-E94AE85DE2F2}"/>
              </a:ext>
            </a:extLst>
          </p:cNvPr>
          <p:cNvGrpSpPr/>
          <p:nvPr/>
        </p:nvGrpSpPr>
        <p:grpSpPr>
          <a:xfrm>
            <a:off x="13396567" y="151287"/>
            <a:ext cx="4662835" cy="1035541"/>
            <a:chOff x="4935472" y="1769662"/>
            <a:chExt cx="8932928" cy="2733080"/>
          </a:xfrm>
        </p:grpSpPr>
        <p:pic>
          <p:nvPicPr>
            <p:cNvPr id="19" name="Picture 18">
              <a:extLst>
                <a:ext uri="{FF2B5EF4-FFF2-40B4-BE49-F238E27FC236}">
                  <a16:creationId xmlns:a16="http://schemas.microsoft.com/office/drawing/2014/main" id="{DB587E16-79F8-057F-8149-E7592A68F8A7}"/>
                </a:ext>
              </a:extLst>
            </p:cNvPr>
            <p:cNvPicPr>
              <a:picLocks noChangeAspect="1"/>
            </p:cNvPicPr>
            <p:nvPr/>
          </p:nvPicPr>
          <p:blipFill rotWithShape="1">
            <a:blip r:embed="rId5">
              <a:grayscl/>
              <a:extLst>
                <a:ext uri="{BEBA8EAE-BF5A-486C-A8C5-ECC9F3942E4B}">
                  <a14:imgProps xmlns:a14="http://schemas.microsoft.com/office/drawing/2010/main">
                    <a14:imgLayer r:embed="rId6">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630" t="9182" r="839" b="13125"/>
            <a:stretch/>
          </p:blipFill>
          <p:spPr>
            <a:xfrm>
              <a:off x="4935472" y="1798820"/>
              <a:ext cx="8932928" cy="2703922"/>
            </a:xfrm>
            <a:prstGeom prst="rect">
              <a:avLst/>
            </a:prstGeom>
          </p:spPr>
        </p:pic>
        <p:sp>
          <p:nvSpPr>
            <p:cNvPr id="20" name="TextBox 42">
              <a:extLst>
                <a:ext uri="{FF2B5EF4-FFF2-40B4-BE49-F238E27FC236}">
                  <a16:creationId xmlns:a16="http://schemas.microsoft.com/office/drawing/2014/main" id="{A8710DD6-0C55-5F29-4CAF-3B243057A9DD}"/>
                </a:ext>
              </a:extLst>
            </p:cNvPr>
            <p:cNvSpPr txBox="1"/>
            <p:nvPr/>
          </p:nvSpPr>
          <p:spPr>
            <a:xfrm>
              <a:off x="4935472" y="1769662"/>
              <a:ext cx="8662082" cy="1736050"/>
            </a:xfrm>
            <a:prstGeom prst="rect">
              <a:avLst/>
            </a:prstGeom>
          </p:spPr>
          <p:txBody>
            <a:bodyPr wrap="square" lIns="0" tIns="0" rIns="0" bIns="0" rtlCol="0" anchor="t">
              <a:spAutoFit/>
            </a:bodyPr>
            <a:lstStyle/>
            <a:p>
              <a:pPr algn="just" rtl="1">
                <a:lnSpc>
                  <a:spcPct val="150000"/>
                </a:lnSpc>
              </a:pPr>
              <a:r>
                <a:rPr lang="ar-EG" sz="4500" b="1" spc="51" dirty="0">
                  <a:latin typeface="Aljazeera" panose="02000000000000000000" pitchFamily="2" charset="-78"/>
                  <a:cs typeface="Aljazeera" panose="02000000000000000000" pitchFamily="2" charset="-78"/>
                </a:rPr>
                <a:t>مدخل إلى دراسة الحالة</a:t>
              </a:r>
              <a:endParaRPr lang="en-US" sz="4500" b="1" spc="51" dirty="0">
                <a:latin typeface="Aljazeera" panose="02000000000000000000" pitchFamily="2" charset="-78"/>
                <a:cs typeface="Aljazeera" panose="02000000000000000000" pitchFamily="2" charset="-78"/>
              </a:endParaRPr>
            </a:p>
          </p:txBody>
        </p:sp>
      </p:grpSp>
      <p:grpSp>
        <p:nvGrpSpPr>
          <p:cNvPr id="21" name="Group 20">
            <a:extLst>
              <a:ext uri="{FF2B5EF4-FFF2-40B4-BE49-F238E27FC236}">
                <a16:creationId xmlns:a16="http://schemas.microsoft.com/office/drawing/2014/main" id="{5B62A8B4-4138-3877-B476-EFD14E7625E9}"/>
              </a:ext>
            </a:extLst>
          </p:cNvPr>
          <p:cNvGrpSpPr>
            <a:grpSpLocks/>
          </p:cNvGrpSpPr>
          <p:nvPr/>
        </p:nvGrpSpPr>
        <p:grpSpPr>
          <a:xfrm>
            <a:off x="4953000" y="1912523"/>
            <a:ext cx="7964850" cy="1397974"/>
            <a:chOff x="1265749" y="130715"/>
            <a:chExt cx="1264116" cy="791746"/>
          </a:xfrm>
        </p:grpSpPr>
        <p:pic>
          <p:nvPicPr>
            <p:cNvPr id="22" name="Picture 21">
              <a:extLst>
                <a:ext uri="{FF2B5EF4-FFF2-40B4-BE49-F238E27FC236}">
                  <a16:creationId xmlns:a16="http://schemas.microsoft.com/office/drawing/2014/main" id="{F7E4C941-92BF-CA20-A31B-F70224216A20}"/>
                </a:ext>
              </a:extLst>
            </p:cNvPr>
            <p:cNvPicPr>
              <a:picLocks noChangeAspect="1"/>
            </p:cNvPicPr>
            <p:nvPr/>
          </p:nvPicPr>
          <p:blipFill>
            <a:blip r:embed="rId7" cstate="print">
              <a:duotone>
                <a:schemeClr val="accent2">
                  <a:shade val="45000"/>
                  <a:satMod val="135000"/>
                </a:schemeClr>
                <a:prstClr val="white"/>
              </a:duotone>
            </a:blip>
            <a:srcRect/>
            <a:stretch>
              <a:fillRect/>
            </a:stretch>
          </p:blipFill>
          <p:spPr bwMode="auto">
            <a:xfrm>
              <a:off x="1280529" y="130715"/>
              <a:ext cx="1249336" cy="791746"/>
            </a:xfrm>
            <a:prstGeom prst="rect">
              <a:avLst/>
            </a:prstGeom>
            <a:noFill/>
            <a:ln>
              <a:noFill/>
            </a:ln>
          </p:spPr>
        </p:pic>
        <p:sp>
          <p:nvSpPr>
            <p:cNvPr id="23" name="Rectangle 22">
              <a:extLst>
                <a:ext uri="{FF2B5EF4-FFF2-40B4-BE49-F238E27FC236}">
                  <a16:creationId xmlns:a16="http://schemas.microsoft.com/office/drawing/2014/main" id="{32A5CCB6-8AA8-211D-C4D0-AF6966438DE8}"/>
                </a:ext>
              </a:extLst>
            </p:cNvPr>
            <p:cNvSpPr/>
            <p:nvPr/>
          </p:nvSpPr>
          <p:spPr>
            <a:xfrm>
              <a:off x="1265749" y="157960"/>
              <a:ext cx="1135490" cy="62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algn="r" rtl="0">
                <a:lnSpc>
                  <a:spcPct val="107000"/>
                </a:lnSpc>
                <a:spcAft>
                  <a:spcPts val="800"/>
                </a:spcAft>
              </a:pPr>
              <a:r>
                <a:rPr lang="ar-EG"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متى يستخدم منهج دراسة الحالة</a:t>
              </a:r>
              <a:endParaRPr lang="en-US" sz="45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4" name="Group 23">
            <a:extLst>
              <a:ext uri="{FF2B5EF4-FFF2-40B4-BE49-F238E27FC236}">
                <a16:creationId xmlns:a16="http://schemas.microsoft.com/office/drawing/2014/main" id="{1BF27AE6-7215-5DBF-46A4-D5CC7C5D6B56}"/>
              </a:ext>
            </a:extLst>
          </p:cNvPr>
          <p:cNvGrpSpPr/>
          <p:nvPr/>
        </p:nvGrpSpPr>
        <p:grpSpPr>
          <a:xfrm>
            <a:off x="-636342" y="4329182"/>
            <a:ext cx="18251366" cy="5649433"/>
            <a:chOff x="13237366" y="2720128"/>
            <a:chExt cx="5881584" cy="1327958"/>
          </a:xfrm>
        </p:grpSpPr>
        <p:sp>
          <p:nvSpPr>
            <p:cNvPr id="25" name="Freeform 9">
              <a:extLst>
                <a:ext uri="{FF2B5EF4-FFF2-40B4-BE49-F238E27FC236}">
                  <a16:creationId xmlns:a16="http://schemas.microsoft.com/office/drawing/2014/main" id="{95826796-CF80-5A30-53CF-C27B1190AD40}"/>
                </a:ext>
              </a:extLst>
            </p:cNvPr>
            <p:cNvSpPr/>
            <p:nvPr/>
          </p:nvSpPr>
          <p:spPr>
            <a:xfrm flipH="1">
              <a:off x="13237366" y="2720128"/>
              <a:ext cx="5881584" cy="1327958"/>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8">
                <a:duotone>
                  <a:schemeClr val="accent6">
                    <a:shade val="45000"/>
                    <a:satMod val="135000"/>
                  </a:schemeClr>
                  <a:prstClr val="white"/>
                </a:duotone>
                <a:lum/>
                <a:extLst>
                  <a:ext uri="{96DAC541-7B7A-43D3-8B79-37D633B846F1}">
                    <asvg:svgBlip xmlns:asvg="http://schemas.microsoft.com/office/drawing/2016/SVG/main" r:embed="rId9"/>
                  </a:ext>
                </a:extLst>
              </a:blip>
              <a:stretch>
                <a:fillRect/>
              </a:stretch>
            </a:blipFill>
          </p:spPr>
          <p:txBody>
            <a:bodyPr/>
            <a:lstStyle/>
            <a:p>
              <a:endParaRPr lang="ar-EG" sz="1200" dirty="0"/>
            </a:p>
          </p:txBody>
        </p:sp>
        <p:sp>
          <p:nvSpPr>
            <p:cNvPr id="26" name="TextBox 25">
              <a:extLst>
                <a:ext uri="{FF2B5EF4-FFF2-40B4-BE49-F238E27FC236}">
                  <a16:creationId xmlns:a16="http://schemas.microsoft.com/office/drawing/2014/main" id="{99F5437B-F32E-9D47-8281-8ECA6500C813}"/>
                </a:ext>
              </a:extLst>
            </p:cNvPr>
            <p:cNvSpPr txBox="1"/>
            <p:nvPr/>
          </p:nvSpPr>
          <p:spPr>
            <a:xfrm>
              <a:off x="13998062" y="2767153"/>
              <a:ext cx="4860859" cy="1030932"/>
            </a:xfrm>
            <a:prstGeom prst="rect">
              <a:avLst/>
            </a:prstGeom>
            <a:noFill/>
          </p:spPr>
          <p:txBody>
            <a:bodyPr wrap="square" rtlCol="1">
              <a:spAutoFit/>
            </a:bodyPr>
            <a:lstStyle/>
            <a:p>
              <a:pPr algn="just" rtl="1">
                <a:lnSpc>
                  <a:spcPct val="200000"/>
                </a:lnSpc>
              </a:pPr>
              <a:r>
                <a:rPr lang="ar-EG" sz="3600" b="1" u="sng" dirty="0">
                  <a:latin typeface="Dubai" panose="020B0503030403030204" pitchFamily="34" charset="-78"/>
                  <a:ea typeface="Calibri" panose="020F0502020204030204" pitchFamily="34" charset="0"/>
                  <a:cs typeface="Dubai" panose="020B0503030403030204" pitchFamily="34" charset="-78"/>
                </a:rPr>
                <a:t>9- دراسة الحالة التراكمية </a:t>
              </a:r>
              <a:r>
                <a:rPr lang="en-US" sz="3600" b="1" u="sng" dirty="0">
                  <a:latin typeface="Dubai" panose="020B0503030403030204" pitchFamily="34" charset="-78"/>
                  <a:ea typeface="Calibri" panose="020F0502020204030204" pitchFamily="34" charset="0"/>
                  <a:cs typeface="Dubai" panose="020B0503030403030204" pitchFamily="34" charset="-78"/>
                </a:rPr>
                <a:t>Cumulative case study :</a:t>
              </a:r>
            </a:p>
            <a:p>
              <a:pPr algn="just" rtl="1">
                <a:lnSpc>
                  <a:spcPct val="200000"/>
                </a:lnSpc>
              </a:pPr>
              <a:r>
                <a:rPr lang="ar-EG" sz="3600" dirty="0">
                  <a:latin typeface="Dubai" panose="020B0503030403030204" pitchFamily="34" charset="-78"/>
                  <a:ea typeface="Calibri" panose="020F0502020204030204" pitchFamily="34" charset="0"/>
                  <a:cs typeface="Dubai" panose="020B0503030403030204" pitchFamily="34" charset="-78"/>
                </a:rPr>
                <a:t>تجميع البيانات والمعلومات من مواقع عديدة في أوقات متنوعة </a:t>
              </a:r>
            </a:p>
            <a:p>
              <a:pPr algn="just" rtl="1">
                <a:lnSpc>
                  <a:spcPct val="200000"/>
                </a:lnSpc>
              </a:pPr>
              <a:r>
                <a:rPr lang="ar-EG" sz="3600" b="1" u="sng" dirty="0">
                  <a:latin typeface="Dubai" panose="020B0503030403030204" pitchFamily="34" charset="-78"/>
                  <a:ea typeface="Calibri" panose="020F0502020204030204" pitchFamily="34" charset="0"/>
                  <a:cs typeface="Dubai" panose="020B0503030403030204" pitchFamily="34" charset="-78"/>
                </a:rPr>
                <a:t>10- دراسات الحالات الحرجة </a:t>
              </a:r>
              <a:r>
                <a:rPr lang="en-US" sz="3600" b="1" u="sng" dirty="0">
                  <a:latin typeface="Dubai" panose="020B0503030403030204" pitchFamily="34" charset="-78"/>
                  <a:ea typeface="Calibri" panose="020F0502020204030204" pitchFamily="34" charset="0"/>
                  <a:cs typeface="Dubai" panose="020B0503030403030204" pitchFamily="34" charset="-78"/>
                </a:rPr>
                <a:t>Critical case studies :</a:t>
              </a:r>
            </a:p>
            <a:p>
              <a:pPr algn="just" rtl="1">
                <a:lnSpc>
                  <a:spcPct val="200000"/>
                </a:lnSpc>
              </a:pPr>
              <a:r>
                <a:rPr lang="ar-EG" sz="3600" dirty="0">
                  <a:latin typeface="Dubai" panose="020B0503030403030204" pitchFamily="34" charset="-78"/>
                  <a:ea typeface="Calibri" panose="020F0502020204030204" pitchFamily="34" charset="0"/>
                  <a:cs typeface="Dubai" panose="020B0503030403030204" pitchFamily="34" charset="-78"/>
                </a:rPr>
                <a:t>دراسة موقع وحيد أو عدة مواقع والهدف فحص إحدى الحالات المهمة للغاية</a:t>
              </a:r>
            </a:p>
          </p:txBody>
        </p:sp>
      </p:grpSp>
    </p:spTree>
    <p:extLst>
      <p:ext uri="{BB962C8B-B14F-4D97-AF65-F5344CB8AC3E}">
        <p14:creationId xmlns:p14="http://schemas.microsoft.com/office/powerpoint/2010/main" val="15682401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2">
            <a:lumMod val="60000"/>
            <a:lumOff val="40000"/>
            <a:alpha val="39000"/>
          </a:schemeClr>
        </a:solidFill>
        <a:effectLst/>
      </p:bgPr>
    </p:bg>
    <p:spTree>
      <p:nvGrpSpPr>
        <p:cNvPr id="1" name=""/>
        <p:cNvGrpSpPr/>
        <p:nvPr/>
      </p:nvGrpSpPr>
      <p:grpSpPr>
        <a:xfrm>
          <a:off x="0" y="0"/>
          <a:ext cx="0" cy="0"/>
          <a:chOff x="0" y="0"/>
          <a:chExt cx="0" cy="0"/>
        </a:xfrm>
      </p:grpSpPr>
      <p:sp>
        <p:nvSpPr>
          <p:cNvPr id="8" name="Right Triangle 7">
            <a:extLst>
              <a:ext uri="{FF2B5EF4-FFF2-40B4-BE49-F238E27FC236}">
                <a16:creationId xmlns:a16="http://schemas.microsoft.com/office/drawing/2014/main" id="{BDC96880-C9A8-D463-187E-5F44CF00C555}"/>
              </a:ext>
            </a:extLst>
          </p:cNvPr>
          <p:cNvSpPr/>
          <p:nvPr/>
        </p:nvSpPr>
        <p:spPr>
          <a:xfrm>
            <a:off x="36637" y="40220"/>
            <a:ext cx="18251363" cy="10325100"/>
          </a:xfrm>
          <a:prstGeom prst="rtTriangle">
            <a:avLst/>
          </a:prstGeom>
          <a:solidFill>
            <a:srgbClr val="FFA5AD">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ar-EG"/>
          </a:p>
        </p:txBody>
      </p:sp>
      <p:pic>
        <p:nvPicPr>
          <p:cNvPr id="9" name="Picture 8">
            <a:extLst>
              <a:ext uri="{FF2B5EF4-FFF2-40B4-BE49-F238E27FC236}">
                <a16:creationId xmlns:a16="http://schemas.microsoft.com/office/drawing/2014/main" id="{5DAB7C22-1801-506F-27B3-495A63CE398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325600" y="7051344"/>
            <a:ext cx="4261672" cy="3347377"/>
          </a:xfrm>
          <a:prstGeom prst="rect">
            <a:avLst/>
          </a:prstGeom>
        </p:spPr>
      </p:pic>
      <p:grpSp>
        <p:nvGrpSpPr>
          <p:cNvPr id="2" name="Group 1">
            <a:extLst>
              <a:ext uri="{FF2B5EF4-FFF2-40B4-BE49-F238E27FC236}">
                <a16:creationId xmlns:a16="http://schemas.microsoft.com/office/drawing/2014/main" id="{EA7FD379-A12B-C0F3-294C-AF8BD930CAD6}"/>
              </a:ext>
            </a:extLst>
          </p:cNvPr>
          <p:cNvGrpSpPr/>
          <p:nvPr/>
        </p:nvGrpSpPr>
        <p:grpSpPr>
          <a:xfrm>
            <a:off x="774479" y="1049139"/>
            <a:ext cx="1899445" cy="980225"/>
            <a:chOff x="879794" y="557739"/>
            <a:chExt cx="2171635" cy="876343"/>
          </a:xfrm>
        </p:grpSpPr>
        <p:pic>
          <p:nvPicPr>
            <p:cNvPr id="3" name="Picture 2">
              <a:extLst>
                <a:ext uri="{FF2B5EF4-FFF2-40B4-BE49-F238E27FC236}">
                  <a16:creationId xmlns:a16="http://schemas.microsoft.com/office/drawing/2014/main" id="{06FDF8A8-8115-0A6B-2829-DA2EC6FE1CBB}"/>
                </a:ext>
              </a:extLst>
            </p:cNvPr>
            <p:cNvPicPr>
              <a:picLocks noChangeAspect="1"/>
            </p:cNvPicPr>
            <p:nvPr/>
          </p:nvPicPr>
          <p:blipFill>
            <a:blip r:embed="rId4"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879794" y="557739"/>
              <a:ext cx="2171635" cy="876343"/>
            </a:xfrm>
            <a:prstGeom prst="rect">
              <a:avLst/>
            </a:prstGeom>
          </p:spPr>
        </p:pic>
        <p:sp>
          <p:nvSpPr>
            <p:cNvPr id="4" name="TextBox 28">
              <a:extLst>
                <a:ext uri="{FF2B5EF4-FFF2-40B4-BE49-F238E27FC236}">
                  <a16:creationId xmlns:a16="http://schemas.microsoft.com/office/drawing/2014/main" id="{4E9B5231-2549-7509-307B-8A7BD2A6ABD2}"/>
                </a:ext>
              </a:extLst>
            </p:cNvPr>
            <p:cNvSpPr txBox="1"/>
            <p:nvPr/>
          </p:nvSpPr>
          <p:spPr>
            <a:xfrm rot="20457677">
              <a:off x="961842" y="838252"/>
              <a:ext cx="1806571" cy="368025"/>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2500" b="1"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rPr>
                <a:t>الجلسة الأولى</a:t>
              </a:r>
              <a:endParaRPr lang="en-US" sz="2500"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5" name="Group 4">
            <a:extLst>
              <a:ext uri="{FF2B5EF4-FFF2-40B4-BE49-F238E27FC236}">
                <a16:creationId xmlns:a16="http://schemas.microsoft.com/office/drawing/2014/main" id="{9B30CF6B-06A4-7767-9951-7F92C4EFB13A}"/>
              </a:ext>
            </a:extLst>
          </p:cNvPr>
          <p:cNvGrpSpPr/>
          <p:nvPr/>
        </p:nvGrpSpPr>
        <p:grpSpPr>
          <a:xfrm>
            <a:off x="140419" y="299624"/>
            <a:ext cx="1879169" cy="980224"/>
            <a:chOff x="1282652" y="498315"/>
            <a:chExt cx="1807888" cy="876343"/>
          </a:xfrm>
        </p:grpSpPr>
        <p:pic>
          <p:nvPicPr>
            <p:cNvPr id="6" name="Picture 5">
              <a:extLst>
                <a:ext uri="{FF2B5EF4-FFF2-40B4-BE49-F238E27FC236}">
                  <a16:creationId xmlns:a16="http://schemas.microsoft.com/office/drawing/2014/main" id="{FEBD5877-C1CE-1FA6-5F49-D25B89BE69F2}"/>
                </a:ext>
              </a:extLst>
            </p:cNvPr>
            <p:cNvPicPr>
              <a:picLocks noChangeAspect="1"/>
            </p:cNvPicPr>
            <p:nvPr/>
          </p:nvPicPr>
          <p:blipFill>
            <a:blip r:embed="rId5"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1282652" y="498315"/>
              <a:ext cx="1807888" cy="876343"/>
            </a:xfrm>
            <a:prstGeom prst="rect">
              <a:avLst/>
            </a:prstGeom>
          </p:spPr>
        </p:pic>
        <p:sp>
          <p:nvSpPr>
            <p:cNvPr id="7" name="TextBox 28">
              <a:extLst>
                <a:ext uri="{FF2B5EF4-FFF2-40B4-BE49-F238E27FC236}">
                  <a16:creationId xmlns:a16="http://schemas.microsoft.com/office/drawing/2014/main" id="{FC86DDE1-7B1B-D414-53E9-60A2955210EE}"/>
                </a:ext>
              </a:extLst>
            </p:cNvPr>
            <p:cNvSpPr txBox="1"/>
            <p:nvPr/>
          </p:nvSpPr>
          <p:spPr>
            <a:xfrm rot="20457677">
              <a:off x="1345850" y="709582"/>
              <a:ext cx="1421884" cy="441630"/>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3000" b="1"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rPr>
                <a:t>اليوم الأول</a:t>
              </a:r>
              <a:endParaRPr lang="en-US" sz="3000"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10" name="Group 9">
            <a:extLst>
              <a:ext uri="{FF2B5EF4-FFF2-40B4-BE49-F238E27FC236}">
                <a16:creationId xmlns:a16="http://schemas.microsoft.com/office/drawing/2014/main" id="{30DCE6AC-0B89-CE93-D12F-75832CD5726C}"/>
              </a:ext>
            </a:extLst>
          </p:cNvPr>
          <p:cNvGrpSpPr/>
          <p:nvPr/>
        </p:nvGrpSpPr>
        <p:grpSpPr>
          <a:xfrm>
            <a:off x="11219590" y="503710"/>
            <a:ext cx="6397245" cy="1507503"/>
            <a:chOff x="4935472" y="1769662"/>
            <a:chExt cx="8932928" cy="2733080"/>
          </a:xfrm>
        </p:grpSpPr>
        <p:pic>
          <p:nvPicPr>
            <p:cNvPr id="11" name="Picture 10">
              <a:extLst>
                <a:ext uri="{FF2B5EF4-FFF2-40B4-BE49-F238E27FC236}">
                  <a16:creationId xmlns:a16="http://schemas.microsoft.com/office/drawing/2014/main" id="{612B6F25-8376-72D4-A4B1-562A3AFB19E4}"/>
                </a:ext>
              </a:extLst>
            </p:cNvPr>
            <p:cNvPicPr>
              <a:picLocks noChangeAspect="1"/>
            </p:cNvPicPr>
            <p:nvPr/>
          </p:nvPicPr>
          <p:blipFill rotWithShape="1">
            <a:blip r:embed="rId6">
              <a:grayscl/>
              <a:extLst>
                <a:ext uri="{BEBA8EAE-BF5A-486C-A8C5-ECC9F3942E4B}">
                  <a14:imgProps xmlns:a14="http://schemas.microsoft.com/office/drawing/2010/main">
                    <a14:imgLayer r:embed="rId7">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630" t="9182" r="839" b="13125"/>
            <a:stretch/>
          </p:blipFill>
          <p:spPr>
            <a:xfrm>
              <a:off x="4935472" y="1798820"/>
              <a:ext cx="8932928" cy="2703922"/>
            </a:xfrm>
            <a:prstGeom prst="rect">
              <a:avLst/>
            </a:prstGeom>
          </p:spPr>
        </p:pic>
        <p:sp>
          <p:nvSpPr>
            <p:cNvPr id="12" name="TextBox 42">
              <a:extLst>
                <a:ext uri="{FF2B5EF4-FFF2-40B4-BE49-F238E27FC236}">
                  <a16:creationId xmlns:a16="http://schemas.microsoft.com/office/drawing/2014/main" id="{C64A720F-32F2-9034-72E3-77DFA8D79683}"/>
                </a:ext>
              </a:extLst>
            </p:cNvPr>
            <p:cNvSpPr txBox="1"/>
            <p:nvPr/>
          </p:nvSpPr>
          <p:spPr>
            <a:xfrm>
              <a:off x="4935472" y="1769662"/>
              <a:ext cx="8662082" cy="2301726"/>
            </a:xfrm>
            <a:prstGeom prst="rect">
              <a:avLst/>
            </a:prstGeom>
          </p:spPr>
          <p:txBody>
            <a:bodyPr wrap="square" lIns="0" tIns="0" rIns="0" bIns="0" rtlCol="0" anchor="t">
              <a:spAutoFit/>
            </a:bodyPr>
            <a:lstStyle/>
            <a:p>
              <a:pPr algn="just" rtl="1">
                <a:lnSpc>
                  <a:spcPct val="150000"/>
                </a:lnSpc>
              </a:pPr>
              <a:r>
                <a:rPr lang="ar-EG" sz="6000" b="1" spc="51" dirty="0">
                  <a:latin typeface="Aljazeera" panose="02000000000000000000" pitchFamily="2" charset="-78"/>
                  <a:cs typeface="Aljazeera" panose="02000000000000000000" pitchFamily="2" charset="-78"/>
                </a:rPr>
                <a:t>مدخل إلى دراسة الحالة</a:t>
              </a:r>
              <a:endParaRPr lang="en-US" sz="6000" b="1" spc="51" dirty="0">
                <a:latin typeface="Aljazeera" panose="02000000000000000000" pitchFamily="2" charset="-78"/>
                <a:cs typeface="Aljazeera" panose="02000000000000000000" pitchFamily="2" charset="-78"/>
              </a:endParaRPr>
            </a:p>
          </p:txBody>
        </p:sp>
      </p:grpSp>
      <p:grpSp>
        <p:nvGrpSpPr>
          <p:cNvPr id="13" name="Group 12">
            <a:extLst>
              <a:ext uri="{FF2B5EF4-FFF2-40B4-BE49-F238E27FC236}">
                <a16:creationId xmlns:a16="http://schemas.microsoft.com/office/drawing/2014/main" id="{33C3FF6D-B261-EC6E-DB28-7665F7ADE5DD}"/>
              </a:ext>
            </a:extLst>
          </p:cNvPr>
          <p:cNvGrpSpPr>
            <a:grpSpLocks/>
          </p:cNvGrpSpPr>
          <p:nvPr/>
        </p:nvGrpSpPr>
        <p:grpSpPr>
          <a:xfrm>
            <a:off x="8715921" y="1773288"/>
            <a:ext cx="2106073" cy="1397974"/>
            <a:chOff x="1650043" y="130715"/>
            <a:chExt cx="879822" cy="791746"/>
          </a:xfrm>
        </p:grpSpPr>
        <p:pic>
          <p:nvPicPr>
            <p:cNvPr id="14" name="Picture 13">
              <a:extLst>
                <a:ext uri="{FF2B5EF4-FFF2-40B4-BE49-F238E27FC236}">
                  <a16:creationId xmlns:a16="http://schemas.microsoft.com/office/drawing/2014/main" id="{AF4A16B6-B615-C34B-DED4-04EDC9DA2A34}"/>
                </a:ext>
              </a:extLst>
            </p:cNvPr>
            <p:cNvPicPr>
              <a:picLocks noChangeAspect="1"/>
            </p:cNvPicPr>
            <p:nvPr/>
          </p:nvPicPr>
          <p:blipFill>
            <a:blip r:embed="rId8" cstate="print">
              <a:duotone>
                <a:schemeClr val="accent2">
                  <a:shade val="45000"/>
                  <a:satMod val="135000"/>
                </a:schemeClr>
                <a:prstClr val="white"/>
              </a:duotone>
            </a:blip>
            <a:srcRect/>
            <a:stretch>
              <a:fillRect/>
            </a:stretch>
          </p:blipFill>
          <p:spPr bwMode="auto">
            <a:xfrm>
              <a:off x="1650043" y="130715"/>
              <a:ext cx="879822" cy="791746"/>
            </a:xfrm>
            <a:prstGeom prst="rect">
              <a:avLst/>
            </a:prstGeom>
            <a:noFill/>
            <a:ln>
              <a:noFill/>
            </a:ln>
          </p:spPr>
        </p:pic>
        <p:sp>
          <p:nvSpPr>
            <p:cNvPr id="15" name="Rectangle 14">
              <a:extLst>
                <a:ext uri="{FF2B5EF4-FFF2-40B4-BE49-F238E27FC236}">
                  <a16:creationId xmlns:a16="http://schemas.microsoft.com/office/drawing/2014/main" id="{B88E995F-2BA4-5EF9-CAE8-FE2BFD3E5606}"/>
                </a:ext>
              </a:extLst>
            </p:cNvPr>
            <p:cNvSpPr/>
            <p:nvPr/>
          </p:nvSpPr>
          <p:spPr>
            <a:xfrm>
              <a:off x="1690728" y="157960"/>
              <a:ext cx="710511" cy="62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algn="r" rtl="0">
                <a:lnSpc>
                  <a:spcPct val="107000"/>
                </a:lnSpc>
                <a:spcAft>
                  <a:spcPts val="800"/>
                </a:spcAft>
              </a:pPr>
              <a:r>
                <a:rPr lang="ar-SA"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مقدمة</a:t>
              </a:r>
              <a:endParaRPr lang="en-US" sz="45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16" name="Group 15">
            <a:extLst>
              <a:ext uri="{FF2B5EF4-FFF2-40B4-BE49-F238E27FC236}">
                <a16:creationId xmlns:a16="http://schemas.microsoft.com/office/drawing/2014/main" id="{211649AD-1C2C-E8B7-6FC3-76B635F2853D}"/>
              </a:ext>
            </a:extLst>
          </p:cNvPr>
          <p:cNvGrpSpPr/>
          <p:nvPr/>
        </p:nvGrpSpPr>
        <p:grpSpPr>
          <a:xfrm>
            <a:off x="1636312" y="3754092"/>
            <a:ext cx="14630403" cy="4361209"/>
            <a:chOff x="13501483" y="2720128"/>
            <a:chExt cx="5299339" cy="1025148"/>
          </a:xfrm>
        </p:grpSpPr>
        <p:sp>
          <p:nvSpPr>
            <p:cNvPr id="17" name="Freeform 9">
              <a:extLst>
                <a:ext uri="{FF2B5EF4-FFF2-40B4-BE49-F238E27FC236}">
                  <a16:creationId xmlns:a16="http://schemas.microsoft.com/office/drawing/2014/main" id="{AFADCD8B-8B0F-BAF1-3291-D3EEB9961622}"/>
                </a:ext>
              </a:extLst>
            </p:cNvPr>
            <p:cNvSpPr/>
            <p:nvPr/>
          </p:nvSpPr>
          <p:spPr>
            <a:xfrm flipH="1">
              <a:off x="13501483" y="2720128"/>
              <a:ext cx="5299339" cy="1025148"/>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9">
                <a:duotone>
                  <a:schemeClr val="accent6">
                    <a:shade val="45000"/>
                    <a:satMod val="135000"/>
                  </a:schemeClr>
                  <a:prstClr val="white"/>
                </a:duotone>
                <a:lum/>
                <a:extLst>
                  <a:ext uri="{96DAC541-7B7A-43D3-8B79-37D633B846F1}">
                    <asvg:svgBlip xmlns:asvg="http://schemas.microsoft.com/office/drawing/2016/SVG/main" r:embed="rId10"/>
                  </a:ext>
                </a:extLst>
              </a:blip>
              <a:stretch>
                <a:fillRect/>
              </a:stretch>
            </a:blipFill>
          </p:spPr>
          <p:txBody>
            <a:bodyPr/>
            <a:lstStyle/>
            <a:p>
              <a:endParaRPr lang="ar-EG" sz="1200" dirty="0"/>
            </a:p>
          </p:txBody>
        </p:sp>
        <p:sp>
          <p:nvSpPr>
            <p:cNvPr id="18" name="TextBox 17">
              <a:extLst>
                <a:ext uri="{FF2B5EF4-FFF2-40B4-BE49-F238E27FC236}">
                  <a16:creationId xmlns:a16="http://schemas.microsoft.com/office/drawing/2014/main" id="{9C8D1558-B542-0C82-BF61-36819C455649}"/>
                </a:ext>
              </a:extLst>
            </p:cNvPr>
            <p:cNvSpPr txBox="1"/>
            <p:nvPr/>
          </p:nvSpPr>
          <p:spPr>
            <a:xfrm>
              <a:off x="14040417" y="2819759"/>
              <a:ext cx="4543604" cy="749687"/>
            </a:xfrm>
            <a:prstGeom prst="rect">
              <a:avLst/>
            </a:prstGeom>
            <a:noFill/>
          </p:spPr>
          <p:txBody>
            <a:bodyPr wrap="square" rtlCol="1">
              <a:spAutoFit/>
            </a:bodyPr>
            <a:lstStyle/>
            <a:p>
              <a:pPr algn="just" rtl="1">
                <a:lnSpc>
                  <a:spcPct val="200000"/>
                </a:lnSpc>
              </a:pPr>
              <a:r>
                <a:rPr lang="ar-EG" sz="3500" b="1" dirty="0">
                  <a:latin typeface="Dubai" panose="020B0503030403030204" pitchFamily="34" charset="-78"/>
                  <a:ea typeface="Calibri" panose="020F0502020204030204" pitchFamily="34" charset="0"/>
                  <a:cs typeface="Dubai" panose="020B0503030403030204" pitchFamily="34" charset="-78"/>
                </a:rPr>
                <a:t>كما تعد دراسة الحالة من أهم الأعمال التي يقوم بها الأخصائي في البيئة التي يعمل بها حيث أنها تتطلب منه خبرة ودراية ومهارة لأنها عمل ميداني وهي دليل على تميزه في عمله النفسي أو الاجتماعي أو التربوي أو الإرشادي.</a:t>
              </a:r>
            </a:p>
          </p:txBody>
        </p:sp>
      </p:grpSp>
    </p:spTree>
    <p:extLst>
      <p:ext uri="{BB962C8B-B14F-4D97-AF65-F5344CB8AC3E}">
        <p14:creationId xmlns:p14="http://schemas.microsoft.com/office/powerpoint/2010/main" val="356125431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DADA2217-E746-8059-9246-496E557F351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136723" y="1133754"/>
            <a:ext cx="3985315" cy="3347377"/>
          </a:xfrm>
          <a:prstGeom prst="rect">
            <a:avLst/>
          </a:prstGeom>
        </p:spPr>
      </p:pic>
      <p:sp>
        <p:nvSpPr>
          <p:cNvPr id="8" name="Right Triangle 7">
            <a:extLst>
              <a:ext uri="{FF2B5EF4-FFF2-40B4-BE49-F238E27FC236}">
                <a16:creationId xmlns:a16="http://schemas.microsoft.com/office/drawing/2014/main" id="{BDC96880-C9A8-D463-187E-5F44CF00C555}"/>
              </a:ext>
            </a:extLst>
          </p:cNvPr>
          <p:cNvSpPr/>
          <p:nvPr/>
        </p:nvSpPr>
        <p:spPr>
          <a:xfrm>
            <a:off x="0" y="40220"/>
            <a:ext cx="18251363" cy="10325100"/>
          </a:xfrm>
          <a:prstGeom prst="rtTriangle">
            <a:avLst/>
          </a:prstGeom>
          <a:solidFill>
            <a:srgbClr val="FFA5AD">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ar-EG"/>
          </a:p>
        </p:txBody>
      </p:sp>
      <p:grpSp>
        <p:nvGrpSpPr>
          <p:cNvPr id="2" name="Group 1">
            <a:extLst>
              <a:ext uri="{FF2B5EF4-FFF2-40B4-BE49-F238E27FC236}">
                <a16:creationId xmlns:a16="http://schemas.microsoft.com/office/drawing/2014/main" id="{EA7FD379-A12B-C0F3-294C-AF8BD930CAD6}"/>
              </a:ext>
            </a:extLst>
          </p:cNvPr>
          <p:cNvGrpSpPr/>
          <p:nvPr/>
        </p:nvGrpSpPr>
        <p:grpSpPr>
          <a:xfrm>
            <a:off x="774479" y="1049139"/>
            <a:ext cx="1899445" cy="980225"/>
            <a:chOff x="879794" y="557739"/>
            <a:chExt cx="2171635" cy="876343"/>
          </a:xfrm>
        </p:grpSpPr>
        <p:pic>
          <p:nvPicPr>
            <p:cNvPr id="3" name="Picture 2">
              <a:extLst>
                <a:ext uri="{FF2B5EF4-FFF2-40B4-BE49-F238E27FC236}">
                  <a16:creationId xmlns:a16="http://schemas.microsoft.com/office/drawing/2014/main" id="{06FDF8A8-8115-0A6B-2829-DA2EC6FE1CBB}"/>
                </a:ext>
              </a:extLst>
            </p:cNvPr>
            <p:cNvPicPr>
              <a:picLocks noChangeAspect="1"/>
            </p:cNvPicPr>
            <p:nvPr/>
          </p:nvPicPr>
          <p:blipFill>
            <a:blip r:embed="rId4"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879794" y="557739"/>
              <a:ext cx="2171635" cy="876343"/>
            </a:xfrm>
            <a:prstGeom prst="rect">
              <a:avLst/>
            </a:prstGeom>
          </p:spPr>
        </p:pic>
        <p:sp>
          <p:nvSpPr>
            <p:cNvPr id="4" name="TextBox 28">
              <a:extLst>
                <a:ext uri="{FF2B5EF4-FFF2-40B4-BE49-F238E27FC236}">
                  <a16:creationId xmlns:a16="http://schemas.microsoft.com/office/drawing/2014/main" id="{4E9B5231-2549-7509-307B-8A7BD2A6ABD2}"/>
                </a:ext>
              </a:extLst>
            </p:cNvPr>
            <p:cNvSpPr txBox="1"/>
            <p:nvPr/>
          </p:nvSpPr>
          <p:spPr>
            <a:xfrm rot="20457677">
              <a:off x="961842" y="838252"/>
              <a:ext cx="1806571" cy="368025"/>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2500" b="1"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rPr>
                <a:t>الجلسة الأولى</a:t>
              </a:r>
              <a:endParaRPr lang="en-US" sz="2500"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5" name="Group 4">
            <a:extLst>
              <a:ext uri="{FF2B5EF4-FFF2-40B4-BE49-F238E27FC236}">
                <a16:creationId xmlns:a16="http://schemas.microsoft.com/office/drawing/2014/main" id="{9B30CF6B-06A4-7767-9951-7F92C4EFB13A}"/>
              </a:ext>
            </a:extLst>
          </p:cNvPr>
          <p:cNvGrpSpPr/>
          <p:nvPr/>
        </p:nvGrpSpPr>
        <p:grpSpPr>
          <a:xfrm>
            <a:off x="140419" y="299624"/>
            <a:ext cx="1879169" cy="980224"/>
            <a:chOff x="1282652" y="498315"/>
            <a:chExt cx="1807888" cy="876343"/>
          </a:xfrm>
        </p:grpSpPr>
        <p:pic>
          <p:nvPicPr>
            <p:cNvPr id="6" name="Picture 5">
              <a:extLst>
                <a:ext uri="{FF2B5EF4-FFF2-40B4-BE49-F238E27FC236}">
                  <a16:creationId xmlns:a16="http://schemas.microsoft.com/office/drawing/2014/main" id="{FEBD5877-C1CE-1FA6-5F49-D25B89BE69F2}"/>
                </a:ext>
              </a:extLst>
            </p:cNvPr>
            <p:cNvPicPr>
              <a:picLocks noChangeAspect="1"/>
            </p:cNvPicPr>
            <p:nvPr/>
          </p:nvPicPr>
          <p:blipFill>
            <a:blip r:embed="rId5"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1282652" y="498315"/>
              <a:ext cx="1807888" cy="876343"/>
            </a:xfrm>
            <a:prstGeom prst="rect">
              <a:avLst/>
            </a:prstGeom>
          </p:spPr>
        </p:pic>
        <p:sp>
          <p:nvSpPr>
            <p:cNvPr id="7" name="TextBox 28">
              <a:extLst>
                <a:ext uri="{FF2B5EF4-FFF2-40B4-BE49-F238E27FC236}">
                  <a16:creationId xmlns:a16="http://schemas.microsoft.com/office/drawing/2014/main" id="{FC86DDE1-7B1B-D414-53E9-60A2955210EE}"/>
                </a:ext>
              </a:extLst>
            </p:cNvPr>
            <p:cNvSpPr txBox="1"/>
            <p:nvPr/>
          </p:nvSpPr>
          <p:spPr>
            <a:xfrm rot="20457677">
              <a:off x="1345850" y="709582"/>
              <a:ext cx="1421884" cy="441630"/>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3000" b="1"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rPr>
                <a:t>اليوم الأول</a:t>
              </a:r>
              <a:endParaRPr lang="en-US" sz="3000"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9" name="Group 8">
            <a:extLst>
              <a:ext uri="{FF2B5EF4-FFF2-40B4-BE49-F238E27FC236}">
                <a16:creationId xmlns:a16="http://schemas.microsoft.com/office/drawing/2014/main" id="{4F232B40-6637-2F3C-5186-E94AE85DE2F2}"/>
              </a:ext>
            </a:extLst>
          </p:cNvPr>
          <p:cNvGrpSpPr/>
          <p:nvPr/>
        </p:nvGrpSpPr>
        <p:grpSpPr>
          <a:xfrm>
            <a:off x="13396567" y="151287"/>
            <a:ext cx="4662835" cy="1035541"/>
            <a:chOff x="4935472" y="1769662"/>
            <a:chExt cx="8932928" cy="2733080"/>
          </a:xfrm>
        </p:grpSpPr>
        <p:pic>
          <p:nvPicPr>
            <p:cNvPr id="19" name="Picture 18">
              <a:extLst>
                <a:ext uri="{FF2B5EF4-FFF2-40B4-BE49-F238E27FC236}">
                  <a16:creationId xmlns:a16="http://schemas.microsoft.com/office/drawing/2014/main" id="{DB587E16-79F8-057F-8149-E7592A68F8A7}"/>
                </a:ext>
              </a:extLst>
            </p:cNvPr>
            <p:cNvPicPr>
              <a:picLocks noChangeAspect="1"/>
            </p:cNvPicPr>
            <p:nvPr/>
          </p:nvPicPr>
          <p:blipFill rotWithShape="1">
            <a:blip r:embed="rId6">
              <a:grayscl/>
              <a:extLst>
                <a:ext uri="{BEBA8EAE-BF5A-486C-A8C5-ECC9F3942E4B}">
                  <a14:imgProps xmlns:a14="http://schemas.microsoft.com/office/drawing/2010/main">
                    <a14:imgLayer r:embed="rId7">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630" t="9182" r="839" b="13125"/>
            <a:stretch/>
          </p:blipFill>
          <p:spPr>
            <a:xfrm>
              <a:off x="4935472" y="1798820"/>
              <a:ext cx="8932928" cy="2703922"/>
            </a:xfrm>
            <a:prstGeom prst="rect">
              <a:avLst/>
            </a:prstGeom>
          </p:spPr>
        </p:pic>
        <p:sp>
          <p:nvSpPr>
            <p:cNvPr id="20" name="TextBox 42">
              <a:extLst>
                <a:ext uri="{FF2B5EF4-FFF2-40B4-BE49-F238E27FC236}">
                  <a16:creationId xmlns:a16="http://schemas.microsoft.com/office/drawing/2014/main" id="{A8710DD6-0C55-5F29-4CAF-3B243057A9DD}"/>
                </a:ext>
              </a:extLst>
            </p:cNvPr>
            <p:cNvSpPr txBox="1"/>
            <p:nvPr/>
          </p:nvSpPr>
          <p:spPr>
            <a:xfrm>
              <a:off x="4935472" y="1769662"/>
              <a:ext cx="8662082" cy="1736050"/>
            </a:xfrm>
            <a:prstGeom prst="rect">
              <a:avLst/>
            </a:prstGeom>
          </p:spPr>
          <p:txBody>
            <a:bodyPr wrap="square" lIns="0" tIns="0" rIns="0" bIns="0" rtlCol="0" anchor="t">
              <a:spAutoFit/>
            </a:bodyPr>
            <a:lstStyle/>
            <a:p>
              <a:pPr algn="just" rtl="1">
                <a:lnSpc>
                  <a:spcPct val="150000"/>
                </a:lnSpc>
              </a:pPr>
              <a:r>
                <a:rPr lang="ar-EG" sz="4500" b="1" spc="51" dirty="0">
                  <a:latin typeface="Aljazeera" panose="02000000000000000000" pitchFamily="2" charset="-78"/>
                  <a:cs typeface="Aljazeera" panose="02000000000000000000" pitchFamily="2" charset="-78"/>
                </a:rPr>
                <a:t>مدخل إلى دراسة الحالة</a:t>
              </a:r>
              <a:endParaRPr lang="en-US" sz="4500" b="1" spc="51" dirty="0">
                <a:latin typeface="Aljazeera" panose="02000000000000000000" pitchFamily="2" charset="-78"/>
                <a:cs typeface="Aljazeera" panose="02000000000000000000" pitchFamily="2" charset="-78"/>
              </a:endParaRPr>
            </a:p>
          </p:txBody>
        </p:sp>
      </p:grpSp>
      <p:grpSp>
        <p:nvGrpSpPr>
          <p:cNvPr id="21" name="Group 20">
            <a:extLst>
              <a:ext uri="{FF2B5EF4-FFF2-40B4-BE49-F238E27FC236}">
                <a16:creationId xmlns:a16="http://schemas.microsoft.com/office/drawing/2014/main" id="{5B62A8B4-4138-3877-B476-EFD14E7625E9}"/>
              </a:ext>
            </a:extLst>
          </p:cNvPr>
          <p:cNvGrpSpPr>
            <a:grpSpLocks/>
          </p:cNvGrpSpPr>
          <p:nvPr/>
        </p:nvGrpSpPr>
        <p:grpSpPr>
          <a:xfrm>
            <a:off x="4953000" y="1912523"/>
            <a:ext cx="7964850" cy="1397974"/>
            <a:chOff x="1265749" y="130715"/>
            <a:chExt cx="1264116" cy="791746"/>
          </a:xfrm>
        </p:grpSpPr>
        <p:pic>
          <p:nvPicPr>
            <p:cNvPr id="22" name="Picture 21">
              <a:extLst>
                <a:ext uri="{FF2B5EF4-FFF2-40B4-BE49-F238E27FC236}">
                  <a16:creationId xmlns:a16="http://schemas.microsoft.com/office/drawing/2014/main" id="{F7E4C941-92BF-CA20-A31B-F70224216A20}"/>
                </a:ext>
              </a:extLst>
            </p:cNvPr>
            <p:cNvPicPr>
              <a:picLocks noChangeAspect="1"/>
            </p:cNvPicPr>
            <p:nvPr/>
          </p:nvPicPr>
          <p:blipFill>
            <a:blip r:embed="rId8" cstate="print">
              <a:duotone>
                <a:schemeClr val="accent2">
                  <a:shade val="45000"/>
                  <a:satMod val="135000"/>
                </a:schemeClr>
                <a:prstClr val="white"/>
              </a:duotone>
            </a:blip>
            <a:srcRect/>
            <a:stretch>
              <a:fillRect/>
            </a:stretch>
          </p:blipFill>
          <p:spPr bwMode="auto">
            <a:xfrm>
              <a:off x="1280529" y="130715"/>
              <a:ext cx="1249336" cy="791746"/>
            </a:xfrm>
            <a:prstGeom prst="rect">
              <a:avLst/>
            </a:prstGeom>
            <a:noFill/>
            <a:ln>
              <a:noFill/>
            </a:ln>
          </p:spPr>
        </p:pic>
        <p:sp>
          <p:nvSpPr>
            <p:cNvPr id="23" name="Rectangle 22">
              <a:extLst>
                <a:ext uri="{FF2B5EF4-FFF2-40B4-BE49-F238E27FC236}">
                  <a16:creationId xmlns:a16="http://schemas.microsoft.com/office/drawing/2014/main" id="{32A5CCB6-8AA8-211D-C4D0-AF6966438DE8}"/>
                </a:ext>
              </a:extLst>
            </p:cNvPr>
            <p:cNvSpPr/>
            <p:nvPr/>
          </p:nvSpPr>
          <p:spPr>
            <a:xfrm>
              <a:off x="1265749" y="157960"/>
              <a:ext cx="1135490" cy="62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algn="r" rtl="0">
                <a:lnSpc>
                  <a:spcPct val="107000"/>
                </a:lnSpc>
                <a:spcAft>
                  <a:spcPts val="800"/>
                </a:spcAft>
              </a:pPr>
              <a:r>
                <a:rPr lang="ar-EG"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متى يستخدم منهج دراسة الحالة</a:t>
              </a:r>
              <a:endParaRPr lang="en-US" sz="45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4" name="Group 23">
            <a:extLst>
              <a:ext uri="{FF2B5EF4-FFF2-40B4-BE49-F238E27FC236}">
                <a16:creationId xmlns:a16="http://schemas.microsoft.com/office/drawing/2014/main" id="{1BF27AE6-7215-5DBF-46A4-D5CC7C5D6B56}"/>
              </a:ext>
            </a:extLst>
          </p:cNvPr>
          <p:cNvGrpSpPr/>
          <p:nvPr/>
        </p:nvGrpSpPr>
        <p:grpSpPr>
          <a:xfrm>
            <a:off x="-636342" y="4329182"/>
            <a:ext cx="18251366" cy="5649433"/>
            <a:chOff x="13237366" y="2720128"/>
            <a:chExt cx="5881584" cy="1327958"/>
          </a:xfrm>
        </p:grpSpPr>
        <p:sp>
          <p:nvSpPr>
            <p:cNvPr id="25" name="Freeform 9">
              <a:extLst>
                <a:ext uri="{FF2B5EF4-FFF2-40B4-BE49-F238E27FC236}">
                  <a16:creationId xmlns:a16="http://schemas.microsoft.com/office/drawing/2014/main" id="{95826796-CF80-5A30-53CF-C27B1190AD40}"/>
                </a:ext>
              </a:extLst>
            </p:cNvPr>
            <p:cNvSpPr/>
            <p:nvPr/>
          </p:nvSpPr>
          <p:spPr>
            <a:xfrm flipH="1">
              <a:off x="13237366" y="2720128"/>
              <a:ext cx="5881584" cy="1327958"/>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9">
                <a:duotone>
                  <a:schemeClr val="accent6">
                    <a:shade val="45000"/>
                    <a:satMod val="135000"/>
                  </a:schemeClr>
                  <a:prstClr val="white"/>
                </a:duotone>
                <a:lum/>
                <a:extLst>
                  <a:ext uri="{96DAC541-7B7A-43D3-8B79-37D633B846F1}">
                    <asvg:svgBlip xmlns:asvg="http://schemas.microsoft.com/office/drawing/2016/SVG/main" r:embed="rId10"/>
                  </a:ext>
                </a:extLst>
              </a:blip>
              <a:stretch>
                <a:fillRect/>
              </a:stretch>
            </a:blipFill>
          </p:spPr>
          <p:txBody>
            <a:bodyPr/>
            <a:lstStyle/>
            <a:p>
              <a:endParaRPr lang="ar-EG" sz="1200" dirty="0"/>
            </a:p>
          </p:txBody>
        </p:sp>
        <p:sp>
          <p:nvSpPr>
            <p:cNvPr id="26" name="TextBox 25">
              <a:extLst>
                <a:ext uri="{FF2B5EF4-FFF2-40B4-BE49-F238E27FC236}">
                  <a16:creationId xmlns:a16="http://schemas.microsoft.com/office/drawing/2014/main" id="{99F5437B-F32E-9D47-8281-8ECA6500C813}"/>
                </a:ext>
              </a:extLst>
            </p:cNvPr>
            <p:cNvSpPr txBox="1"/>
            <p:nvPr/>
          </p:nvSpPr>
          <p:spPr>
            <a:xfrm>
              <a:off x="13998061" y="2792650"/>
              <a:ext cx="4860859" cy="1030932"/>
            </a:xfrm>
            <a:prstGeom prst="rect">
              <a:avLst/>
            </a:prstGeom>
            <a:noFill/>
          </p:spPr>
          <p:txBody>
            <a:bodyPr wrap="square" rtlCol="1">
              <a:spAutoFit/>
            </a:bodyPr>
            <a:lstStyle/>
            <a:p>
              <a:pPr algn="just" rtl="1">
                <a:lnSpc>
                  <a:spcPct val="200000"/>
                </a:lnSpc>
              </a:pPr>
              <a:r>
                <a:rPr lang="ar-EG" sz="3600" b="1" dirty="0">
                  <a:latin typeface="Dubai" panose="020B0503030403030204" pitchFamily="34" charset="-78"/>
                  <a:ea typeface="Calibri" panose="020F0502020204030204" pitchFamily="34" charset="0"/>
                  <a:cs typeface="Dubai" panose="020B0503030403030204" pitchFamily="34" charset="-78"/>
                </a:rPr>
                <a:t>1-إذا أراد الباحث أن يدرس فردًا واحدًا من أفراد الدراسة.</a:t>
              </a:r>
            </a:p>
            <a:p>
              <a:pPr algn="just" rtl="1">
                <a:lnSpc>
                  <a:spcPct val="200000"/>
                </a:lnSpc>
              </a:pPr>
              <a:r>
                <a:rPr lang="ar-EG" sz="3600" b="1" dirty="0">
                  <a:latin typeface="Dubai" panose="020B0503030403030204" pitchFamily="34" charset="-78"/>
                  <a:ea typeface="Calibri" panose="020F0502020204030204" pitchFamily="34" charset="0"/>
                  <a:cs typeface="Dubai" panose="020B0503030403030204" pitchFamily="34" charset="-78"/>
                </a:rPr>
                <a:t>2-إذا أراد الباحث أن يدرس التطور الذي يحدث لفرد من عينة الدراسة.</a:t>
              </a:r>
            </a:p>
            <a:p>
              <a:pPr algn="just" rtl="1">
                <a:lnSpc>
                  <a:spcPct val="200000"/>
                </a:lnSpc>
              </a:pPr>
              <a:r>
                <a:rPr lang="ar-EG" sz="3600" b="1" dirty="0">
                  <a:latin typeface="Dubai" panose="020B0503030403030204" pitchFamily="34" charset="-78"/>
                  <a:ea typeface="Calibri" panose="020F0502020204030204" pitchFamily="34" charset="0"/>
                  <a:cs typeface="Dubai" panose="020B0503030403030204" pitchFamily="34" charset="-78"/>
                </a:rPr>
                <a:t>3-يعتبر أفضل طريقة إذا أراد الباحث أن يدرس حياة فرد ويركز عليها.</a:t>
              </a:r>
            </a:p>
            <a:p>
              <a:pPr algn="just" rtl="1">
                <a:lnSpc>
                  <a:spcPct val="200000"/>
                </a:lnSpc>
              </a:pPr>
              <a:r>
                <a:rPr lang="ar-EG" sz="3600" b="1" dirty="0">
                  <a:latin typeface="Dubai" panose="020B0503030403030204" pitchFamily="34" charset="-78"/>
                  <a:ea typeface="Calibri" panose="020F0502020204030204" pitchFamily="34" charset="0"/>
                  <a:cs typeface="Dubai" panose="020B0503030403030204" pitchFamily="34" charset="-78"/>
                </a:rPr>
                <a:t>4-إذا أراد الباحث إيضاح جانب واحد من جوانب الدراسة.</a:t>
              </a:r>
            </a:p>
          </p:txBody>
        </p:sp>
      </p:grpSp>
    </p:spTree>
    <p:extLst>
      <p:ext uri="{BB962C8B-B14F-4D97-AF65-F5344CB8AC3E}">
        <p14:creationId xmlns:p14="http://schemas.microsoft.com/office/powerpoint/2010/main" val="93766386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DADA2217-E746-8059-9246-496E557F351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136723" y="1133754"/>
            <a:ext cx="3985315" cy="3347377"/>
          </a:xfrm>
          <a:prstGeom prst="rect">
            <a:avLst/>
          </a:prstGeom>
        </p:spPr>
      </p:pic>
      <p:sp>
        <p:nvSpPr>
          <p:cNvPr id="8" name="Right Triangle 7">
            <a:extLst>
              <a:ext uri="{FF2B5EF4-FFF2-40B4-BE49-F238E27FC236}">
                <a16:creationId xmlns:a16="http://schemas.microsoft.com/office/drawing/2014/main" id="{BDC96880-C9A8-D463-187E-5F44CF00C555}"/>
              </a:ext>
            </a:extLst>
          </p:cNvPr>
          <p:cNvSpPr/>
          <p:nvPr/>
        </p:nvSpPr>
        <p:spPr>
          <a:xfrm>
            <a:off x="0" y="40220"/>
            <a:ext cx="18251363" cy="10325100"/>
          </a:xfrm>
          <a:prstGeom prst="rtTriangle">
            <a:avLst/>
          </a:prstGeom>
          <a:solidFill>
            <a:srgbClr val="FFA5AD">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ar-EG"/>
          </a:p>
        </p:txBody>
      </p:sp>
      <p:grpSp>
        <p:nvGrpSpPr>
          <p:cNvPr id="2" name="Group 1">
            <a:extLst>
              <a:ext uri="{FF2B5EF4-FFF2-40B4-BE49-F238E27FC236}">
                <a16:creationId xmlns:a16="http://schemas.microsoft.com/office/drawing/2014/main" id="{EA7FD379-A12B-C0F3-294C-AF8BD930CAD6}"/>
              </a:ext>
            </a:extLst>
          </p:cNvPr>
          <p:cNvGrpSpPr/>
          <p:nvPr/>
        </p:nvGrpSpPr>
        <p:grpSpPr>
          <a:xfrm>
            <a:off x="774479" y="1049139"/>
            <a:ext cx="1899445" cy="980225"/>
            <a:chOff x="879794" y="557739"/>
            <a:chExt cx="2171635" cy="876343"/>
          </a:xfrm>
        </p:grpSpPr>
        <p:pic>
          <p:nvPicPr>
            <p:cNvPr id="3" name="Picture 2">
              <a:extLst>
                <a:ext uri="{FF2B5EF4-FFF2-40B4-BE49-F238E27FC236}">
                  <a16:creationId xmlns:a16="http://schemas.microsoft.com/office/drawing/2014/main" id="{06FDF8A8-8115-0A6B-2829-DA2EC6FE1CBB}"/>
                </a:ext>
              </a:extLst>
            </p:cNvPr>
            <p:cNvPicPr>
              <a:picLocks noChangeAspect="1"/>
            </p:cNvPicPr>
            <p:nvPr/>
          </p:nvPicPr>
          <p:blipFill>
            <a:blip r:embed="rId3"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879794" y="557739"/>
              <a:ext cx="2171635" cy="876343"/>
            </a:xfrm>
            <a:prstGeom prst="rect">
              <a:avLst/>
            </a:prstGeom>
          </p:spPr>
        </p:pic>
        <p:sp>
          <p:nvSpPr>
            <p:cNvPr id="4" name="TextBox 28">
              <a:extLst>
                <a:ext uri="{FF2B5EF4-FFF2-40B4-BE49-F238E27FC236}">
                  <a16:creationId xmlns:a16="http://schemas.microsoft.com/office/drawing/2014/main" id="{4E9B5231-2549-7509-307B-8A7BD2A6ABD2}"/>
                </a:ext>
              </a:extLst>
            </p:cNvPr>
            <p:cNvSpPr txBox="1"/>
            <p:nvPr/>
          </p:nvSpPr>
          <p:spPr>
            <a:xfrm rot="20457677">
              <a:off x="961842" y="838252"/>
              <a:ext cx="1806571" cy="368025"/>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2500" b="1"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rPr>
                <a:t>الجلسة الأولى</a:t>
              </a:r>
              <a:endParaRPr lang="en-US" sz="2500"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5" name="Group 4">
            <a:extLst>
              <a:ext uri="{FF2B5EF4-FFF2-40B4-BE49-F238E27FC236}">
                <a16:creationId xmlns:a16="http://schemas.microsoft.com/office/drawing/2014/main" id="{9B30CF6B-06A4-7767-9951-7F92C4EFB13A}"/>
              </a:ext>
            </a:extLst>
          </p:cNvPr>
          <p:cNvGrpSpPr/>
          <p:nvPr/>
        </p:nvGrpSpPr>
        <p:grpSpPr>
          <a:xfrm>
            <a:off x="140419" y="299624"/>
            <a:ext cx="1879169" cy="980224"/>
            <a:chOff x="1282652" y="498315"/>
            <a:chExt cx="1807888" cy="876343"/>
          </a:xfrm>
        </p:grpSpPr>
        <p:pic>
          <p:nvPicPr>
            <p:cNvPr id="6" name="Picture 5">
              <a:extLst>
                <a:ext uri="{FF2B5EF4-FFF2-40B4-BE49-F238E27FC236}">
                  <a16:creationId xmlns:a16="http://schemas.microsoft.com/office/drawing/2014/main" id="{FEBD5877-C1CE-1FA6-5F49-D25B89BE69F2}"/>
                </a:ext>
              </a:extLst>
            </p:cNvPr>
            <p:cNvPicPr>
              <a:picLocks noChangeAspect="1"/>
            </p:cNvPicPr>
            <p:nvPr/>
          </p:nvPicPr>
          <p:blipFill>
            <a:blip r:embed="rId4"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1282652" y="498315"/>
              <a:ext cx="1807888" cy="876343"/>
            </a:xfrm>
            <a:prstGeom prst="rect">
              <a:avLst/>
            </a:prstGeom>
          </p:spPr>
        </p:pic>
        <p:sp>
          <p:nvSpPr>
            <p:cNvPr id="7" name="TextBox 28">
              <a:extLst>
                <a:ext uri="{FF2B5EF4-FFF2-40B4-BE49-F238E27FC236}">
                  <a16:creationId xmlns:a16="http://schemas.microsoft.com/office/drawing/2014/main" id="{FC86DDE1-7B1B-D414-53E9-60A2955210EE}"/>
                </a:ext>
              </a:extLst>
            </p:cNvPr>
            <p:cNvSpPr txBox="1"/>
            <p:nvPr/>
          </p:nvSpPr>
          <p:spPr>
            <a:xfrm rot="20457677">
              <a:off x="1345850" y="709582"/>
              <a:ext cx="1421884" cy="441630"/>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3000" b="1"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rPr>
                <a:t>اليوم الأول</a:t>
              </a:r>
              <a:endParaRPr lang="en-US" sz="3000"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9" name="Group 8">
            <a:extLst>
              <a:ext uri="{FF2B5EF4-FFF2-40B4-BE49-F238E27FC236}">
                <a16:creationId xmlns:a16="http://schemas.microsoft.com/office/drawing/2014/main" id="{4F232B40-6637-2F3C-5186-E94AE85DE2F2}"/>
              </a:ext>
            </a:extLst>
          </p:cNvPr>
          <p:cNvGrpSpPr/>
          <p:nvPr/>
        </p:nvGrpSpPr>
        <p:grpSpPr>
          <a:xfrm>
            <a:off x="13396567" y="151287"/>
            <a:ext cx="4662835" cy="1035541"/>
            <a:chOff x="4935472" y="1769662"/>
            <a:chExt cx="8932928" cy="2733080"/>
          </a:xfrm>
        </p:grpSpPr>
        <p:pic>
          <p:nvPicPr>
            <p:cNvPr id="19" name="Picture 18">
              <a:extLst>
                <a:ext uri="{FF2B5EF4-FFF2-40B4-BE49-F238E27FC236}">
                  <a16:creationId xmlns:a16="http://schemas.microsoft.com/office/drawing/2014/main" id="{DB587E16-79F8-057F-8149-E7592A68F8A7}"/>
                </a:ext>
              </a:extLst>
            </p:cNvPr>
            <p:cNvPicPr>
              <a:picLocks noChangeAspect="1"/>
            </p:cNvPicPr>
            <p:nvPr/>
          </p:nvPicPr>
          <p:blipFill rotWithShape="1">
            <a:blip r:embed="rId5">
              <a:grayscl/>
              <a:extLst>
                <a:ext uri="{BEBA8EAE-BF5A-486C-A8C5-ECC9F3942E4B}">
                  <a14:imgProps xmlns:a14="http://schemas.microsoft.com/office/drawing/2010/main">
                    <a14:imgLayer r:embed="rId6">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630" t="9182" r="839" b="13125"/>
            <a:stretch/>
          </p:blipFill>
          <p:spPr>
            <a:xfrm>
              <a:off x="4935472" y="1798820"/>
              <a:ext cx="8932928" cy="2703922"/>
            </a:xfrm>
            <a:prstGeom prst="rect">
              <a:avLst/>
            </a:prstGeom>
          </p:spPr>
        </p:pic>
        <p:sp>
          <p:nvSpPr>
            <p:cNvPr id="20" name="TextBox 42">
              <a:extLst>
                <a:ext uri="{FF2B5EF4-FFF2-40B4-BE49-F238E27FC236}">
                  <a16:creationId xmlns:a16="http://schemas.microsoft.com/office/drawing/2014/main" id="{A8710DD6-0C55-5F29-4CAF-3B243057A9DD}"/>
                </a:ext>
              </a:extLst>
            </p:cNvPr>
            <p:cNvSpPr txBox="1"/>
            <p:nvPr/>
          </p:nvSpPr>
          <p:spPr>
            <a:xfrm>
              <a:off x="4935472" y="1769662"/>
              <a:ext cx="8662082" cy="1736050"/>
            </a:xfrm>
            <a:prstGeom prst="rect">
              <a:avLst/>
            </a:prstGeom>
          </p:spPr>
          <p:txBody>
            <a:bodyPr wrap="square" lIns="0" tIns="0" rIns="0" bIns="0" rtlCol="0" anchor="t">
              <a:spAutoFit/>
            </a:bodyPr>
            <a:lstStyle/>
            <a:p>
              <a:pPr algn="just" rtl="1">
                <a:lnSpc>
                  <a:spcPct val="150000"/>
                </a:lnSpc>
              </a:pPr>
              <a:r>
                <a:rPr lang="ar-EG" sz="4500" b="1" spc="51" dirty="0">
                  <a:latin typeface="Aljazeera" panose="02000000000000000000" pitchFamily="2" charset="-78"/>
                  <a:cs typeface="Aljazeera" panose="02000000000000000000" pitchFamily="2" charset="-78"/>
                </a:rPr>
                <a:t>مدخل إلى دراسة الحالة</a:t>
              </a:r>
              <a:endParaRPr lang="en-US" sz="4500" b="1" spc="51" dirty="0">
                <a:latin typeface="Aljazeera" panose="02000000000000000000" pitchFamily="2" charset="-78"/>
                <a:cs typeface="Aljazeera" panose="02000000000000000000" pitchFamily="2" charset="-78"/>
              </a:endParaRPr>
            </a:p>
          </p:txBody>
        </p:sp>
      </p:grpSp>
      <p:grpSp>
        <p:nvGrpSpPr>
          <p:cNvPr id="21" name="Group 20">
            <a:extLst>
              <a:ext uri="{FF2B5EF4-FFF2-40B4-BE49-F238E27FC236}">
                <a16:creationId xmlns:a16="http://schemas.microsoft.com/office/drawing/2014/main" id="{5B62A8B4-4138-3877-B476-EFD14E7625E9}"/>
              </a:ext>
            </a:extLst>
          </p:cNvPr>
          <p:cNvGrpSpPr>
            <a:grpSpLocks/>
          </p:cNvGrpSpPr>
          <p:nvPr/>
        </p:nvGrpSpPr>
        <p:grpSpPr>
          <a:xfrm>
            <a:off x="6617232" y="1870135"/>
            <a:ext cx="5297850" cy="1397974"/>
            <a:chOff x="1265749" y="130715"/>
            <a:chExt cx="1264116" cy="791746"/>
          </a:xfrm>
        </p:grpSpPr>
        <p:pic>
          <p:nvPicPr>
            <p:cNvPr id="22" name="Picture 21">
              <a:extLst>
                <a:ext uri="{FF2B5EF4-FFF2-40B4-BE49-F238E27FC236}">
                  <a16:creationId xmlns:a16="http://schemas.microsoft.com/office/drawing/2014/main" id="{F7E4C941-92BF-CA20-A31B-F70224216A20}"/>
                </a:ext>
              </a:extLst>
            </p:cNvPr>
            <p:cNvPicPr>
              <a:picLocks noChangeAspect="1"/>
            </p:cNvPicPr>
            <p:nvPr/>
          </p:nvPicPr>
          <p:blipFill>
            <a:blip r:embed="rId7" cstate="print">
              <a:duotone>
                <a:schemeClr val="accent2">
                  <a:shade val="45000"/>
                  <a:satMod val="135000"/>
                </a:schemeClr>
                <a:prstClr val="white"/>
              </a:duotone>
            </a:blip>
            <a:srcRect/>
            <a:stretch>
              <a:fillRect/>
            </a:stretch>
          </p:blipFill>
          <p:spPr bwMode="auto">
            <a:xfrm>
              <a:off x="1280529" y="130715"/>
              <a:ext cx="1249336" cy="791746"/>
            </a:xfrm>
            <a:prstGeom prst="rect">
              <a:avLst/>
            </a:prstGeom>
            <a:noFill/>
            <a:ln>
              <a:noFill/>
            </a:ln>
          </p:spPr>
        </p:pic>
        <p:sp>
          <p:nvSpPr>
            <p:cNvPr id="23" name="Rectangle 22">
              <a:extLst>
                <a:ext uri="{FF2B5EF4-FFF2-40B4-BE49-F238E27FC236}">
                  <a16:creationId xmlns:a16="http://schemas.microsoft.com/office/drawing/2014/main" id="{32A5CCB6-8AA8-211D-C4D0-AF6966438DE8}"/>
                </a:ext>
              </a:extLst>
            </p:cNvPr>
            <p:cNvSpPr/>
            <p:nvPr/>
          </p:nvSpPr>
          <p:spPr>
            <a:xfrm>
              <a:off x="1265749" y="157960"/>
              <a:ext cx="1135490" cy="62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algn="r" rtl="0">
                <a:lnSpc>
                  <a:spcPct val="107000"/>
                </a:lnSpc>
                <a:spcAft>
                  <a:spcPts val="800"/>
                </a:spcAft>
              </a:pPr>
              <a:r>
                <a:rPr lang="ar-EG"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متطلبات  دراسة الحالة</a:t>
              </a:r>
              <a:endParaRPr lang="en-US" sz="45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4" name="Group 23">
            <a:extLst>
              <a:ext uri="{FF2B5EF4-FFF2-40B4-BE49-F238E27FC236}">
                <a16:creationId xmlns:a16="http://schemas.microsoft.com/office/drawing/2014/main" id="{1BF27AE6-7215-5DBF-46A4-D5CC7C5D6B56}"/>
              </a:ext>
            </a:extLst>
          </p:cNvPr>
          <p:cNvGrpSpPr/>
          <p:nvPr/>
        </p:nvGrpSpPr>
        <p:grpSpPr>
          <a:xfrm>
            <a:off x="-636342" y="4329181"/>
            <a:ext cx="18251366" cy="5795485"/>
            <a:chOff x="13237366" y="2720128"/>
            <a:chExt cx="5881584" cy="1362289"/>
          </a:xfrm>
        </p:grpSpPr>
        <p:sp>
          <p:nvSpPr>
            <p:cNvPr id="25" name="Freeform 9">
              <a:extLst>
                <a:ext uri="{FF2B5EF4-FFF2-40B4-BE49-F238E27FC236}">
                  <a16:creationId xmlns:a16="http://schemas.microsoft.com/office/drawing/2014/main" id="{95826796-CF80-5A30-53CF-C27B1190AD40}"/>
                </a:ext>
              </a:extLst>
            </p:cNvPr>
            <p:cNvSpPr/>
            <p:nvPr/>
          </p:nvSpPr>
          <p:spPr>
            <a:xfrm flipH="1">
              <a:off x="13237366" y="2720128"/>
              <a:ext cx="5881584" cy="1362289"/>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8">
                <a:duotone>
                  <a:schemeClr val="accent6">
                    <a:shade val="45000"/>
                    <a:satMod val="135000"/>
                  </a:schemeClr>
                  <a:prstClr val="white"/>
                </a:duotone>
                <a:lum/>
                <a:extLst>
                  <a:ext uri="{96DAC541-7B7A-43D3-8B79-37D633B846F1}">
                    <asvg:svgBlip xmlns:asvg="http://schemas.microsoft.com/office/drawing/2016/SVG/main" r:embed="rId9"/>
                  </a:ext>
                </a:extLst>
              </a:blip>
              <a:stretch>
                <a:fillRect/>
              </a:stretch>
            </a:blipFill>
          </p:spPr>
          <p:txBody>
            <a:bodyPr/>
            <a:lstStyle/>
            <a:p>
              <a:endParaRPr lang="ar-EG" sz="1200" dirty="0"/>
            </a:p>
          </p:txBody>
        </p:sp>
        <p:sp>
          <p:nvSpPr>
            <p:cNvPr id="26" name="TextBox 25">
              <a:extLst>
                <a:ext uri="{FF2B5EF4-FFF2-40B4-BE49-F238E27FC236}">
                  <a16:creationId xmlns:a16="http://schemas.microsoft.com/office/drawing/2014/main" id="{99F5437B-F32E-9D47-8281-8ECA6500C813}"/>
                </a:ext>
              </a:extLst>
            </p:cNvPr>
            <p:cNvSpPr txBox="1"/>
            <p:nvPr/>
          </p:nvSpPr>
          <p:spPr>
            <a:xfrm>
              <a:off x="13989132" y="2747856"/>
              <a:ext cx="4860859" cy="1177433"/>
            </a:xfrm>
            <a:prstGeom prst="rect">
              <a:avLst/>
            </a:prstGeom>
            <a:noFill/>
          </p:spPr>
          <p:txBody>
            <a:bodyPr wrap="square" rtlCol="1">
              <a:spAutoFit/>
            </a:bodyPr>
            <a:lstStyle/>
            <a:p>
              <a:pPr algn="just" rtl="1">
                <a:lnSpc>
                  <a:spcPct val="150000"/>
                </a:lnSpc>
              </a:pPr>
              <a:r>
                <a:rPr lang="ar-EG" sz="3600" b="1" u="sng" dirty="0">
                  <a:latin typeface="Dubai" panose="020B0503030403030204" pitchFamily="34" charset="-78"/>
                  <a:ea typeface="Calibri" panose="020F0502020204030204" pitchFamily="34" charset="0"/>
                  <a:cs typeface="Dubai" panose="020B0503030403030204" pitchFamily="34" charset="-78"/>
                </a:rPr>
                <a:t>- السرية : </a:t>
              </a:r>
            </a:p>
            <a:p>
              <a:pPr algn="just" rtl="1">
                <a:lnSpc>
                  <a:spcPct val="150000"/>
                </a:lnSpc>
              </a:pPr>
              <a:r>
                <a:rPr lang="ar-EG" sz="3600" dirty="0">
                  <a:latin typeface="Dubai" panose="020B0503030403030204" pitchFamily="34" charset="-78"/>
                  <a:ea typeface="Calibri" panose="020F0502020204030204" pitchFamily="34" charset="0"/>
                  <a:cs typeface="Dubai" panose="020B0503030403030204" pitchFamily="34" charset="-78"/>
                </a:rPr>
                <a:t>للحفاظ للمعلومات التي يدلي بها العميل موضوع الدراسة.</a:t>
              </a:r>
            </a:p>
            <a:p>
              <a:pPr algn="just" rtl="1">
                <a:lnSpc>
                  <a:spcPct val="150000"/>
                </a:lnSpc>
              </a:pPr>
              <a:r>
                <a:rPr lang="ar-EG" sz="3600" b="1" u="sng" dirty="0">
                  <a:latin typeface="Dubai" panose="020B0503030403030204" pitchFamily="34" charset="-78"/>
                  <a:ea typeface="Calibri" panose="020F0502020204030204" pitchFamily="34" charset="0"/>
                  <a:cs typeface="Dubai" panose="020B0503030403030204" pitchFamily="34" charset="-78"/>
                </a:rPr>
                <a:t>- وفرة المعلومات : </a:t>
              </a:r>
            </a:p>
            <a:p>
              <a:pPr algn="just" rtl="1">
                <a:lnSpc>
                  <a:spcPct val="150000"/>
                </a:lnSpc>
              </a:pPr>
              <a:r>
                <a:rPr lang="ar-EG" sz="3600" dirty="0">
                  <a:latin typeface="Dubai" panose="020B0503030403030204" pitchFamily="34" charset="-78"/>
                  <a:ea typeface="Calibri" panose="020F0502020204030204" pitchFamily="34" charset="0"/>
                  <a:cs typeface="Dubai" panose="020B0503030403030204" pitchFamily="34" charset="-78"/>
                </a:rPr>
                <a:t>بحيث تعطي صورة واضحة عن الحالة، لفهم الحالة من جميع جوانبها.</a:t>
              </a:r>
            </a:p>
            <a:p>
              <a:pPr algn="just" rtl="1">
                <a:lnSpc>
                  <a:spcPct val="150000"/>
                </a:lnSpc>
              </a:pPr>
              <a:r>
                <a:rPr lang="ar-EG" sz="3600" b="1" u="sng" dirty="0">
                  <a:latin typeface="Dubai" panose="020B0503030403030204" pitchFamily="34" charset="-78"/>
                  <a:ea typeface="Calibri" panose="020F0502020204030204" pitchFamily="34" charset="0"/>
                  <a:cs typeface="Dubai" panose="020B0503030403030204" pitchFamily="34" charset="-78"/>
                </a:rPr>
                <a:t>- التعاون بين الباحث والحالة : </a:t>
              </a:r>
            </a:p>
            <a:p>
              <a:pPr algn="just" rtl="1">
                <a:lnSpc>
                  <a:spcPct val="150000"/>
                </a:lnSpc>
              </a:pPr>
              <a:r>
                <a:rPr lang="ar-EG" sz="3600" dirty="0">
                  <a:latin typeface="Dubai" panose="020B0503030403030204" pitchFamily="34" charset="-78"/>
                  <a:ea typeface="Calibri" panose="020F0502020204030204" pitchFamily="34" charset="0"/>
                  <a:cs typeface="Dubai" panose="020B0503030403030204" pitchFamily="34" charset="-78"/>
                </a:rPr>
                <a:t>حتى يكون قريب منهم ويحس بألآمهم خاصة في الأحداث الحزينة</a:t>
              </a:r>
            </a:p>
          </p:txBody>
        </p:sp>
      </p:grpSp>
    </p:spTree>
    <p:extLst>
      <p:ext uri="{BB962C8B-B14F-4D97-AF65-F5344CB8AC3E}">
        <p14:creationId xmlns:p14="http://schemas.microsoft.com/office/powerpoint/2010/main" val="232182956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DADA2217-E746-8059-9246-496E557F351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136723" y="1133754"/>
            <a:ext cx="3985315" cy="3347377"/>
          </a:xfrm>
          <a:prstGeom prst="rect">
            <a:avLst/>
          </a:prstGeom>
        </p:spPr>
      </p:pic>
      <p:sp>
        <p:nvSpPr>
          <p:cNvPr id="8" name="Right Triangle 7">
            <a:extLst>
              <a:ext uri="{FF2B5EF4-FFF2-40B4-BE49-F238E27FC236}">
                <a16:creationId xmlns:a16="http://schemas.microsoft.com/office/drawing/2014/main" id="{BDC96880-C9A8-D463-187E-5F44CF00C555}"/>
              </a:ext>
            </a:extLst>
          </p:cNvPr>
          <p:cNvSpPr/>
          <p:nvPr/>
        </p:nvSpPr>
        <p:spPr>
          <a:xfrm>
            <a:off x="0" y="40220"/>
            <a:ext cx="18251363" cy="10325100"/>
          </a:xfrm>
          <a:prstGeom prst="rtTriangle">
            <a:avLst/>
          </a:prstGeom>
          <a:solidFill>
            <a:srgbClr val="FFA5AD">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ar-EG"/>
          </a:p>
        </p:txBody>
      </p:sp>
      <p:grpSp>
        <p:nvGrpSpPr>
          <p:cNvPr id="2" name="Group 1">
            <a:extLst>
              <a:ext uri="{FF2B5EF4-FFF2-40B4-BE49-F238E27FC236}">
                <a16:creationId xmlns:a16="http://schemas.microsoft.com/office/drawing/2014/main" id="{EA7FD379-A12B-C0F3-294C-AF8BD930CAD6}"/>
              </a:ext>
            </a:extLst>
          </p:cNvPr>
          <p:cNvGrpSpPr/>
          <p:nvPr/>
        </p:nvGrpSpPr>
        <p:grpSpPr>
          <a:xfrm>
            <a:off x="774479" y="1049139"/>
            <a:ext cx="1899445" cy="980225"/>
            <a:chOff x="879794" y="557739"/>
            <a:chExt cx="2171635" cy="876343"/>
          </a:xfrm>
        </p:grpSpPr>
        <p:pic>
          <p:nvPicPr>
            <p:cNvPr id="3" name="Picture 2">
              <a:extLst>
                <a:ext uri="{FF2B5EF4-FFF2-40B4-BE49-F238E27FC236}">
                  <a16:creationId xmlns:a16="http://schemas.microsoft.com/office/drawing/2014/main" id="{06FDF8A8-8115-0A6B-2829-DA2EC6FE1CBB}"/>
                </a:ext>
              </a:extLst>
            </p:cNvPr>
            <p:cNvPicPr>
              <a:picLocks noChangeAspect="1"/>
            </p:cNvPicPr>
            <p:nvPr/>
          </p:nvPicPr>
          <p:blipFill>
            <a:blip r:embed="rId4"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879794" y="557739"/>
              <a:ext cx="2171635" cy="876343"/>
            </a:xfrm>
            <a:prstGeom prst="rect">
              <a:avLst/>
            </a:prstGeom>
          </p:spPr>
        </p:pic>
        <p:sp>
          <p:nvSpPr>
            <p:cNvPr id="4" name="TextBox 28">
              <a:extLst>
                <a:ext uri="{FF2B5EF4-FFF2-40B4-BE49-F238E27FC236}">
                  <a16:creationId xmlns:a16="http://schemas.microsoft.com/office/drawing/2014/main" id="{4E9B5231-2549-7509-307B-8A7BD2A6ABD2}"/>
                </a:ext>
              </a:extLst>
            </p:cNvPr>
            <p:cNvSpPr txBox="1"/>
            <p:nvPr/>
          </p:nvSpPr>
          <p:spPr>
            <a:xfrm rot="20457677">
              <a:off x="961842" y="838252"/>
              <a:ext cx="1806571" cy="368025"/>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2500" b="1"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rPr>
                <a:t>الجلسة الأولى</a:t>
              </a:r>
              <a:endParaRPr lang="en-US" sz="2500"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5" name="Group 4">
            <a:extLst>
              <a:ext uri="{FF2B5EF4-FFF2-40B4-BE49-F238E27FC236}">
                <a16:creationId xmlns:a16="http://schemas.microsoft.com/office/drawing/2014/main" id="{9B30CF6B-06A4-7767-9951-7F92C4EFB13A}"/>
              </a:ext>
            </a:extLst>
          </p:cNvPr>
          <p:cNvGrpSpPr/>
          <p:nvPr/>
        </p:nvGrpSpPr>
        <p:grpSpPr>
          <a:xfrm>
            <a:off x="140419" y="299624"/>
            <a:ext cx="1879169" cy="980224"/>
            <a:chOff x="1282652" y="498315"/>
            <a:chExt cx="1807888" cy="876343"/>
          </a:xfrm>
        </p:grpSpPr>
        <p:pic>
          <p:nvPicPr>
            <p:cNvPr id="6" name="Picture 5">
              <a:extLst>
                <a:ext uri="{FF2B5EF4-FFF2-40B4-BE49-F238E27FC236}">
                  <a16:creationId xmlns:a16="http://schemas.microsoft.com/office/drawing/2014/main" id="{FEBD5877-C1CE-1FA6-5F49-D25B89BE69F2}"/>
                </a:ext>
              </a:extLst>
            </p:cNvPr>
            <p:cNvPicPr>
              <a:picLocks noChangeAspect="1"/>
            </p:cNvPicPr>
            <p:nvPr/>
          </p:nvPicPr>
          <p:blipFill>
            <a:blip r:embed="rId5"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1282652" y="498315"/>
              <a:ext cx="1807888" cy="876343"/>
            </a:xfrm>
            <a:prstGeom prst="rect">
              <a:avLst/>
            </a:prstGeom>
          </p:spPr>
        </p:pic>
        <p:sp>
          <p:nvSpPr>
            <p:cNvPr id="7" name="TextBox 28">
              <a:extLst>
                <a:ext uri="{FF2B5EF4-FFF2-40B4-BE49-F238E27FC236}">
                  <a16:creationId xmlns:a16="http://schemas.microsoft.com/office/drawing/2014/main" id="{FC86DDE1-7B1B-D414-53E9-60A2955210EE}"/>
                </a:ext>
              </a:extLst>
            </p:cNvPr>
            <p:cNvSpPr txBox="1"/>
            <p:nvPr/>
          </p:nvSpPr>
          <p:spPr>
            <a:xfrm rot="20457677">
              <a:off x="1345850" y="709582"/>
              <a:ext cx="1421884" cy="441630"/>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3000" b="1"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rPr>
                <a:t>اليوم الأول</a:t>
              </a:r>
              <a:endParaRPr lang="en-US" sz="3000"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9" name="Group 8">
            <a:extLst>
              <a:ext uri="{FF2B5EF4-FFF2-40B4-BE49-F238E27FC236}">
                <a16:creationId xmlns:a16="http://schemas.microsoft.com/office/drawing/2014/main" id="{4F232B40-6637-2F3C-5186-E94AE85DE2F2}"/>
              </a:ext>
            </a:extLst>
          </p:cNvPr>
          <p:cNvGrpSpPr/>
          <p:nvPr/>
        </p:nvGrpSpPr>
        <p:grpSpPr>
          <a:xfrm>
            <a:off x="13396567" y="151287"/>
            <a:ext cx="4662835" cy="1035541"/>
            <a:chOff x="4935472" y="1769662"/>
            <a:chExt cx="8932928" cy="2733080"/>
          </a:xfrm>
        </p:grpSpPr>
        <p:pic>
          <p:nvPicPr>
            <p:cNvPr id="19" name="Picture 18">
              <a:extLst>
                <a:ext uri="{FF2B5EF4-FFF2-40B4-BE49-F238E27FC236}">
                  <a16:creationId xmlns:a16="http://schemas.microsoft.com/office/drawing/2014/main" id="{DB587E16-79F8-057F-8149-E7592A68F8A7}"/>
                </a:ext>
              </a:extLst>
            </p:cNvPr>
            <p:cNvPicPr>
              <a:picLocks noChangeAspect="1"/>
            </p:cNvPicPr>
            <p:nvPr/>
          </p:nvPicPr>
          <p:blipFill rotWithShape="1">
            <a:blip r:embed="rId6">
              <a:grayscl/>
              <a:extLst>
                <a:ext uri="{BEBA8EAE-BF5A-486C-A8C5-ECC9F3942E4B}">
                  <a14:imgProps xmlns:a14="http://schemas.microsoft.com/office/drawing/2010/main">
                    <a14:imgLayer r:embed="rId7">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630" t="9182" r="839" b="13125"/>
            <a:stretch/>
          </p:blipFill>
          <p:spPr>
            <a:xfrm>
              <a:off x="4935472" y="1798820"/>
              <a:ext cx="8932928" cy="2703922"/>
            </a:xfrm>
            <a:prstGeom prst="rect">
              <a:avLst/>
            </a:prstGeom>
          </p:spPr>
        </p:pic>
        <p:sp>
          <p:nvSpPr>
            <p:cNvPr id="20" name="TextBox 42">
              <a:extLst>
                <a:ext uri="{FF2B5EF4-FFF2-40B4-BE49-F238E27FC236}">
                  <a16:creationId xmlns:a16="http://schemas.microsoft.com/office/drawing/2014/main" id="{A8710DD6-0C55-5F29-4CAF-3B243057A9DD}"/>
                </a:ext>
              </a:extLst>
            </p:cNvPr>
            <p:cNvSpPr txBox="1"/>
            <p:nvPr/>
          </p:nvSpPr>
          <p:spPr>
            <a:xfrm>
              <a:off x="4935472" y="1769662"/>
              <a:ext cx="8662082" cy="1736050"/>
            </a:xfrm>
            <a:prstGeom prst="rect">
              <a:avLst/>
            </a:prstGeom>
          </p:spPr>
          <p:txBody>
            <a:bodyPr wrap="square" lIns="0" tIns="0" rIns="0" bIns="0" rtlCol="0" anchor="t">
              <a:spAutoFit/>
            </a:bodyPr>
            <a:lstStyle/>
            <a:p>
              <a:pPr algn="just" rtl="1">
                <a:lnSpc>
                  <a:spcPct val="150000"/>
                </a:lnSpc>
              </a:pPr>
              <a:r>
                <a:rPr lang="ar-EG" sz="4500" b="1" spc="51" dirty="0">
                  <a:latin typeface="Aljazeera" panose="02000000000000000000" pitchFamily="2" charset="-78"/>
                  <a:cs typeface="Aljazeera" panose="02000000000000000000" pitchFamily="2" charset="-78"/>
                </a:rPr>
                <a:t>مدخل إلى دراسة الحالة</a:t>
              </a:r>
              <a:endParaRPr lang="en-US" sz="4500" b="1" spc="51" dirty="0">
                <a:latin typeface="Aljazeera" panose="02000000000000000000" pitchFamily="2" charset="-78"/>
                <a:cs typeface="Aljazeera" panose="02000000000000000000" pitchFamily="2" charset="-78"/>
              </a:endParaRPr>
            </a:p>
          </p:txBody>
        </p:sp>
      </p:grpSp>
      <p:grpSp>
        <p:nvGrpSpPr>
          <p:cNvPr id="21" name="Group 20">
            <a:extLst>
              <a:ext uri="{FF2B5EF4-FFF2-40B4-BE49-F238E27FC236}">
                <a16:creationId xmlns:a16="http://schemas.microsoft.com/office/drawing/2014/main" id="{5B62A8B4-4138-3877-B476-EFD14E7625E9}"/>
              </a:ext>
            </a:extLst>
          </p:cNvPr>
          <p:cNvGrpSpPr>
            <a:grpSpLocks/>
          </p:cNvGrpSpPr>
          <p:nvPr/>
        </p:nvGrpSpPr>
        <p:grpSpPr>
          <a:xfrm>
            <a:off x="6617232" y="1870135"/>
            <a:ext cx="5297850" cy="1397974"/>
            <a:chOff x="1265749" y="130715"/>
            <a:chExt cx="1264116" cy="791746"/>
          </a:xfrm>
        </p:grpSpPr>
        <p:pic>
          <p:nvPicPr>
            <p:cNvPr id="22" name="Picture 21">
              <a:extLst>
                <a:ext uri="{FF2B5EF4-FFF2-40B4-BE49-F238E27FC236}">
                  <a16:creationId xmlns:a16="http://schemas.microsoft.com/office/drawing/2014/main" id="{F7E4C941-92BF-CA20-A31B-F70224216A20}"/>
                </a:ext>
              </a:extLst>
            </p:cNvPr>
            <p:cNvPicPr>
              <a:picLocks noChangeAspect="1"/>
            </p:cNvPicPr>
            <p:nvPr/>
          </p:nvPicPr>
          <p:blipFill>
            <a:blip r:embed="rId8" cstate="print">
              <a:duotone>
                <a:schemeClr val="accent2">
                  <a:shade val="45000"/>
                  <a:satMod val="135000"/>
                </a:schemeClr>
                <a:prstClr val="white"/>
              </a:duotone>
            </a:blip>
            <a:srcRect/>
            <a:stretch>
              <a:fillRect/>
            </a:stretch>
          </p:blipFill>
          <p:spPr bwMode="auto">
            <a:xfrm>
              <a:off x="1280529" y="130715"/>
              <a:ext cx="1249336" cy="791746"/>
            </a:xfrm>
            <a:prstGeom prst="rect">
              <a:avLst/>
            </a:prstGeom>
            <a:noFill/>
            <a:ln>
              <a:noFill/>
            </a:ln>
          </p:spPr>
        </p:pic>
        <p:sp>
          <p:nvSpPr>
            <p:cNvPr id="23" name="Rectangle 22">
              <a:extLst>
                <a:ext uri="{FF2B5EF4-FFF2-40B4-BE49-F238E27FC236}">
                  <a16:creationId xmlns:a16="http://schemas.microsoft.com/office/drawing/2014/main" id="{32A5CCB6-8AA8-211D-C4D0-AF6966438DE8}"/>
                </a:ext>
              </a:extLst>
            </p:cNvPr>
            <p:cNvSpPr/>
            <p:nvPr/>
          </p:nvSpPr>
          <p:spPr>
            <a:xfrm>
              <a:off x="1265749" y="157960"/>
              <a:ext cx="1135490" cy="62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algn="r" rtl="0">
                <a:lnSpc>
                  <a:spcPct val="107000"/>
                </a:lnSpc>
                <a:spcAft>
                  <a:spcPts val="800"/>
                </a:spcAft>
              </a:pPr>
              <a:r>
                <a:rPr lang="ar-EG"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متطلبات  دراسة الحالة</a:t>
              </a:r>
              <a:endParaRPr lang="en-US" sz="45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4" name="Group 23">
            <a:extLst>
              <a:ext uri="{FF2B5EF4-FFF2-40B4-BE49-F238E27FC236}">
                <a16:creationId xmlns:a16="http://schemas.microsoft.com/office/drawing/2014/main" id="{1BF27AE6-7215-5DBF-46A4-D5CC7C5D6B56}"/>
              </a:ext>
            </a:extLst>
          </p:cNvPr>
          <p:cNvGrpSpPr/>
          <p:nvPr/>
        </p:nvGrpSpPr>
        <p:grpSpPr>
          <a:xfrm>
            <a:off x="-636342" y="4329181"/>
            <a:ext cx="18251366" cy="5649433"/>
            <a:chOff x="13237366" y="2720128"/>
            <a:chExt cx="5881584" cy="1327958"/>
          </a:xfrm>
        </p:grpSpPr>
        <p:sp>
          <p:nvSpPr>
            <p:cNvPr id="25" name="Freeform 9">
              <a:extLst>
                <a:ext uri="{FF2B5EF4-FFF2-40B4-BE49-F238E27FC236}">
                  <a16:creationId xmlns:a16="http://schemas.microsoft.com/office/drawing/2014/main" id="{95826796-CF80-5A30-53CF-C27B1190AD40}"/>
                </a:ext>
              </a:extLst>
            </p:cNvPr>
            <p:cNvSpPr/>
            <p:nvPr/>
          </p:nvSpPr>
          <p:spPr>
            <a:xfrm flipH="1">
              <a:off x="13237366" y="2720128"/>
              <a:ext cx="5881584" cy="1327958"/>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9">
                <a:duotone>
                  <a:schemeClr val="accent6">
                    <a:shade val="45000"/>
                    <a:satMod val="135000"/>
                  </a:schemeClr>
                  <a:prstClr val="white"/>
                </a:duotone>
                <a:lum/>
                <a:extLst>
                  <a:ext uri="{96DAC541-7B7A-43D3-8B79-37D633B846F1}">
                    <asvg:svgBlip xmlns:asvg="http://schemas.microsoft.com/office/drawing/2016/SVG/main" r:embed="rId10"/>
                  </a:ext>
                </a:extLst>
              </a:blip>
              <a:stretch>
                <a:fillRect/>
              </a:stretch>
            </a:blipFill>
          </p:spPr>
          <p:txBody>
            <a:bodyPr/>
            <a:lstStyle/>
            <a:p>
              <a:endParaRPr lang="ar-EG" sz="1200" dirty="0"/>
            </a:p>
          </p:txBody>
        </p:sp>
        <p:sp>
          <p:nvSpPr>
            <p:cNvPr id="26" name="TextBox 25">
              <a:extLst>
                <a:ext uri="{FF2B5EF4-FFF2-40B4-BE49-F238E27FC236}">
                  <a16:creationId xmlns:a16="http://schemas.microsoft.com/office/drawing/2014/main" id="{99F5437B-F32E-9D47-8281-8ECA6500C813}"/>
                </a:ext>
              </a:extLst>
            </p:cNvPr>
            <p:cNvSpPr txBox="1"/>
            <p:nvPr/>
          </p:nvSpPr>
          <p:spPr>
            <a:xfrm>
              <a:off x="13978668" y="2755845"/>
              <a:ext cx="4860859" cy="1030932"/>
            </a:xfrm>
            <a:prstGeom prst="rect">
              <a:avLst/>
            </a:prstGeom>
            <a:noFill/>
          </p:spPr>
          <p:txBody>
            <a:bodyPr wrap="square" rtlCol="1">
              <a:spAutoFit/>
            </a:bodyPr>
            <a:lstStyle/>
            <a:p>
              <a:pPr algn="just" rtl="1">
                <a:lnSpc>
                  <a:spcPct val="200000"/>
                </a:lnSpc>
              </a:pPr>
              <a:r>
                <a:rPr lang="ar-EG" sz="3600" b="1" u="sng" dirty="0">
                  <a:latin typeface="Dubai" panose="020B0503030403030204" pitchFamily="34" charset="-78"/>
                  <a:ea typeface="Calibri" panose="020F0502020204030204" pitchFamily="34" charset="0"/>
                  <a:cs typeface="Dubai" panose="020B0503030403030204" pitchFamily="34" charset="-78"/>
                </a:rPr>
                <a:t>- تعدد العوامل : </a:t>
              </a:r>
            </a:p>
            <a:p>
              <a:pPr algn="just" rtl="1">
                <a:lnSpc>
                  <a:spcPct val="200000"/>
                </a:lnSpc>
              </a:pPr>
              <a:r>
                <a:rPr lang="ar-EG" sz="3600" dirty="0">
                  <a:latin typeface="Dubai" panose="020B0503030403030204" pitchFamily="34" charset="-78"/>
                  <a:ea typeface="Calibri" panose="020F0502020204030204" pitchFamily="34" charset="0"/>
                  <a:cs typeface="Dubai" panose="020B0503030403030204" pitchFamily="34" charset="-78"/>
                </a:rPr>
                <a:t>القدرة على ترتيب  العوامل المتعددة والمتشابكة وتنظيمها والربط بينها وتفسيرها. </a:t>
              </a:r>
            </a:p>
            <a:p>
              <a:pPr algn="just" rtl="1">
                <a:lnSpc>
                  <a:spcPct val="200000"/>
                </a:lnSpc>
              </a:pPr>
              <a:r>
                <a:rPr lang="ar-EG" sz="3600" b="1" u="sng" dirty="0">
                  <a:latin typeface="Dubai" panose="020B0503030403030204" pitchFamily="34" charset="-78"/>
                  <a:ea typeface="Calibri" panose="020F0502020204030204" pitchFamily="34" charset="0"/>
                  <a:cs typeface="Dubai" panose="020B0503030403030204" pitchFamily="34" charset="-78"/>
                </a:rPr>
                <a:t>- فهم الإطار المرجعي للحالة : </a:t>
              </a:r>
            </a:p>
            <a:p>
              <a:pPr algn="just" rtl="1">
                <a:lnSpc>
                  <a:spcPct val="200000"/>
                </a:lnSpc>
              </a:pPr>
              <a:r>
                <a:rPr lang="ar-EG" sz="3600" dirty="0">
                  <a:latin typeface="Dubai" panose="020B0503030403030204" pitchFamily="34" charset="-78"/>
                  <a:ea typeface="Calibri" panose="020F0502020204030204" pitchFamily="34" charset="0"/>
                  <a:cs typeface="Dubai" panose="020B0503030403030204" pitchFamily="34" charset="-78"/>
                </a:rPr>
                <a:t>معرفة بالبيئة التي يعيش فيها الفرد وملماً بسيكولوجية الفرد، وتأثير البيئة علية. </a:t>
              </a:r>
            </a:p>
          </p:txBody>
        </p:sp>
      </p:grpSp>
    </p:spTree>
    <p:extLst>
      <p:ext uri="{BB962C8B-B14F-4D97-AF65-F5344CB8AC3E}">
        <p14:creationId xmlns:p14="http://schemas.microsoft.com/office/powerpoint/2010/main" val="34831477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DADA2217-E746-8059-9246-496E557F351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136723" y="1133754"/>
            <a:ext cx="3985315" cy="3347377"/>
          </a:xfrm>
          <a:prstGeom prst="rect">
            <a:avLst/>
          </a:prstGeom>
        </p:spPr>
      </p:pic>
      <p:sp>
        <p:nvSpPr>
          <p:cNvPr id="8" name="Right Triangle 7">
            <a:extLst>
              <a:ext uri="{FF2B5EF4-FFF2-40B4-BE49-F238E27FC236}">
                <a16:creationId xmlns:a16="http://schemas.microsoft.com/office/drawing/2014/main" id="{BDC96880-C9A8-D463-187E-5F44CF00C555}"/>
              </a:ext>
            </a:extLst>
          </p:cNvPr>
          <p:cNvSpPr/>
          <p:nvPr/>
        </p:nvSpPr>
        <p:spPr>
          <a:xfrm>
            <a:off x="0" y="40220"/>
            <a:ext cx="18251363" cy="10325100"/>
          </a:xfrm>
          <a:prstGeom prst="rtTriangle">
            <a:avLst/>
          </a:prstGeom>
          <a:solidFill>
            <a:srgbClr val="FFA5AD">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ar-EG"/>
          </a:p>
        </p:txBody>
      </p:sp>
      <p:grpSp>
        <p:nvGrpSpPr>
          <p:cNvPr id="2" name="Group 1">
            <a:extLst>
              <a:ext uri="{FF2B5EF4-FFF2-40B4-BE49-F238E27FC236}">
                <a16:creationId xmlns:a16="http://schemas.microsoft.com/office/drawing/2014/main" id="{EA7FD379-A12B-C0F3-294C-AF8BD930CAD6}"/>
              </a:ext>
            </a:extLst>
          </p:cNvPr>
          <p:cNvGrpSpPr/>
          <p:nvPr/>
        </p:nvGrpSpPr>
        <p:grpSpPr>
          <a:xfrm>
            <a:off x="774479" y="1049139"/>
            <a:ext cx="1899445" cy="980225"/>
            <a:chOff x="879794" y="557739"/>
            <a:chExt cx="2171635" cy="876343"/>
          </a:xfrm>
        </p:grpSpPr>
        <p:pic>
          <p:nvPicPr>
            <p:cNvPr id="3" name="Picture 2">
              <a:extLst>
                <a:ext uri="{FF2B5EF4-FFF2-40B4-BE49-F238E27FC236}">
                  <a16:creationId xmlns:a16="http://schemas.microsoft.com/office/drawing/2014/main" id="{06FDF8A8-8115-0A6B-2829-DA2EC6FE1CBB}"/>
                </a:ext>
              </a:extLst>
            </p:cNvPr>
            <p:cNvPicPr>
              <a:picLocks noChangeAspect="1"/>
            </p:cNvPicPr>
            <p:nvPr/>
          </p:nvPicPr>
          <p:blipFill>
            <a:blip r:embed="rId3"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879794" y="557739"/>
              <a:ext cx="2171635" cy="876343"/>
            </a:xfrm>
            <a:prstGeom prst="rect">
              <a:avLst/>
            </a:prstGeom>
          </p:spPr>
        </p:pic>
        <p:sp>
          <p:nvSpPr>
            <p:cNvPr id="4" name="TextBox 28">
              <a:extLst>
                <a:ext uri="{FF2B5EF4-FFF2-40B4-BE49-F238E27FC236}">
                  <a16:creationId xmlns:a16="http://schemas.microsoft.com/office/drawing/2014/main" id="{4E9B5231-2549-7509-307B-8A7BD2A6ABD2}"/>
                </a:ext>
              </a:extLst>
            </p:cNvPr>
            <p:cNvSpPr txBox="1"/>
            <p:nvPr/>
          </p:nvSpPr>
          <p:spPr>
            <a:xfrm rot="20457677">
              <a:off x="961842" y="838252"/>
              <a:ext cx="1806571" cy="368025"/>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2500" b="1"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rPr>
                <a:t>الجلسة الأولى</a:t>
              </a:r>
              <a:endParaRPr lang="en-US" sz="2500"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5" name="Group 4">
            <a:extLst>
              <a:ext uri="{FF2B5EF4-FFF2-40B4-BE49-F238E27FC236}">
                <a16:creationId xmlns:a16="http://schemas.microsoft.com/office/drawing/2014/main" id="{9B30CF6B-06A4-7767-9951-7F92C4EFB13A}"/>
              </a:ext>
            </a:extLst>
          </p:cNvPr>
          <p:cNvGrpSpPr/>
          <p:nvPr/>
        </p:nvGrpSpPr>
        <p:grpSpPr>
          <a:xfrm>
            <a:off x="140419" y="299624"/>
            <a:ext cx="1879169" cy="980224"/>
            <a:chOff x="1282652" y="498315"/>
            <a:chExt cx="1807888" cy="876343"/>
          </a:xfrm>
        </p:grpSpPr>
        <p:pic>
          <p:nvPicPr>
            <p:cNvPr id="6" name="Picture 5">
              <a:extLst>
                <a:ext uri="{FF2B5EF4-FFF2-40B4-BE49-F238E27FC236}">
                  <a16:creationId xmlns:a16="http://schemas.microsoft.com/office/drawing/2014/main" id="{FEBD5877-C1CE-1FA6-5F49-D25B89BE69F2}"/>
                </a:ext>
              </a:extLst>
            </p:cNvPr>
            <p:cNvPicPr>
              <a:picLocks noChangeAspect="1"/>
            </p:cNvPicPr>
            <p:nvPr/>
          </p:nvPicPr>
          <p:blipFill>
            <a:blip r:embed="rId4"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1282652" y="498315"/>
              <a:ext cx="1807888" cy="876343"/>
            </a:xfrm>
            <a:prstGeom prst="rect">
              <a:avLst/>
            </a:prstGeom>
          </p:spPr>
        </p:pic>
        <p:sp>
          <p:nvSpPr>
            <p:cNvPr id="7" name="TextBox 28">
              <a:extLst>
                <a:ext uri="{FF2B5EF4-FFF2-40B4-BE49-F238E27FC236}">
                  <a16:creationId xmlns:a16="http://schemas.microsoft.com/office/drawing/2014/main" id="{FC86DDE1-7B1B-D414-53E9-60A2955210EE}"/>
                </a:ext>
              </a:extLst>
            </p:cNvPr>
            <p:cNvSpPr txBox="1"/>
            <p:nvPr/>
          </p:nvSpPr>
          <p:spPr>
            <a:xfrm rot="20457677">
              <a:off x="1345850" y="709582"/>
              <a:ext cx="1421884" cy="441630"/>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3000" b="1"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rPr>
                <a:t>اليوم الأول</a:t>
              </a:r>
              <a:endParaRPr lang="en-US" sz="3000"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9" name="Group 8">
            <a:extLst>
              <a:ext uri="{FF2B5EF4-FFF2-40B4-BE49-F238E27FC236}">
                <a16:creationId xmlns:a16="http://schemas.microsoft.com/office/drawing/2014/main" id="{4F232B40-6637-2F3C-5186-E94AE85DE2F2}"/>
              </a:ext>
            </a:extLst>
          </p:cNvPr>
          <p:cNvGrpSpPr/>
          <p:nvPr/>
        </p:nvGrpSpPr>
        <p:grpSpPr>
          <a:xfrm>
            <a:off x="13396567" y="151287"/>
            <a:ext cx="4662835" cy="1035541"/>
            <a:chOff x="4935472" y="1769662"/>
            <a:chExt cx="8932928" cy="2733080"/>
          </a:xfrm>
        </p:grpSpPr>
        <p:pic>
          <p:nvPicPr>
            <p:cNvPr id="19" name="Picture 18">
              <a:extLst>
                <a:ext uri="{FF2B5EF4-FFF2-40B4-BE49-F238E27FC236}">
                  <a16:creationId xmlns:a16="http://schemas.microsoft.com/office/drawing/2014/main" id="{DB587E16-79F8-057F-8149-E7592A68F8A7}"/>
                </a:ext>
              </a:extLst>
            </p:cNvPr>
            <p:cNvPicPr>
              <a:picLocks noChangeAspect="1"/>
            </p:cNvPicPr>
            <p:nvPr/>
          </p:nvPicPr>
          <p:blipFill rotWithShape="1">
            <a:blip r:embed="rId5">
              <a:grayscl/>
              <a:extLst>
                <a:ext uri="{BEBA8EAE-BF5A-486C-A8C5-ECC9F3942E4B}">
                  <a14:imgProps xmlns:a14="http://schemas.microsoft.com/office/drawing/2010/main">
                    <a14:imgLayer r:embed="rId6">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630" t="9182" r="839" b="13125"/>
            <a:stretch/>
          </p:blipFill>
          <p:spPr>
            <a:xfrm>
              <a:off x="4935472" y="1798820"/>
              <a:ext cx="8932928" cy="2703922"/>
            </a:xfrm>
            <a:prstGeom prst="rect">
              <a:avLst/>
            </a:prstGeom>
          </p:spPr>
        </p:pic>
        <p:sp>
          <p:nvSpPr>
            <p:cNvPr id="20" name="TextBox 42">
              <a:extLst>
                <a:ext uri="{FF2B5EF4-FFF2-40B4-BE49-F238E27FC236}">
                  <a16:creationId xmlns:a16="http://schemas.microsoft.com/office/drawing/2014/main" id="{A8710DD6-0C55-5F29-4CAF-3B243057A9DD}"/>
                </a:ext>
              </a:extLst>
            </p:cNvPr>
            <p:cNvSpPr txBox="1"/>
            <p:nvPr/>
          </p:nvSpPr>
          <p:spPr>
            <a:xfrm>
              <a:off x="4935472" y="1769662"/>
              <a:ext cx="8662082" cy="1736050"/>
            </a:xfrm>
            <a:prstGeom prst="rect">
              <a:avLst/>
            </a:prstGeom>
          </p:spPr>
          <p:txBody>
            <a:bodyPr wrap="square" lIns="0" tIns="0" rIns="0" bIns="0" rtlCol="0" anchor="t">
              <a:spAutoFit/>
            </a:bodyPr>
            <a:lstStyle/>
            <a:p>
              <a:pPr algn="just" rtl="1">
                <a:lnSpc>
                  <a:spcPct val="150000"/>
                </a:lnSpc>
              </a:pPr>
              <a:r>
                <a:rPr lang="ar-EG" sz="4500" b="1" spc="51" dirty="0">
                  <a:latin typeface="Aljazeera" panose="02000000000000000000" pitchFamily="2" charset="-78"/>
                  <a:cs typeface="Aljazeera" panose="02000000000000000000" pitchFamily="2" charset="-78"/>
                </a:rPr>
                <a:t>مدخل إلى دراسة الحالة</a:t>
              </a:r>
              <a:endParaRPr lang="en-US" sz="4500" b="1" spc="51" dirty="0">
                <a:latin typeface="Aljazeera" panose="02000000000000000000" pitchFamily="2" charset="-78"/>
                <a:cs typeface="Aljazeera" panose="02000000000000000000" pitchFamily="2" charset="-78"/>
              </a:endParaRPr>
            </a:p>
          </p:txBody>
        </p:sp>
      </p:grpSp>
      <p:grpSp>
        <p:nvGrpSpPr>
          <p:cNvPr id="21" name="Group 20">
            <a:extLst>
              <a:ext uri="{FF2B5EF4-FFF2-40B4-BE49-F238E27FC236}">
                <a16:creationId xmlns:a16="http://schemas.microsoft.com/office/drawing/2014/main" id="{5B62A8B4-4138-3877-B476-EFD14E7625E9}"/>
              </a:ext>
            </a:extLst>
          </p:cNvPr>
          <p:cNvGrpSpPr>
            <a:grpSpLocks/>
          </p:cNvGrpSpPr>
          <p:nvPr/>
        </p:nvGrpSpPr>
        <p:grpSpPr>
          <a:xfrm>
            <a:off x="5562600" y="1870135"/>
            <a:ext cx="6352482" cy="1397974"/>
            <a:chOff x="1265749" y="130715"/>
            <a:chExt cx="1264116" cy="791746"/>
          </a:xfrm>
        </p:grpSpPr>
        <p:pic>
          <p:nvPicPr>
            <p:cNvPr id="22" name="Picture 21">
              <a:extLst>
                <a:ext uri="{FF2B5EF4-FFF2-40B4-BE49-F238E27FC236}">
                  <a16:creationId xmlns:a16="http://schemas.microsoft.com/office/drawing/2014/main" id="{F7E4C941-92BF-CA20-A31B-F70224216A20}"/>
                </a:ext>
              </a:extLst>
            </p:cNvPr>
            <p:cNvPicPr>
              <a:picLocks noChangeAspect="1"/>
            </p:cNvPicPr>
            <p:nvPr/>
          </p:nvPicPr>
          <p:blipFill>
            <a:blip r:embed="rId7" cstate="print">
              <a:duotone>
                <a:schemeClr val="accent2">
                  <a:shade val="45000"/>
                  <a:satMod val="135000"/>
                </a:schemeClr>
                <a:prstClr val="white"/>
              </a:duotone>
            </a:blip>
            <a:srcRect/>
            <a:stretch>
              <a:fillRect/>
            </a:stretch>
          </p:blipFill>
          <p:spPr bwMode="auto">
            <a:xfrm>
              <a:off x="1280529" y="130715"/>
              <a:ext cx="1249336" cy="791746"/>
            </a:xfrm>
            <a:prstGeom prst="rect">
              <a:avLst/>
            </a:prstGeom>
            <a:noFill/>
            <a:ln>
              <a:noFill/>
            </a:ln>
          </p:spPr>
        </p:pic>
        <p:sp>
          <p:nvSpPr>
            <p:cNvPr id="23" name="Rectangle 22">
              <a:extLst>
                <a:ext uri="{FF2B5EF4-FFF2-40B4-BE49-F238E27FC236}">
                  <a16:creationId xmlns:a16="http://schemas.microsoft.com/office/drawing/2014/main" id="{32A5CCB6-8AA8-211D-C4D0-AF6966438DE8}"/>
                </a:ext>
              </a:extLst>
            </p:cNvPr>
            <p:cNvSpPr/>
            <p:nvPr/>
          </p:nvSpPr>
          <p:spPr>
            <a:xfrm>
              <a:off x="1265749" y="157960"/>
              <a:ext cx="1135490" cy="62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algn="r" rtl="0">
                <a:lnSpc>
                  <a:spcPct val="107000"/>
                </a:lnSpc>
                <a:spcAft>
                  <a:spcPts val="800"/>
                </a:spcAft>
              </a:pPr>
              <a:r>
                <a:rPr lang="ar-EG"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عوامل نجاح دراسة الحالة</a:t>
              </a:r>
              <a:endParaRPr lang="en-US" sz="45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4" name="Group 23">
            <a:extLst>
              <a:ext uri="{FF2B5EF4-FFF2-40B4-BE49-F238E27FC236}">
                <a16:creationId xmlns:a16="http://schemas.microsoft.com/office/drawing/2014/main" id="{1BF27AE6-7215-5DBF-46A4-D5CC7C5D6B56}"/>
              </a:ext>
            </a:extLst>
          </p:cNvPr>
          <p:cNvGrpSpPr/>
          <p:nvPr/>
        </p:nvGrpSpPr>
        <p:grpSpPr>
          <a:xfrm>
            <a:off x="-636342" y="4329181"/>
            <a:ext cx="18251366" cy="5649433"/>
            <a:chOff x="13237366" y="2720128"/>
            <a:chExt cx="5881584" cy="1327958"/>
          </a:xfrm>
        </p:grpSpPr>
        <p:sp>
          <p:nvSpPr>
            <p:cNvPr id="25" name="Freeform 9">
              <a:extLst>
                <a:ext uri="{FF2B5EF4-FFF2-40B4-BE49-F238E27FC236}">
                  <a16:creationId xmlns:a16="http://schemas.microsoft.com/office/drawing/2014/main" id="{95826796-CF80-5A30-53CF-C27B1190AD40}"/>
                </a:ext>
              </a:extLst>
            </p:cNvPr>
            <p:cNvSpPr/>
            <p:nvPr/>
          </p:nvSpPr>
          <p:spPr>
            <a:xfrm flipH="1">
              <a:off x="13237366" y="2720128"/>
              <a:ext cx="5881584" cy="1327958"/>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8">
                <a:duotone>
                  <a:schemeClr val="accent6">
                    <a:shade val="45000"/>
                    <a:satMod val="135000"/>
                  </a:schemeClr>
                  <a:prstClr val="white"/>
                </a:duotone>
                <a:lum/>
                <a:extLst>
                  <a:ext uri="{96DAC541-7B7A-43D3-8B79-37D633B846F1}">
                    <asvg:svgBlip xmlns:asvg="http://schemas.microsoft.com/office/drawing/2016/SVG/main" r:embed="rId9"/>
                  </a:ext>
                </a:extLst>
              </a:blip>
              <a:stretch>
                <a:fillRect/>
              </a:stretch>
            </a:blipFill>
          </p:spPr>
          <p:txBody>
            <a:bodyPr/>
            <a:lstStyle/>
            <a:p>
              <a:endParaRPr lang="ar-EG" sz="1200" dirty="0"/>
            </a:p>
          </p:txBody>
        </p:sp>
        <p:sp>
          <p:nvSpPr>
            <p:cNvPr id="26" name="TextBox 25">
              <a:extLst>
                <a:ext uri="{FF2B5EF4-FFF2-40B4-BE49-F238E27FC236}">
                  <a16:creationId xmlns:a16="http://schemas.microsoft.com/office/drawing/2014/main" id="{99F5437B-F32E-9D47-8281-8ECA6500C813}"/>
                </a:ext>
              </a:extLst>
            </p:cNvPr>
            <p:cNvSpPr txBox="1"/>
            <p:nvPr/>
          </p:nvSpPr>
          <p:spPr>
            <a:xfrm>
              <a:off x="13978668" y="2755845"/>
              <a:ext cx="4860859" cy="1177433"/>
            </a:xfrm>
            <a:prstGeom prst="rect">
              <a:avLst/>
            </a:prstGeom>
            <a:noFill/>
          </p:spPr>
          <p:txBody>
            <a:bodyPr wrap="square" rtlCol="1">
              <a:spAutoFit/>
            </a:bodyPr>
            <a:lstStyle/>
            <a:p>
              <a:pPr algn="just" rtl="1">
                <a:lnSpc>
                  <a:spcPct val="150000"/>
                </a:lnSpc>
              </a:pPr>
              <a:r>
                <a:rPr lang="ar-EG" sz="3600" b="1" u="sng" dirty="0">
                  <a:latin typeface="Dubai" panose="020B0503030403030204" pitchFamily="34" charset="-78"/>
                  <a:ea typeface="Calibri" panose="020F0502020204030204" pitchFamily="34" charset="0"/>
                  <a:cs typeface="Dubai" panose="020B0503030403030204" pitchFamily="34" charset="-78"/>
                </a:rPr>
                <a:t>- التنظيم : </a:t>
              </a:r>
            </a:p>
            <a:p>
              <a:pPr algn="just" rtl="1">
                <a:lnSpc>
                  <a:spcPct val="150000"/>
                </a:lnSpc>
              </a:pPr>
              <a:r>
                <a:rPr lang="ar-EG" sz="3600" dirty="0">
                  <a:latin typeface="Dubai" panose="020B0503030403030204" pitchFamily="34" charset="-78"/>
                  <a:ea typeface="Calibri" panose="020F0502020204030204" pitchFamily="34" charset="0"/>
                  <a:cs typeface="Dubai" panose="020B0503030403030204" pitchFamily="34" charset="-78"/>
                </a:rPr>
                <a:t>يعني به التنظيم والتسلسل والوضوح لكثير من المعلومات التي تشملها دراسة الحالة</a:t>
              </a:r>
            </a:p>
            <a:p>
              <a:pPr algn="just" rtl="1">
                <a:lnSpc>
                  <a:spcPct val="150000"/>
                </a:lnSpc>
              </a:pPr>
              <a:r>
                <a:rPr lang="ar-EG" sz="3600" b="1" u="sng" dirty="0">
                  <a:latin typeface="Dubai" panose="020B0503030403030204" pitchFamily="34" charset="-78"/>
                  <a:ea typeface="Calibri" panose="020F0502020204030204" pitchFamily="34" charset="0"/>
                  <a:cs typeface="Dubai" panose="020B0503030403030204" pitchFamily="34" charset="-78"/>
                </a:rPr>
                <a:t>- الدقة : </a:t>
              </a:r>
            </a:p>
            <a:p>
              <a:pPr algn="just" rtl="1">
                <a:lnSpc>
                  <a:spcPct val="150000"/>
                </a:lnSpc>
              </a:pPr>
              <a:r>
                <a:rPr lang="ar-EG" sz="3600" dirty="0">
                  <a:latin typeface="Dubai" panose="020B0503030403030204" pitchFamily="34" charset="-78"/>
                  <a:ea typeface="Calibri" panose="020F0502020204030204" pitchFamily="34" charset="0"/>
                  <a:cs typeface="Dubai" panose="020B0503030403030204" pitchFamily="34" charset="-78"/>
                </a:rPr>
                <a:t>لابد من تحرى الدقة عند جمع المعلومات عن الحالة </a:t>
              </a:r>
            </a:p>
            <a:p>
              <a:pPr algn="just" rtl="1">
                <a:lnSpc>
                  <a:spcPct val="150000"/>
                </a:lnSpc>
              </a:pPr>
              <a:r>
                <a:rPr lang="ar-EG" sz="3600" b="1" dirty="0">
                  <a:latin typeface="Dubai" panose="020B0503030403030204" pitchFamily="34" charset="-78"/>
                  <a:ea typeface="Calibri" panose="020F0502020204030204" pitchFamily="34" charset="0"/>
                  <a:cs typeface="Dubai" panose="020B0503030403030204" pitchFamily="34" charset="-78"/>
                </a:rPr>
                <a:t>- الاعتدال : </a:t>
              </a:r>
            </a:p>
            <a:p>
              <a:pPr algn="just" rtl="1">
                <a:lnSpc>
                  <a:spcPct val="150000"/>
                </a:lnSpc>
              </a:pPr>
              <a:r>
                <a:rPr lang="ar-EG" sz="3600" dirty="0">
                  <a:latin typeface="Dubai" panose="020B0503030403030204" pitchFamily="34" charset="-78"/>
                  <a:ea typeface="Calibri" panose="020F0502020204030204" pitchFamily="34" charset="0"/>
                  <a:cs typeface="Dubai" panose="020B0503030403030204" pitchFamily="34" charset="-78"/>
                </a:rPr>
                <a:t>وقصد به التوازن بين التفصيل الممل وبين الاختصار المخل</a:t>
              </a:r>
            </a:p>
          </p:txBody>
        </p:sp>
      </p:grpSp>
    </p:spTree>
    <p:extLst>
      <p:ext uri="{BB962C8B-B14F-4D97-AF65-F5344CB8AC3E}">
        <p14:creationId xmlns:p14="http://schemas.microsoft.com/office/powerpoint/2010/main" val="156888058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DADA2217-E746-8059-9246-496E557F351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136723" y="1133754"/>
            <a:ext cx="3985315" cy="3347377"/>
          </a:xfrm>
          <a:prstGeom prst="rect">
            <a:avLst/>
          </a:prstGeom>
        </p:spPr>
      </p:pic>
      <p:sp>
        <p:nvSpPr>
          <p:cNvPr id="8" name="Right Triangle 7">
            <a:extLst>
              <a:ext uri="{FF2B5EF4-FFF2-40B4-BE49-F238E27FC236}">
                <a16:creationId xmlns:a16="http://schemas.microsoft.com/office/drawing/2014/main" id="{BDC96880-C9A8-D463-187E-5F44CF00C555}"/>
              </a:ext>
            </a:extLst>
          </p:cNvPr>
          <p:cNvSpPr/>
          <p:nvPr/>
        </p:nvSpPr>
        <p:spPr>
          <a:xfrm>
            <a:off x="0" y="40220"/>
            <a:ext cx="18251363" cy="10325100"/>
          </a:xfrm>
          <a:prstGeom prst="rtTriangle">
            <a:avLst/>
          </a:prstGeom>
          <a:solidFill>
            <a:srgbClr val="FFA5AD">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ar-EG"/>
          </a:p>
        </p:txBody>
      </p:sp>
      <p:grpSp>
        <p:nvGrpSpPr>
          <p:cNvPr id="2" name="Group 1">
            <a:extLst>
              <a:ext uri="{FF2B5EF4-FFF2-40B4-BE49-F238E27FC236}">
                <a16:creationId xmlns:a16="http://schemas.microsoft.com/office/drawing/2014/main" id="{EA7FD379-A12B-C0F3-294C-AF8BD930CAD6}"/>
              </a:ext>
            </a:extLst>
          </p:cNvPr>
          <p:cNvGrpSpPr/>
          <p:nvPr/>
        </p:nvGrpSpPr>
        <p:grpSpPr>
          <a:xfrm>
            <a:off x="774479" y="1049139"/>
            <a:ext cx="1899445" cy="980225"/>
            <a:chOff x="879794" y="557739"/>
            <a:chExt cx="2171635" cy="876343"/>
          </a:xfrm>
        </p:grpSpPr>
        <p:pic>
          <p:nvPicPr>
            <p:cNvPr id="3" name="Picture 2">
              <a:extLst>
                <a:ext uri="{FF2B5EF4-FFF2-40B4-BE49-F238E27FC236}">
                  <a16:creationId xmlns:a16="http://schemas.microsoft.com/office/drawing/2014/main" id="{06FDF8A8-8115-0A6B-2829-DA2EC6FE1CBB}"/>
                </a:ext>
              </a:extLst>
            </p:cNvPr>
            <p:cNvPicPr>
              <a:picLocks noChangeAspect="1"/>
            </p:cNvPicPr>
            <p:nvPr/>
          </p:nvPicPr>
          <p:blipFill>
            <a:blip r:embed="rId4"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879794" y="557739"/>
              <a:ext cx="2171635" cy="876343"/>
            </a:xfrm>
            <a:prstGeom prst="rect">
              <a:avLst/>
            </a:prstGeom>
          </p:spPr>
        </p:pic>
        <p:sp>
          <p:nvSpPr>
            <p:cNvPr id="4" name="TextBox 28">
              <a:extLst>
                <a:ext uri="{FF2B5EF4-FFF2-40B4-BE49-F238E27FC236}">
                  <a16:creationId xmlns:a16="http://schemas.microsoft.com/office/drawing/2014/main" id="{4E9B5231-2549-7509-307B-8A7BD2A6ABD2}"/>
                </a:ext>
              </a:extLst>
            </p:cNvPr>
            <p:cNvSpPr txBox="1"/>
            <p:nvPr/>
          </p:nvSpPr>
          <p:spPr>
            <a:xfrm rot="20457677">
              <a:off x="961842" y="838252"/>
              <a:ext cx="1806571" cy="368025"/>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2500" b="1"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rPr>
                <a:t>الجلسة الأولى</a:t>
              </a:r>
              <a:endParaRPr lang="en-US" sz="2500"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5" name="Group 4">
            <a:extLst>
              <a:ext uri="{FF2B5EF4-FFF2-40B4-BE49-F238E27FC236}">
                <a16:creationId xmlns:a16="http://schemas.microsoft.com/office/drawing/2014/main" id="{9B30CF6B-06A4-7767-9951-7F92C4EFB13A}"/>
              </a:ext>
            </a:extLst>
          </p:cNvPr>
          <p:cNvGrpSpPr/>
          <p:nvPr/>
        </p:nvGrpSpPr>
        <p:grpSpPr>
          <a:xfrm>
            <a:off x="140419" y="299624"/>
            <a:ext cx="1879169" cy="980224"/>
            <a:chOff x="1282652" y="498315"/>
            <a:chExt cx="1807888" cy="876343"/>
          </a:xfrm>
        </p:grpSpPr>
        <p:pic>
          <p:nvPicPr>
            <p:cNvPr id="6" name="Picture 5">
              <a:extLst>
                <a:ext uri="{FF2B5EF4-FFF2-40B4-BE49-F238E27FC236}">
                  <a16:creationId xmlns:a16="http://schemas.microsoft.com/office/drawing/2014/main" id="{FEBD5877-C1CE-1FA6-5F49-D25B89BE69F2}"/>
                </a:ext>
              </a:extLst>
            </p:cNvPr>
            <p:cNvPicPr>
              <a:picLocks noChangeAspect="1"/>
            </p:cNvPicPr>
            <p:nvPr/>
          </p:nvPicPr>
          <p:blipFill>
            <a:blip r:embed="rId5"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1282652" y="498315"/>
              <a:ext cx="1807888" cy="876343"/>
            </a:xfrm>
            <a:prstGeom prst="rect">
              <a:avLst/>
            </a:prstGeom>
          </p:spPr>
        </p:pic>
        <p:sp>
          <p:nvSpPr>
            <p:cNvPr id="7" name="TextBox 28">
              <a:extLst>
                <a:ext uri="{FF2B5EF4-FFF2-40B4-BE49-F238E27FC236}">
                  <a16:creationId xmlns:a16="http://schemas.microsoft.com/office/drawing/2014/main" id="{FC86DDE1-7B1B-D414-53E9-60A2955210EE}"/>
                </a:ext>
              </a:extLst>
            </p:cNvPr>
            <p:cNvSpPr txBox="1"/>
            <p:nvPr/>
          </p:nvSpPr>
          <p:spPr>
            <a:xfrm rot="20457677">
              <a:off x="1345850" y="709582"/>
              <a:ext cx="1421884" cy="441630"/>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3000" b="1"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rPr>
                <a:t>اليوم الأول</a:t>
              </a:r>
              <a:endParaRPr lang="en-US" sz="3000"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9" name="Group 8">
            <a:extLst>
              <a:ext uri="{FF2B5EF4-FFF2-40B4-BE49-F238E27FC236}">
                <a16:creationId xmlns:a16="http://schemas.microsoft.com/office/drawing/2014/main" id="{4F232B40-6637-2F3C-5186-E94AE85DE2F2}"/>
              </a:ext>
            </a:extLst>
          </p:cNvPr>
          <p:cNvGrpSpPr/>
          <p:nvPr/>
        </p:nvGrpSpPr>
        <p:grpSpPr>
          <a:xfrm>
            <a:off x="13396567" y="151287"/>
            <a:ext cx="4662835" cy="1035541"/>
            <a:chOff x="4935472" y="1769662"/>
            <a:chExt cx="8932928" cy="2733080"/>
          </a:xfrm>
        </p:grpSpPr>
        <p:pic>
          <p:nvPicPr>
            <p:cNvPr id="19" name="Picture 18">
              <a:extLst>
                <a:ext uri="{FF2B5EF4-FFF2-40B4-BE49-F238E27FC236}">
                  <a16:creationId xmlns:a16="http://schemas.microsoft.com/office/drawing/2014/main" id="{DB587E16-79F8-057F-8149-E7592A68F8A7}"/>
                </a:ext>
              </a:extLst>
            </p:cNvPr>
            <p:cNvPicPr>
              <a:picLocks noChangeAspect="1"/>
            </p:cNvPicPr>
            <p:nvPr/>
          </p:nvPicPr>
          <p:blipFill rotWithShape="1">
            <a:blip r:embed="rId6">
              <a:grayscl/>
              <a:extLst>
                <a:ext uri="{BEBA8EAE-BF5A-486C-A8C5-ECC9F3942E4B}">
                  <a14:imgProps xmlns:a14="http://schemas.microsoft.com/office/drawing/2010/main">
                    <a14:imgLayer r:embed="rId7">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630" t="9182" r="839" b="13125"/>
            <a:stretch/>
          </p:blipFill>
          <p:spPr>
            <a:xfrm>
              <a:off x="4935472" y="1798820"/>
              <a:ext cx="8932928" cy="2703922"/>
            </a:xfrm>
            <a:prstGeom prst="rect">
              <a:avLst/>
            </a:prstGeom>
          </p:spPr>
        </p:pic>
        <p:sp>
          <p:nvSpPr>
            <p:cNvPr id="20" name="TextBox 42">
              <a:extLst>
                <a:ext uri="{FF2B5EF4-FFF2-40B4-BE49-F238E27FC236}">
                  <a16:creationId xmlns:a16="http://schemas.microsoft.com/office/drawing/2014/main" id="{A8710DD6-0C55-5F29-4CAF-3B243057A9DD}"/>
                </a:ext>
              </a:extLst>
            </p:cNvPr>
            <p:cNvSpPr txBox="1"/>
            <p:nvPr/>
          </p:nvSpPr>
          <p:spPr>
            <a:xfrm>
              <a:off x="4935472" y="1769662"/>
              <a:ext cx="8662082" cy="1736050"/>
            </a:xfrm>
            <a:prstGeom prst="rect">
              <a:avLst/>
            </a:prstGeom>
          </p:spPr>
          <p:txBody>
            <a:bodyPr wrap="square" lIns="0" tIns="0" rIns="0" bIns="0" rtlCol="0" anchor="t">
              <a:spAutoFit/>
            </a:bodyPr>
            <a:lstStyle/>
            <a:p>
              <a:pPr algn="just" rtl="1">
                <a:lnSpc>
                  <a:spcPct val="150000"/>
                </a:lnSpc>
              </a:pPr>
              <a:r>
                <a:rPr lang="ar-EG" sz="4500" b="1" spc="51" dirty="0">
                  <a:latin typeface="Aljazeera" panose="02000000000000000000" pitchFamily="2" charset="-78"/>
                  <a:cs typeface="Aljazeera" panose="02000000000000000000" pitchFamily="2" charset="-78"/>
                </a:rPr>
                <a:t>مدخل إلى دراسة الحالة</a:t>
              </a:r>
              <a:endParaRPr lang="en-US" sz="4500" b="1" spc="51" dirty="0">
                <a:latin typeface="Aljazeera" panose="02000000000000000000" pitchFamily="2" charset="-78"/>
                <a:cs typeface="Aljazeera" panose="02000000000000000000" pitchFamily="2" charset="-78"/>
              </a:endParaRPr>
            </a:p>
          </p:txBody>
        </p:sp>
      </p:grpSp>
      <p:grpSp>
        <p:nvGrpSpPr>
          <p:cNvPr id="21" name="Group 20">
            <a:extLst>
              <a:ext uri="{FF2B5EF4-FFF2-40B4-BE49-F238E27FC236}">
                <a16:creationId xmlns:a16="http://schemas.microsoft.com/office/drawing/2014/main" id="{5B62A8B4-4138-3877-B476-EFD14E7625E9}"/>
              </a:ext>
            </a:extLst>
          </p:cNvPr>
          <p:cNvGrpSpPr>
            <a:grpSpLocks/>
          </p:cNvGrpSpPr>
          <p:nvPr/>
        </p:nvGrpSpPr>
        <p:grpSpPr>
          <a:xfrm>
            <a:off x="5562600" y="1870135"/>
            <a:ext cx="6352482" cy="1397974"/>
            <a:chOff x="1265749" y="130715"/>
            <a:chExt cx="1264116" cy="791746"/>
          </a:xfrm>
        </p:grpSpPr>
        <p:pic>
          <p:nvPicPr>
            <p:cNvPr id="22" name="Picture 21">
              <a:extLst>
                <a:ext uri="{FF2B5EF4-FFF2-40B4-BE49-F238E27FC236}">
                  <a16:creationId xmlns:a16="http://schemas.microsoft.com/office/drawing/2014/main" id="{F7E4C941-92BF-CA20-A31B-F70224216A20}"/>
                </a:ext>
              </a:extLst>
            </p:cNvPr>
            <p:cNvPicPr>
              <a:picLocks noChangeAspect="1"/>
            </p:cNvPicPr>
            <p:nvPr/>
          </p:nvPicPr>
          <p:blipFill>
            <a:blip r:embed="rId8" cstate="print">
              <a:duotone>
                <a:schemeClr val="accent2">
                  <a:shade val="45000"/>
                  <a:satMod val="135000"/>
                </a:schemeClr>
                <a:prstClr val="white"/>
              </a:duotone>
            </a:blip>
            <a:srcRect/>
            <a:stretch>
              <a:fillRect/>
            </a:stretch>
          </p:blipFill>
          <p:spPr bwMode="auto">
            <a:xfrm>
              <a:off x="1280529" y="130715"/>
              <a:ext cx="1249336" cy="791746"/>
            </a:xfrm>
            <a:prstGeom prst="rect">
              <a:avLst/>
            </a:prstGeom>
            <a:noFill/>
            <a:ln>
              <a:noFill/>
            </a:ln>
          </p:spPr>
        </p:pic>
        <p:sp>
          <p:nvSpPr>
            <p:cNvPr id="23" name="Rectangle 22">
              <a:extLst>
                <a:ext uri="{FF2B5EF4-FFF2-40B4-BE49-F238E27FC236}">
                  <a16:creationId xmlns:a16="http://schemas.microsoft.com/office/drawing/2014/main" id="{32A5CCB6-8AA8-211D-C4D0-AF6966438DE8}"/>
                </a:ext>
              </a:extLst>
            </p:cNvPr>
            <p:cNvSpPr/>
            <p:nvPr/>
          </p:nvSpPr>
          <p:spPr>
            <a:xfrm>
              <a:off x="1265749" y="157960"/>
              <a:ext cx="1135490" cy="62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algn="r" rtl="0">
                <a:lnSpc>
                  <a:spcPct val="107000"/>
                </a:lnSpc>
                <a:spcAft>
                  <a:spcPts val="800"/>
                </a:spcAft>
              </a:pPr>
              <a:r>
                <a:rPr lang="ar-EG"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عوامل نجاح دراسة الحالة</a:t>
              </a:r>
              <a:endParaRPr lang="en-US" sz="45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4" name="Group 23">
            <a:extLst>
              <a:ext uri="{FF2B5EF4-FFF2-40B4-BE49-F238E27FC236}">
                <a16:creationId xmlns:a16="http://schemas.microsoft.com/office/drawing/2014/main" id="{1BF27AE6-7215-5DBF-46A4-D5CC7C5D6B56}"/>
              </a:ext>
            </a:extLst>
          </p:cNvPr>
          <p:cNvGrpSpPr/>
          <p:nvPr/>
        </p:nvGrpSpPr>
        <p:grpSpPr>
          <a:xfrm>
            <a:off x="-636342" y="4329182"/>
            <a:ext cx="18251366" cy="4319520"/>
            <a:chOff x="13237366" y="2720128"/>
            <a:chExt cx="5881584" cy="1015348"/>
          </a:xfrm>
        </p:grpSpPr>
        <p:sp>
          <p:nvSpPr>
            <p:cNvPr id="25" name="Freeform 9">
              <a:extLst>
                <a:ext uri="{FF2B5EF4-FFF2-40B4-BE49-F238E27FC236}">
                  <a16:creationId xmlns:a16="http://schemas.microsoft.com/office/drawing/2014/main" id="{95826796-CF80-5A30-53CF-C27B1190AD40}"/>
                </a:ext>
              </a:extLst>
            </p:cNvPr>
            <p:cNvSpPr/>
            <p:nvPr/>
          </p:nvSpPr>
          <p:spPr>
            <a:xfrm flipH="1">
              <a:off x="13237366" y="2720128"/>
              <a:ext cx="5881584" cy="1015348"/>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9">
                <a:duotone>
                  <a:schemeClr val="accent6">
                    <a:shade val="45000"/>
                    <a:satMod val="135000"/>
                  </a:schemeClr>
                  <a:prstClr val="white"/>
                </a:duotone>
                <a:lum/>
                <a:extLst>
                  <a:ext uri="{96DAC541-7B7A-43D3-8B79-37D633B846F1}">
                    <asvg:svgBlip xmlns:asvg="http://schemas.microsoft.com/office/drawing/2016/SVG/main" r:embed="rId10"/>
                  </a:ext>
                </a:extLst>
              </a:blip>
              <a:stretch>
                <a:fillRect/>
              </a:stretch>
            </a:blipFill>
          </p:spPr>
          <p:txBody>
            <a:bodyPr/>
            <a:lstStyle/>
            <a:p>
              <a:endParaRPr lang="ar-EG" sz="1200" dirty="0"/>
            </a:p>
          </p:txBody>
        </p:sp>
        <p:sp>
          <p:nvSpPr>
            <p:cNvPr id="26" name="TextBox 25">
              <a:extLst>
                <a:ext uri="{FF2B5EF4-FFF2-40B4-BE49-F238E27FC236}">
                  <a16:creationId xmlns:a16="http://schemas.microsoft.com/office/drawing/2014/main" id="{99F5437B-F32E-9D47-8281-8ECA6500C813}"/>
                </a:ext>
              </a:extLst>
            </p:cNvPr>
            <p:cNvSpPr txBox="1"/>
            <p:nvPr/>
          </p:nvSpPr>
          <p:spPr>
            <a:xfrm>
              <a:off x="13978668" y="2755845"/>
              <a:ext cx="4860859" cy="786764"/>
            </a:xfrm>
            <a:prstGeom prst="rect">
              <a:avLst/>
            </a:prstGeom>
            <a:noFill/>
          </p:spPr>
          <p:txBody>
            <a:bodyPr wrap="square" rtlCol="1">
              <a:spAutoFit/>
            </a:bodyPr>
            <a:lstStyle/>
            <a:p>
              <a:pPr algn="just" rtl="1">
                <a:lnSpc>
                  <a:spcPct val="150000"/>
                </a:lnSpc>
              </a:pPr>
              <a:r>
                <a:rPr lang="ar-EG" sz="3600" b="1" dirty="0">
                  <a:latin typeface="Dubai" panose="020B0503030403030204" pitchFamily="34" charset="-78"/>
                  <a:ea typeface="Calibri" panose="020F0502020204030204" pitchFamily="34" charset="0"/>
                  <a:cs typeface="Dubai" panose="020B0503030403030204" pitchFamily="34" charset="-78"/>
                </a:rPr>
                <a:t>- التسجيل : </a:t>
              </a:r>
            </a:p>
            <a:p>
              <a:pPr algn="just" rtl="1">
                <a:lnSpc>
                  <a:spcPct val="150000"/>
                </a:lnSpc>
              </a:pPr>
              <a:r>
                <a:rPr lang="ar-EG" sz="3600" dirty="0">
                  <a:latin typeface="Dubai" panose="020B0503030403030204" pitchFamily="34" charset="-78"/>
                  <a:ea typeface="Calibri" panose="020F0502020204030204" pitchFamily="34" charset="0"/>
                  <a:cs typeface="Dubai" panose="020B0503030403030204" pitchFamily="34" charset="-78"/>
                </a:rPr>
                <a:t>تسجيل المعلومات التي يتم الحصول عليها خاصة من العميل أثناء المقابلة </a:t>
              </a:r>
            </a:p>
            <a:p>
              <a:pPr algn="just" rtl="1">
                <a:lnSpc>
                  <a:spcPct val="150000"/>
                </a:lnSpc>
              </a:pPr>
              <a:r>
                <a:rPr lang="ar-EG" sz="3600" b="1" u="sng" dirty="0">
                  <a:latin typeface="Dubai" panose="020B0503030403030204" pitchFamily="34" charset="-78"/>
                  <a:ea typeface="Calibri" panose="020F0502020204030204" pitchFamily="34" charset="0"/>
                  <a:cs typeface="Dubai" panose="020B0503030403030204" pitchFamily="34" charset="-78"/>
                </a:rPr>
                <a:t>- الاقتصاد : </a:t>
              </a:r>
            </a:p>
            <a:p>
              <a:pPr algn="just" rtl="1">
                <a:lnSpc>
                  <a:spcPct val="150000"/>
                </a:lnSpc>
              </a:pPr>
              <a:r>
                <a:rPr lang="ar-EG" sz="3600" dirty="0">
                  <a:latin typeface="Dubai" panose="020B0503030403030204" pitchFamily="34" charset="-78"/>
                  <a:ea typeface="Calibri" panose="020F0502020204030204" pitchFamily="34" charset="0"/>
                  <a:cs typeface="Dubai" panose="020B0503030403030204" pitchFamily="34" charset="-78"/>
                </a:rPr>
                <a:t>يعني به اقتصاد الجهد اي اتباع اقصر الطرق للوصول الي الهدف .</a:t>
              </a:r>
            </a:p>
          </p:txBody>
        </p:sp>
      </p:grpSp>
    </p:spTree>
    <p:extLst>
      <p:ext uri="{BB962C8B-B14F-4D97-AF65-F5344CB8AC3E}">
        <p14:creationId xmlns:p14="http://schemas.microsoft.com/office/powerpoint/2010/main" val="212255621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Triangle 7">
            <a:extLst>
              <a:ext uri="{FF2B5EF4-FFF2-40B4-BE49-F238E27FC236}">
                <a16:creationId xmlns:a16="http://schemas.microsoft.com/office/drawing/2014/main" id="{BDC96880-C9A8-D463-187E-5F44CF00C555}"/>
              </a:ext>
            </a:extLst>
          </p:cNvPr>
          <p:cNvSpPr/>
          <p:nvPr/>
        </p:nvSpPr>
        <p:spPr>
          <a:xfrm flipH="1">
            <a:off x="0" y="-30549"/>
            <a:ext cx="18288000" cy="10325100"/>
          </a:xfrm>
          <a:prstGeom prst="rtTriangle">
            <a:avLst/>
          </a:prstGeom>
          <a:solidFill>
            <a:srgbClr val="00B050">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ar-EG" dirty="0"/>
          </a:p>
        </p:txBody>
      </p:sp>
      <p:grpSp>
        <p:nvGrpSpPr>
          <p:cNvPr id="2" name="Group 1">
            <a:extLst>
              <a:ext uri="{FF2B5EF4-FFF2-40B4-BE49-F238E27FC236}">
                <a16:creationId xmlns:a16="http://schemas.microsoft.com/office/drawing/2014/main" id="{EA7FD379-A12B-C0F3-294C-AF8BD930CAD6}"/>
              </a:ext>
            </a:extLst>
          </p:cNvPr>
          <p:cNvGrpSpPr/>
          <p:nvPr/>
        </p:nvGrpSpPr>
        <p:grpSpPr>
          <a:xfrm>
            <a:off x="695755" y="1061232"/>
            <a:ext cx="1980028" cy="980225"/>
            <a:chOff x="789788" y="568550"/>
            <a:chExt cx="2263765" cy="876343"/>
          </a:xfrm>
        </p:grpSpPr>
        <p:pic>
          <p:nvPicPr>
            <p:cNvPr id="3" name="Picture 2">
              <a:extLst>
                <a:ext uri="{FF2B5EF4-FFF2-40B4-BE49-F238E27FC236}">
                  <a16:creationId xmlns:a16="http://schemas.microsoft.com/office/drawing/2014/main" id="{06FDF8A8-8115-0A6B-2829-DA2EC6FE1CBB}"/>
                </a:ext>
              </a:extLst>
            </p:cNvPr>
            <p:cNvPicPr>
              <a:picLocks noChangeAspect="1"/>
            </p:cNvPicPr>
            <p:nvPr/>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789788" y="568550"/>
              <a:ext cx="2263765" cy="876343"/>
            </a:xfrm>
            <a:prstGeom prst="rect">
              <a:avLst/>
            </a:prstGeom>
          </p:spPr>
        </p:pic>
        <p:sp>
          <p:nvSpPr>
            <p:cNvPr id="4" name="TextBox 28">
              <a:extLst>
                <a:ext uri="{FF2B5EF4-FFF2-40B4-BE49-F238E27FC236}">
                  <a16:creationId xmlns:a16="http://schemas.microsoft.com/office/drawing/2014/main" id="{4E9B5231-2549-7509-307B-8A7BD2A6ABD2}"/>
                </a:ext>
              </a:extLst>
            </p:cNvPr>
            <p:cNvSpPr txBox="1"/>
            <p:nvPr/>
          </p:nvSpPr>
          <p:spPr>
            <a:xfrm rot="20457677">
              <a:off x="874661" y="849684"/>
              <a:ext cx="1896204" cy="368025"/>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2500" b="1"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rPr>
                <a:t>الجلسة الثانية</a:t>
              </a:r>
              <a:endParaRPr lang="en-US" sz="2500"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5" name="Group 4">
            <a:extLst>
              <a:ext uri="{FF2B5EF4-FFF2-40B4-BE49-F238E27FC236}">
                <a16:creationId xmlns:a16="http://schemas.microsoft.com/office/drawing/2014/main" id="{9B30CF6B-06A4-7767-9951-7F92C4EFB13A}"/>
              </a:ext>
            </a:extLst>
          </p:cNvPr>
          <p:cNvGrpSpPr/>
          <p:nvPr/>
        </p:nvGrpSpPr>
        <p:grpSpPr>
          <a:xfrm>
            <a:off x="140419" y="299624"/>
            <a:ext cx="1879169" cy="980224"/>
            <a:chOff x="1282652" y="498315"/>
            <a:chExt cx="1807888" cy="876343"/>
          </a:xfrm>
        </p:grpSpPr>
        <p:pic>
          <p:nvPicPr>
            <p:cNvPr id="6" name="Picture 5">
              <a:extLst>
                <a:ext uri="{FF2B5EF4-FFF2-40B4-BE49-F238E27FC236}">
                  <a16:creationId xmlns:a16="http://schemas.microsoft.com/office/drawing/2014/main" id="{FEBD5877-C1CE-1FA6-5F49-D25B89BE69F2}"/>
                </a:ext>
              </a:extLst>
            </p:cNvPr>
            <p:cNvPicPr>
              <a:picLocks noChangeAspect="1"/>
            </p:cNvPicPr>
            <p:nvPr/>
          </p:nvPicPr>
          <p:blipFill>
            <a:blip r:embed="rId3"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1282652" y="498315"/>
              <a:ext cx="1807888" cy="876343"/>
            </a:xfrm>
            <a:prstGeom prst="rect">
              <a:avLst/>
            </a:prstGeom>
          </p:spPr>
        </p:pic>
        <p:sp>
          <p:nvSpPr>
            <p:cNvPr id="7" name="TextBox 28">
              <a:extLst>
                <a:ext uri="{FF2B5EF4-FFF2-40B4-BE49-F238E27FC236}">
                  <a16:creationId xmlns:a16="http://schemas.microsoft.com/office/drawing/2014/main" id="{FC86DDE1-7B1B-D414-53E9-60A2955210EE}"/>
                </a:ext>
              </a:extLst>
            </p:cNvPr>
            <p:cNvSpPr txBox="1"/>
            <p:nvPr/>
          </p:nvSpPr>
          <p:spPr>
            <a:xfrm rot="20457677">
              <a:off x="1345850" y="709582"/>
              <a:ext cx="1421884" cy="441630"/>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3000" b="1"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rPr>
                <a:t>اليوم الأول</a:t>
              </a:r>
              <a:endParaRPr lang="en-US" sz="3000"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9" name="Group 8">
            <a:extLst>
              <a:ext uri="{FF2B5EF4-FFF2-40B4-BE49-F238E27FC236}">
                <a16:creationId xmlns:a16="http://schemas.microsoft.com/office/drawing/2014/main" id="{4F232B40-6637-2F3C-5186-E94AE85DE2F2}"/>
              </a:ext>
            </a:extLst>
          </p:cNvPr>
          <p:cNvGrpSpPr/>
          <p:nvPr/>
        </p:nvGrpSpPr>
        <p:grpSpPr>
          <a:xfrm>
            <a:off x="12288063" y="120972"/>
            <a:ext cx="5791202" cy="1990930"/>
            <a:chOff x="4935472" y="1769662"/>
            <a:chExt cx="8932928" cy="5254617"/>
          </a:xfrm>
        </p:grpSpPr>
        <p:pic>
          <p:nvPicPr>
            <p:cNvPr id="19" name="Picture 18">
              <a:extLst>
                <a:ext uri="{FF2B5EF4-FFF2-40B4-BE49-F238E27FC236}">
                  <a16:creationId xmlns:a16="http://schemas.microsoft.com/office/drawing/2014/main" id="{DB587E16-79F8-057F-8149-E7592A68F8A7}"/>
                </a:ext>
              </a:extLst>
            </p:cNvPr>
            <p:cNvPicPr>
              <a:picLocks noChangeAspect="1"/>
            </p:cNvPicPr>
            <p:nvPr/>
          </p:nvPicPr>
          <p:blipFill rotWithShape="1">
            <a:blip r:embed="rId4">
              <a:grayscl/>
              <a:extLst>
                <a:ext uri="{BEBA8EAE-BF5A-486C-A8C5-ECC9F3942E4B}">
                  <a14:imgProps xmlns:a14="http://schemas.microsoft.com/office/drawing/2010/main">
                    <a14:imgLayer r:embed="rId5">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630" t="9182" r="839" b="13125"/>
            <a:stretch/>
          </p:blipFill>
          <p:spPr>
            <a:xfrm>
              <a:off x="4935472" y="1798820"/>
              <a:ext cx="8932928" cy="2703922"/>
            </a:xfrm>
            <a:prstGeom prst="rect">
              <a:avLst/>
            </a:prstGeom>
          </p:spPr>
        </p:pic>
        <p:sp>
          <p:nvSpPr>
            <p:cNvPr id="20" name="TextBox 42">
              <a:extLst>
                <a:ext uri="{FF2B5EF4-FFF2-40B4-BE49-F238E27FC236}">
                  <a16:creationId xmlns:a16="http://schemas.microsoft.com/office/drawing/2014/main" id="{A8710DD6-0C55-5F29-4CAF-3B243057A9DD}"/>
                </a:ext>
              </a:extLst>
            </p:cNvPr>
            <p:cNvSpPr txBox="1"/>
            <p:nvPr/>
          </p:nvSpPr>
          <p:spPr>
            <a:xfrm>
              <a:off x="4935472" y="1769662"/>
              <a:ext cx="8662082" cy="5254617"/>
            </a:xfrm>
            <a:prstGeom prst="rect">
              <a:avLst/>
            </a:prstGeom>
          </p:spPr>
          <p:txBody>
            <a:bodyPr wrap="square" lIns="0" tIns="0" rIns="0" bIns="0" rtlCol="0" anchor="t">
              <a:spAutoFit/>
            </a:bodyPr>
            <a:lstStyle/>
            <a:p>
              <a:pPr algn="just" rtl="1">
                <a:lnSpc>
                  <a:spcPct val="150000"/>
                </a:lnSpc>
              </a:pPr>
              <a:r>
                <a:rPr lang="ar-EG" sz="4500" b="1" spc="51" dirty="0">
                  <a:latin typeface="Aljazeera" panose="02000000000000000000" pitchFamily="2" charset="-78"/>
                  <a:cs typeface="Aljazeera" panose="02000000000000000000" pitchFamily="2" charset="-78"/>
                </a:rPr>
                <a:t>أدوات وأساليب دراسة الحالة</a:t>
              </a:r>
              <a:endParaRPr lang="en-US" sz="4500" b="1" spc="51" dirty="0">
                <a:latin typeface="Aljazeera" panose="02000000000000000000" pitchFamily="2" charset="-78"/>
                <a:cs typeface="Aljazeera" panose="02000000000000000000" pitchFamily="2" charset="-78"/>
              </a:endParaRPr>
            </a:p>
          </p:txBody>
        </p:sp>
      </p:grpSp>
      <p:grpSp>
        <p:nvGrpSpPr>
          <p:cNvPr id="21" name="Group 20">
            <a:extLst>
              <a:ext uri="{FF2B5EF4-FFF2-40B4-BE49-F238E27FC236}">
                <a16:creationId xmlns:a16="http://schemas.microsoft.com/office/drawing/2014/main" id="{5B62A8B4-4138-3877-B476-EFD14E7625E9}"/>
              </a:ext>
            </a:extLst>
          </p:cNvPr>
          <p:cNvGrpSpPr>
            <a:grpSpLocks/>
          </p:cNvGrpSpPr>
          <p:nvPr/>
        </p:nvGrpSpPr>
        <p:grpSpPr>
          <a:xfrm>
            <a:off x="7239000" y="1870135"/>
            <a:ext cx="4676082" cy="1397974"/>
            <a:chOff x="1265749" y="130715"/>
            <a:chExt cx="1264116" cy="791746"/>
          </a:xfrm>
        </p:grpSpPr>
        <p:pic>
          <p:nvPicPr>
            <p:cNvPr id="22" name="Picture 21">
              <a:extLst>
                <a:ext uri="{FF2B5EF4-FFF2-40B4-BE49-F238E27FC236}">
                  <a16:creationId xmlns:a16="http://schemas.microsoft.com/office/drawing/2014/main" id="{F7E4C941-92BF-CA20-A31B-F70224216A20}"/>
                </a:ext>
              </a:extLst>
            </p:cNvPr>
            <p:cNvPicPr>
              <a:picLocks noChangeAspect="1"/>
            </p:cNvPicPr>
            <p:nvPr/>
          </p:nvPicPr>
          <p:blipFill>
            <a:blip r:embed="rId6" cstate="print">
              <a:duotone>
                <a:schemeClr val="accent2">
                  <a:shade val="45000"/>
                  <a:satMod val="135000"/>
                </a:schemeClr>
                <a:prstClr val="white"/>
              </a:duotone>
            </a:blip>
            <a:srcRect/>
            <a:stretch>
              <a:fillRect/>
            </a:stretch>
          </p:blipFill>
          <p:spPr bwMode="auto">
            <a:xfrm>
              <a:off x="1280529" y="130715"/>
              <a:ext cx="1249336" cy="791746"/>
            </a:xfrm>
            <a:prstGeom prst="rect">
              <a:avLst/>
            </a:prstGeom>
            <a:noFill/>
            <a:ln>
              <a:noFill/>
            </a:ln>
          </p:spPr>
        </p:pic>
        <p:sp>
          <p:nvSpPr>
            <p:cNvPr id="23" name="Rectangle 22">
              <a:extLst>
                <a:ext uri="{FF2B5EF4-FFF2-40B4-BE49-F238E27FC236}">
                  <a16:creationId xmlns:a16="http://schemas.microsoft.com/office/drawing/2014/main" id="{32A5CCB6-8AA8-211D-C4D0-AF6966438DE8}"/>
                </a:ext>
              </a:extLst>
            </p:cNvPr>
            <p:cNvSpPr/>
            <p:nvPr/>
          </p:nvSpPr>
          <p:spPr>
            <a:xfrm>
              <a:off x="1265749" y="157960"/>
              <a:ext cx="1135490" cy="62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algn="r" rtl="0">
                <a:lnSpc>
                  <a:spcPct val="107000"/>
                </a:lnSpc>
                <a:spcAft>
                  <a:spcPts val="800"/>
                </a:spcAft>
              </a:pPr>
              <a:r>
                <a:rPr lang="ar-EG"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مصادر دراسة الحالة</a:t>
              </a:r>
              <a:endParaRPr lang="en-US" sz="45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4" name="Group 23">
            <a:extLst>
              <a:ext uri="{FF2B5EF4-FFF2-40B4-BE49-F238E27FC236}">
                <a16:creationId xmlns:a16="http://schemas.microsoft.com/office/drawing/2014/main" id="{1BF27AE6-7215-5DBF-46A4-D5CC7C5D6B56}"/>
              </a:ext>
            </a:extLst>
          </p:cNvPr>
          <p:cNvGrpSpPr/>
          <p:nvPr/>
        </p:nvGrpSpPr>
        <p:grpSpPr>
          <a:xfrm>
            <a:off x="-636342" y="3947282"/>
            <a:ext cx="18251366" cy="6615437"/>
            <a:chOff x="13237366" y="2720128"/>
            <a:chExt cx="5881584" cy="1465257"/>
          </a:xfrm>
        </p:grpSpPr>
        <p:sp>
          <p:nvSpPr>
            <p:cNvPr id="25" name="Freeform 9">
              <a:extLst>
                <a:ext uri="{FF2B5EF4-FFF2-40B4-BE49-F238E27FC236}">
                  <a16:creationId xmlns:a16="http://schemas.microsoft.com/office/drawing/2014/main" id="{95826796-CF80-5A30-53CF-C27B1190AD40}"/>
                </a:ext>
              </a:extLst>
            </p:cNvPr>
            <p:cNvSpPr/>
            <p:nvPr/>
          </p:nvSpPr>
          <p:spPr>
            <a:xfrm flipH="1">
              <a:off x="13237366" y="2720128"/>
              <a:ext cx="5881584" cy="1465257"/>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7">
                <a:duotone>
                  <a:schemeClr val="accent6">
                    <a:shade val="45000"/>
                    <a:satMod val="135000"/>
                  </a:schemeClr>
                  <a:prstClr val="white"/>
                </a:duotone>
                <a:lum/>
                <a:extLst>
                  <a:ext uri="{96DAC541-7B7A-43D3-8B79-37D633B846F1}">
                    <asvg:svgBlip xmlns:asvg="http://schemas.microsoft.com/office/drawing/2016/SVG/main" r:embed="rId8"/>
                  </a:ext>
                </a:extLst>
              </a:blip>
              <a:stretch>
                <a:fillRect/>
              </a:stretch>
            </a:blipFill>
          </p:spPr>
          <p:txBody>
            <a:bodyPr/>
            <a:lstStyle/>
            <a:p>
              <a:endParaRPr lang="ar-EG" sz="1200" dirty="0"/>
            </a:p>
          </p:txBody>
        </p:sp>
        <p:sp>
          <p:nvSpPr>
            <p:cNvPr id="26" name="TextBox 25">
              <a:extLst>
                <a:ext uri="{FF2B5EF4-FFF2-40B4-BE49-F238E27FC236}">
                  <a16:creationId xmlns:a16="http://schemas.microsoft.com/office/drawing/2014/main" id="{99F5437B-F32E-9D47-8281-8ECA6500C813}"/>
                </a:ext>
              </a:extLst>
            </p:cNvPr>
            <p:cNvSpPr txBox="1"/>
            <p:nvPr/>
          </p:nvSpPr>
          <p:spPr>
            <a:xfrm>
              <a:off x="13957798" y="2743657"/>
              <a:ext cx="4860859" cy="1372767"/>
            </a:xfrm>
            <a:prstGeom prst="rect">
              <a:avLst/>
            </a:prstGeom>
            <a:noFill/>
          </p:spPr>
          <p:txBody>
            <a:bodyPr wrap="square" rtlCol="1">
              <a:spAutoFit/>
            </a:bodyPr>
            <a:lstStyle/>
            <a:p>
              <a:pPr algn="just" rtl="1">
                <a:lnSpc>
                  <a:spcPct val="150000"/>
                </a:lnSpc>
              </a:pPr>
              <a:r>
                <a:rPr lang="ar-EG" sz="3600" b="1" u="sng" dirty="0">
                  <a:latin typeface="Dubai" panose="020B0503030403030204" pitchFamily="34" charset="-78"/>
                  <a:ea typeface="Calibri" panose="020F0502020204030204" pitchFamily="34" charset="0"/>
                  <a:cs typeface="Dubai" panose="020B0503030403030204" pitchFamily="34" charset="-78"/>
                </a:rPr>
                <a:t>1- من خلال العميل :</a:t>
              </a:r>
            </a:p>
            <a:p>
              <a:pPr algn="just" rtl="1">
                <a:lnSpc>
                  <a:spcPct val="150000"/>
                </a:lnSpc>
              </a:pPr>
              <a:r>
                <a:rPr lang="ar-EG" sz="3600" dirty="0">
                  <a:latin typeface="Dubai" panose="020B0503030403030204" pitchFamily="34" charset="-78"/>
                  <a:ea typeface="Calibri" panose="020F0502020204030204" pitchFamily="34" charset="0"/>
                  <a:cs typeface="Dubai" panose="020B0503030403030204" pitchFamily="34" charset="-78"/>
                </a:rPr>
                <a:t>أهم مصادر جمع المعلومات في دراسة الحالة</a:t>
              </a:r>
            </a:p>
            <a:p>
              <a:pPr algn="just" rtl="1">
                <a:lnSpc>
                  <a:spcPct val="150000"/>
                </a:lnSpc>
              </a:pPr>
              <a:r>
                <a:rPr lang="ar-EG" sz="3600" u="sng" dirty="0">
                  <a:latin typeface="Dubai" panose="020B0503030403030204" pitchFamily="34" charset="-78"/>
                  <a:ea typeface="Calibri" panose="020F0502020204030204" pitchFamily="34" charset="0"/>
                  <a:cs typeface="Dubai" panose="020B0503030403030204" pitchFamily="34" charset="-78"/>
                </a:rPr>
                <a:t>تؤخذ المعلومات عن طريق :</a:t>
              </a:r>
            </a:p>
            <a:p>
              <a:pPr algn="just" rtl="1">
                <a:lnSpc>
                  <a:spcPct val="150000"/>
                </a:lnSpc>
              </a:pPr>
              <a:r>
                <a:rPr lang="ar-EG" sz="3600" b="1" dirty="0">
                  <a:latin typeface="Dubai" panose="020B0503030403030204" pitchFamily="34" charset="-78"/>
                  <a:ea typeface="Calibri" panose="020F0502020204030204" pitchFamily="34" charset="0"/>
                  <a:cs typeface="Dubai" panose="020B0503030403030204" pitchFamily="34" charset="-78"/>
                </a:rPr>
                <a:t>المقابلة : </a:t>
              </a:r>
            </a:p>
            <a:p>
              <a:pPr algn="just" rtl="1">
                <a:lnSpc>
                  <a:spcPct val="150000"/>
                </a:lnSpc>
              </a:pPr>
              <a:r>
                <a:rPr lang="ar-EG" sz="3600" dirty="0">
                  <a:latin typeface="Dubai" panose="020B0503030403030204" pitchFamily="34" charset="-78"/>
                  <a:ea typeface="Calibri" panose="020F0502020204030204" pitchFamily="34" charset="0"/>
                  <a:cs typeface="Dubai" panose="020B0503030403030204" pitchFamily="34" charset="-78"/>
                </a:rPr>
                <a:t>ويتم فيها سؤال العميل ومناقشته عن مشاعره واتجاهاته وإحباطاته</a:t>
              </a:r>
            </a:p>
            <a:p>
              <a:pPr algn="just" rtl="1">
                <a:lnSpc>
                  <a:spcPct val="150000"/>
                </a:lnSpc>
              </a:pPr>
              <a:r>
                <a:rPr lang="ar-EG" sz="3600" b="1" dirty="0">
                  <a:latin typeface="Dubai" panose="020B0503030403030204" pitchFamily="34" charset="-78"/>
                  <a:ea typeface="Calibri" panose="020F0502020204030204" pitchFamily="34" charset="0"/>
                  <a:cs typeface="Dubai" panose="020B0503030403030204" pitchFamily="34" charset="-78"/>
                </a:rPr>
                <a:t>السيرة الشخصية : </a:t>
              </a:r>
            </a:p>
            <a:p>
              <a:pPr algn="just" rtl="1">
                <a:lnSpc>
                  <a:spcPct val="150000"/>
                </a:lnSpc>
              </a:pPr>
              <a:r>
                <a:rPr lang="ar-EG" sz="3600" dirty="0">
                  <a:latin typeface="Dubai" panose="020B0503030403030204" pitchFamily="34" charset="-78"/>
                  <a:ea typeface="Calibri" panose="020F0502020204030204" pitchFamily="34" charset="0"/>
                  <a:cs typeface="Dubai" panose="020B0503030403030204" pitchFamily="34" charset="-78"/>
                </a:rPr>
                <a:t>تقرير عن قصة حياة الفرد وتاريخه الشخصي والأسري في الماضي والحاضر الانفعالي</a:t>
              </a:r>
            </a:p>
          </p:txBody>
        </p:sp>
      </p:grpSp>
      <p:grpSp>
        <p:nvGrpSpPr>
          <p:cNvPr id="27" name="Group 4">
            <a:extLst>
              <a:ext uri="{FF2B5EF4-FFF2-40B4-BE49-F238E27FC236}">
                <a16:creationId xmlns:a16="http://schemas.microsoft.com/office/drawing/2014/main" id="{1BB6DE8D-F692-44B0-8C98-3E30ADA82940}"/>
              </a:ext>
            </a:extLst>
          </p:cNvPr>
          <p:cNvGrpSpPr/>
          <p:nvPr/>
        </p:nvGrpSpPr>
        <p:grpSpPr>
          <a:xfrm>
            <a:off x="2166934" y="-103125"/>
            <a:ext cx="4753758" cy="4713226"/>
            <a:chOff x="-1133261" y="0"/>
            <a:chExt cx="6908800" cy="7640148"/>
          </a:xfrm>
        </p:grpSpPr>
        <p:pic>
          <p:nvPicPr>
            <p:cNvPr id="28" name="Picture 5">
              <a:extLst>
                <a:ext uri="{FF2B5EF4-FFF2-40B4-BE49-F238E27FC236}">
                  <a16:creationId xmlns:a16="http://schemas.microsoft.com/office/drawing/2014/main" id="{88864996-467C-43D3-BBC5-508FF2AB271A}"/>
                </a:ext>
              </a:extLst>
            </p:cNvPr>
            <p:cNvPicPr>
              <a:picLocks noChangeAspect="1"/>
            </p:cNvPicPr>
            <p:nvPr/>
          </p:nvPicPr>
          <p:blipFill rotWithShape="1">
            <a:blip r:embed="rId9">
              <a:extLst>
                <a:ext uri="{28A0092B-C50C-407E-A947-70E740481C1C}">
                  <a14:useLocalDpi xmlns:a14="http://schemas.microsoft.com/office/drawing/2010/main" val="0"/>
                </a:ext>
              </a:extLst>
            </a:blip>
            <a:srcRect l="2587" r="6985"/>
            <a:stretch/>
          </p:blipFill>
          <p:spPr>
            <a:xfrm>
              <a:off x="-1133261" y="0"/>
              <a:ext cx="6908800" cy="7640148"/>
            </a:xfrm>
            <a:prstGeom prst="rect">
              <a:avLst/>
            </a:prstGeom>
          </p:spPr>
        </p:pic>
      </p:grpSp>
    </p:spTree>
    <p:extLst>
      <p:ext uri="{BB962C8B-B14F-4D97-AF65-F5344CB8AC3E}">
        <p14:creationId xmlns:p14="http://schemas.microsoft.com/office/powerpoint/2010/main" val="224860643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Triangle 7">
            <a:extLst>
              <a:ext uri="{FF2B5EF4-FFF2-40B4-BE49-F238E27FC236}">
                <a16:creationId xmlns:a16="http://schemas.microsoft.com/office/drawing/2014/main" id="{BDC96880-C9A8-D463-187E-5F44CF00C555}"/>
              </a:ext>
            </a:extLst>
          </p:cNvPr>
          <p:cNvSpPr/>
          <p:nvPr/>
        </p:nvSpPr>
        <p:spPr>
          <a:xfrm flipH="1">
            <a:off x="0" y="-30549"/>
            <a:ext cx="18288000" cy="10325100"/>
          </a:xfrm>
          <a:prstGeom prst="rtTriangle">
            <a:avLst/>
          </a:prstGeom>
          <a:solidFill>
            <a:srgbClr val="00B050">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ar-EG" dirty="0"/>
          </a:p>
        </p:txBody>
      </p:sp>
      <p:grpSp>
        <p:nvGrpSpPr>
          <p:cNvPr id="2" name="Group 1">
            <a:extLst>
              <a:ext uri="{FF2B5EF4-FFF2-40B4-BE49-F238E27FC236}">
                <a16:creationId xmlns:a16="http://schemas.microsoft.com/office/drawing/2014/main" id="{EA7FD379-A12B-C0F3-294C-AF8BD930CAD6}"/>
              </a:ext>
            </a:extLst>
          </p:cNvPr>
          <p:cNvGrpSpPr/>
          <p:nvPr/>
        </p:nvGrpSpPr>
        <p:grpSpPr>
          <a:xfrm>
            <a:off x="695755" y="1061232"/>
            <a:ext cx="1980028" cy="980225"/>
            <a:chOff x="789788" y="568550"/>
            <a:chExt cx="2263765" cy="876343"/>
          </a:xfrm>
        </p:grpSpPr>
        <p:pic>
          <p:nvPicPr>
            <p:cNvPr id="3" name="Picture 2">
              <a:extLst>
                <a:ext uri="{FF2B5EF4-FFF2-40B4-BE49-F238E27FC236}">
                  <a16:creationId xmlns:a16="http://schemas.microsoft.com/office/drawing/2014/main" id="{06FDF8A8-8115-0A6B-2829-DA2EC6FE1CBB}"/>
                </a:ext>
              </a:extLst>
            </p:cNvPr>
            <p:cNvPicPr>
              <a:picLocks noChangeAspect="1"/>
            </p:cNvPicPr>
            <p:nvPr/>
          </p:nvPicPr>
          <p:blipFill>
            <a:blip r:embed="rId3"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789788" y="568550"/>
              <a:ext cx="2263765" cy="876343"/>
            </a:xfrm>
            <a:prstGeom prst="rect">
              <a:avLst/>
            </a:prstGeom>
          </p:spPr>
        </p:pic>
        <p:sp>
          <p:nvSpPr>
            <p:cNvPr id="4" name="TextBox 28">
              <a:extLst>
                <a:ext uri="{FF2B5EF4-FFF2-40B4-BE49-F238E27FC236}">
                  <a16:creationId xmlns:a16="http://schemas.microsoft.com/office/drawing/2014/main" id="{4E9B5231-2549-7509-307B-8A7BD2A6ABD2}"/>
                </a:ext>
              </a:extLst>
            </p:cNvPr>
            <p:cNvSpPr txBox="1"/>
            <p:nvPr/>
          </p:nvSpPr>
          <p:spPr>
            <a:xfrm rot="20457677">
              <a:off x="874661" y="849684"/>
              <a:ext cx="1896204" cy="368025"/>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2500" b="1"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rPr>
                <a:t>الجلسة الثانية</a:t>
              </a:r>
              <a:endParaRPr lang="en-US" sz="2500"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5" name="Group 4">
            <a:extLst>
              <a:ext uri="{FF2B5EF4-FFF2-40B4-BE49-F238E27FC236}">
                <a16:creationId xmlns:a16="http://schemas.microsoft.com/office/drawing/2014/main" id="{9B30CF6B-06A4-7767-9951-7F92C4EFB13A}"/>
              </a:ext>
            </a:extLst>
          </p:cNvPr>
          <p:cNvGrpSpPr/>
          <p:nvPr/>
        </p:nvGrpSpPr>
        <p:grpSpPr>
          <a:xfrm>
            <a:off x="140419" y="299624"/>
            <a:ext cx="1879169" cy="980224"/>
            <a:chOff x="1282652" y="498315"/>
            <a:chExt cx="1807888" cy="876343"/>
          </a:xfrm>
        </p:grpSpPr>
        <p:pic>
          <p:nvPicPr>
            <p:cNvPr id="6" name="Picture 5">
              <a:extLst>
                <a:ext uri="{FF2B5EF4-FFF2-40B4-BE49-F238E27FC236}">
                  <a16:creationId xmlns:a16="http://schemas.microsoft.com/office/drawing/2014/main" id="{FEBD5877-C1CE-1FA6-5F49-D25B89BE69F2}"/>
                </a:ext>
              </a:extLst>
            </p:cNvPr>
            <p:cNvPicPr>
              <a:picLocks noChangeAspect="1"/>
            </p:cNvPicPr>
            <p:nvPr/>
          </p:nvPicPr>
          <p:blipFill>
            <a:blip r:embed="rId4"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1282652" y="498315"/>
              <a:ext cx="1807888" cy="876343"/>
            </a:xfrm>
            <a:prstGeom prst="rect">
              <a:avLst/>
            </a:prstGeom>
          </p:spPr>
        </p:pic>
        <p:sp>
          <p:nvSpPr>
            <p:cNvPr id="7" name="TextBox 28">
              <a:extLst>
                <a:ext uri="{FF2B5EF4-FFF2-40B4-BE49-F238E27FC236}">
                  <a16:creationId xmlns:a16="http://schemas.microsoft.com/office/drawing/2014/main" id="{FC86DDE1-7B1B-D414-53E9-60A2955210EE}"/>
                </a:ext>
              </a:extLst>
            </p:cNvPr>
            <p:cNvSpPr txBox="1"/>
            <p:nvPr/>
          </p:nvSpPr>
          <p:spPr>
            <a:xfrm rot="20457677">
              <a:off x="1345850" y="709582"/>
              <a:ext cx="1421884" cy="441630"/>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3000" b="1"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rPr>
                <a:t>اليوم الأول</a:t>
              </a:r>
              <a:endParaRPr lang="en-US" sz="3000"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9" name="Group 8">
            <a:extLst>
              <a:ext uri="{FF2B5EF4-FFF2-40B4-BE49-F238E27FC236}">
                <a16:creationId xmlns:a16="http://schemas.microsoft.com/office/drawing/2014/main" id="{4F232B40-6637-2F3C-5186-E94AE85DE2F2}"/>
              </a:ext>
            </a:extLst>
          </p:cNvPr>
          <p:cNvGrpSpPr/>
          <p:nvPr/>
        </p:nvGrpSpPr>
        <p:grpSpPr>
          <a:xfrm>
            <a:off x="12288063" y="120972"/>
            <a:ext cx="5791202" cy="1990930"/>
            <a:chOff x="4935472" y="1769662"/>
            <a:chExt cx="8932928" cy="5254617"/>
          </a:xfrm>
        </p:grpSpPr>
        <p:pic>
          <p:nvPicPr>
            <p:cNvPr id="19" name="Picture 18">
              <a:extLst>
                <a:ext uri="{FF2B5EF4-FFF2-40B4-BE49-F238E27FC236}">
                  <a16:creationId xmlns:a16="http://schemas.microsoft.com/office/drawing/2014/main" id="{DB587E16-79F8-057F-8149-E7592A68F8A7}"/>
                </a:ext>
              </a:extLst>
            </p:cNvPr>
            <p:cNvPicPr>
              <a:picLocks noChangeAspect="1"/>
            </p:cNvPicPr>
            <p:nvPr/>
          </p:nvPicPr>
          <p:blipFill rotWithShape="1">
            <a:blip r:embed="rId5">
              <a:grayscl/>
              <a:extLst>
                <a:ext uri="{BEBA8EAE-BF5A-486C-A8C5-ECC9F3942E4B}">
                  <a14:imgProps xmlns:a14="http://schemas.microsoft.com/office/drawing/2010/main">
                    <a14:imgLayer r:embed="rId6">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630" t="9182" r="839" b="13125"/>
            <a:stretch/>
          </p:blipFill>
          <p:spPr>
            <a:xfrm>
              <a:off x="4935472" y="1798820"/>
              <a:ext cx="8932928" cy="2703922"/>
            </a:xfrm>
            <a:prstGeom prst="rect">
              <a:avLst/>
            </a:prstGeom>
          </p:spPr>
        </p:pic>
        <p:sp>
          <p:nvSpPr>
            <p:cNvPr id="20" name="TextBox 42">
              <a:extLst>
                <a:ext uri="{FF2B5EF4-FFF2-40B4-BE49-F238E27FC236}">
                  <a16:creationId xmlns:a16="http://schemas.microsoft.com/office/drawing/2014/main" id="{A8710DD6-0C55-5F29-4CAF-3B243057A9DD}"/>
                </a:ext>
              </a:extLst>
            </p:cNvPr>
            <p:cNvSpPr txBox="1"/>
            <p:nvPr/>
          </p:nvSpPr>
          <p:spPr>
            <a:xfrm>
              <a:off x="4935472" y="1769662"/>
              <a:ext cx="8662082" cy="5254617"/>
            </a:xfrm>
            <a:prstGeom prst="rect">
              <a:avLst/>
            </a:prstGeom>
          </p:spPr>
          <p:txBody>
            <a:bodyPr wrap="square" lIns="0" tIns="0" rIns="0" bIns="0" rtlCol="0" anchor="t">
              <a:spAutoFit/>
            </a:bodyPr>
            <a:lstStyle/>
            <a:p>
              <a:pPr algn="just" rtl="1">
                <a:lnSpc>
                  <a:spcPct val="150000"/>
                </a:lnSpc>
              </a:pPr>
              <a:r>
                <a:rPr lang="ar-EG" sz="4500" b="1" spc="51" dirty="0">
                  <a:latin typeface="Aljazeera" panose="02000000000000000000" pitchFamily="2" charset="-78"/>
                  <a:cs typeface="Aljazeera" panose="02000000000000000000" pitchFamily="2" charset="-78"/>
                </a:rPr>
                <a:t>أدوات وأساليب دراسة الحالة</a:t>
              </a:r>
              <a:endParaRPr lang="en-US" sz="4500" b="1" spc="51" dirty="0">
                <a:latin typeface="Aljazeera" panose="02000000000000000000" pitchFamily="2" charset="-78"/>
                <a:cs typeface="Aljazeera" panose="02000000000000000000" pitchFamily="2" charset="-78"/>
              </a:endParaRPr>
            </a:p>
          </p:txBody>
        </p:sp>
      </p:grpSp>
      <p:grpSp>
        <p:nvGrpSpPr>
          <p:cNvPr id="21" name="Group 20">
            <a:extLst>
              <a:ext uri="{FF2B5EF4-FFF2-40B4-BE49-F238E27FC236}">
                <a16:creationId xmlns:a16="http://schemas.microsoft.com/office/drawing/2014/main" id="{5B62A8B4-4138-3877-B476-EFD14E7625E9}"/>
              </a:ext>
            </a:extLst>
          </p:cNvPr>
          <p:cNvGrpSpPr>
            <a:grpSpLocks/>
          </p:cNvGrpSpPr>
          <p:nvPr/>
        </p:nvGrpSpPr>
        <p:grpSpPr>
          <a:xfrm>
            <a:off x="7239000" y="1870135"/>
            <a:ext cx="4676082" cy="1397974"/>
            <a:chOff x="1265749" y="130715"/>
            <a:chExt cx="1264116" cy="791746"/>
          </a:xfrm>
        </p:grpSpPr>
        <p:pic>
          <p:nvPicPr>
            <p:cNvPr id="22" name="Picture 21">
              <a:extLst>
                <a:ext uri="{FF2B5EF4-FFF2-40B4-BE49-F238E27FC236}">
                  <a16:creationId xmlns:a16="http://schemas.microsoft.com/office/drawing/2014/main" id="{F7E4C941-92BF-CA20-A31B-F70224216A20}"/>
                </a:ext>
              </a:extLst>
            </p:cNvPr>
            <p:cNvPicPr>
              <a:picLocks noChangeAspect="1"/>
            </p:cNvPicPr>
            <p:nvPr/>
          </p:nvPicPr>
          <p:blipFill>
            <a:blip r:embed="rId7" cstate="print">
              <a:duotone>
                <a:schemeClr val="accent2">
                  <a:shade val="45000"/>
                  <a:satMod val="135000"/>
                </a:schemeClr>
                <a:prstClr val="white"/>
              </a:duotone>
            </a:blip>
            <a:srcRect/>
            <a:stretch>
              <a:fillRect/>
            </a:stretch>
          </p:blipFill>
          <p:spPr bwMode="auto">
            <a:xfrm>
              <a:off x="1280529" y="130715"/>
              <a:ext cx="1249336" cy="791746"/>
            </a:xfrm>
            <a:prstGeom prst="rect">
              <a:avLst/>
            </a:prstGeom>
            <a:noFill/>
            <a:ln>
              <a:noFill/>
            </a:ln>
          </p:spPr>
        </p:pic>
        <p:sp>
          <p:nvSpPr>
            <p:cNvPr id="23" name="Rectangle 22">
              <a:extLst>
                <a:ext uri="{FF2B5EF4-FFF2-40B4-BE49-F238E27FC236}">
                  <a16:creationId xmlns:a16="http://schemas.microsoft.com/office/drawing/2014/main" id="{32A5CCB6-8AA8-211D-C4D0-AF6966438DE8}"/>
                </a:ext>
              </a:extLst>
            </p:cNvPr>
            <p:cNvSpPr/>
            <p:nvPr/>
          </p:nvSpPr>
          <p:spPr>
            <a:xfrm>
              <a:off x="1265749" y="157960"/>
              <a:ext cx="1135490" cy="62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algn="r" rtl="0">
                <a:lnSpc>
                  <a:spcPct val="107000"/>
                </a:lnSpc>
                <a:spcAft>
                  <a:spcPts val="800"/>
                </a:spcAft>
              </a:pPr>
              <a:r>
                <a:rPr lang="ar-EG"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مصادر دراسة الحالة</a:t>
              </a:r>
              <a:endParaRPr lang="en-US" sz="45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4" name="Group 23">
            <a:extLst>
              <a:ext uri="{FF2B5EF4-FFF2-40B4-BE49-F238E27FC236}">
                <a16:creationId xmlns:a16="http://schemas.microsoft.com/office/drawing/2014/main" id="{1BF27AE6-7215-5DBF-46A4-D5CC7C5D6B56}"/>
              </a:ext>
            </a:extLst>
          </p:cNvPr>
          <p:cNvGrpSpPr/>
          <p:nvPr/>
        </p:nvGrpSpPr>
        <p:grpSpPr>
          <a:xfrm>
            <a:off x="-636342" y="3947282"/>
            <a:ext cx="18251366" cy="6615437"/>
            <a:chOff x="13237366" y="2720128"/>
            <a:chExt cx="5881584" cy="1465257"/>
          </a:xfrm>
        </p:grpSpPr>
        <p:sp>
          <p:nvSpPr>
            <p:cNvPr id="25" name="Freeform 9">
              <a:extLst>
                <a:ext uri="{FF2B5EF4-FFF2-40B4-BE49-F238E27FC236}">
                  <a16:creationId xmlns:a16="http://schemas.microsoft.com/office/drawing/2014/main" id="{95826796-CF80-5A30-53CF-C27B1190AD40}"/>
                </a:ext>
              </a:extLst>
            </p:cNvPr>
            <p:cNvSpPr/>
            <p:nvPr/>
          </p:nvSpPr>
          <p:spPr>
            <a:xfrm flipH="1">
              <a:off x="13237366" y="2720128"/>
              <a:ext cx="5881584" cy="1465257"/>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8">
                <a:duotone>
                  <a:schemeClr val="accent6">
                    <a:shade val="45000"/>
                    <a:satMod val="135000"/>
                  </a:schemeClr>
                  <a:prstClr val="white"/>
                </a:duotone>
                <a:lum/>
                <a:extLst>
                  <a:ext uri="{96DAC541-7B7A-43D3-8B79-37D633B846F1}">
                    <asvg:svgBlip xmlns:asvg="http://schemas.microsoft.com/office/drawing/2016/SVG/main" r:embed="rId9"/>
                  </a:ext>
                </a:extLst>
              </a:blip>
              <a:stretch>
                <a:fillRect/>
              </a:stretch>
            </a:blipFill>
          </p:spPr>
          <p:txBody>
            <a:bodyPr/>
            <a:lstStyle/>
            <a:p>
              <a:endParaRPr lang="ar-EG" sz="1200" dirty="0"/>
            </a:p>
          </p:txBody>
        </p:sp>
        <p:sp>
          <p:nvSpPr>
            <p:cNvPr id="26" name="TextBox 25">
              <a:extLst>
                <a:ext uri="{FF2B5EF4-FFF2-40B4-BE49-F238E27FC236}">
                  <a16:creationId xmlns:a16="http://schemas.microsoft.com/office/drawing/2014/main" id="{99F5437B-F32E-9D47-8281-8ECA6500C813}"/>
                </a:ext>
              </a:extLst>
            </p:cNvPr>
            <p:cNvSpPr txBox="1"/>
            <p:nvPr/>
          </p:nvSpPr>
          <p:spPr>
            <a:xfrm>
              <a:off x="13957798" y="2743657"/>
              <a:ext cx="4860859" cy="1293518"/>
            </a:xfrm>
            <a:prstGeom prst="rect">
              <a:avLst/>
            </a:prstGeom>
            <a:noFill/>
          </p:spPr>
          <p:txBody>
            <a:bodyPr wrap="square" rtlCol="1">
              <a:spAutoFit/>
            </a:bodyPr>
            <a:lstStyle/>
            <a:p>
              <a:pPr algn="just" rtl="1">
                <a:lnSpc>
                  <a:spcPct val="150000"/>
                </a:lnSpc>
              </a:pPr>
              <a:r>
                <a:rPr lang="ar-EG" sz="3600" b="1" u="sng" dirty="0">
                  <a:latin typeface="Dubai" panose="020B0503030403030204" pitchFamily="34" charset="-78"/>
                  <a:ea typeface="Calibri" panose="020F0502020204030204" pitchFamily="34" charset="0"/>
                  <a:cs typeface="Dubai" panose="020B0503030403030204" pitchFamily="34" charset="-78"/>
                </a:rPr>
                <a:t>2- من خلال الاختبارات السيكولوجية :</a:t>
              </a:r>
            </a:p>
            <a:p>
              <a:pPr algn="just" rtl="1">
                <a:lnSpc>
                  <a:spcPct val="150000"/>
                </a:lnSpc>
              </a:pPr>
              <a:r>
                <a:rPr lang="ar-EG" sz="3600" dirty="0">
                  <a:latin typeface="Dubai" panose="020B0503030403030204" pitchFamily="34" charset="-78"/>
                  <a:ea typeface="Calibri" panose="020F0502020204030204" pitchFamily="34" charset="0"/>
                  <a:cs typeface="Dubai" panose="020B0503030403030204" pitchFamily="34" charset="-78"/>
                </a:rPr>
                <a:t>وتعتبر نتائج الاختبارات النفسية من المصادر الهامة للحصول على البيانات الكمية والكيفية عن العميل. </a:t>
              </a:r>
            </a:p>
            <a:p>
              <a:pPr algn="just" rtl="1">
                <a:lnSpc>
                  <a:spcPct val="150000"/>
                </a:lnSpc>
              </a:pPr>
              <a:r>
                <a:rPr lang="ar-EG" sz="3600" b="1" u="sng" dirty="0">
                  <a:latin typeface="Dubai" panose="020B0503030403030204" pitchFamily="34" charset="-78"/>
                  <a:ea typeface="Calibri" panose="020F0502020204030204" pitchFamily="34" charset="0"/>
                  <a:cs typeface="Dubai" panose="020B0503030403030204" pitchFamily="34" charset="-78"/>
                </a:rPr>
                <a:t>كما يمكن أن تحقق الاختبارات النفسية فوائد أخرى منها :</a:t>
              </a:r>
            </a:p>
            <a:p>
              <a:pPr algn="just" rtl="1">
                <a:lnSpc>
                  <a:spcPct val="150000"/>
                </a:lnSpc>
              </a:pPr>
              <a:r>
                <a:rPr lang="ar-EG" sz="3600" dirty="0">
                  <a:latin typeface="Dubai" panose="020B0503030403030204" pitchFamily="34" charset="-78"/>
                  <a:ea typeface="Calibri" panose="020F0502020204030204" pitchFamily="34" charset="0"/>
                  <a:cs typeface="Dubai" panose="020B0503030403030204" pitchFamily="34" charset="-78"/>
                </a:rPr>
                <a:t>- التعرف على استجابة المفحوص أثناء الاختبار.</a:t>
              </a:r>
            </a:p>
            <a:p>
              <a:pPr marL="571500" indent="-571500" algn="just" rtl="1">
                <a:lnSpc>
                  <a:spcPct val="150000"/>
                </a:lnSpc>
                <a:buFontTx/>
                <a:buChar char="-"/>
              </a:pPr>
              <a:r>
                <a:rPr lang="ar-EG" sz="3600" dirty="0">
                  <a:latin typeface="Dubai" panose="020B0503030403030204" pitchFamily="34" charset="-78"/>
                  <a:ea typeface="Calibri" panose="020F0502020204030204" pitchFamily="34" charset="0"/>
                  <a:cs typeface="Dubai" panose="020B0503030403030204" pitchFamily="34" charset="-78"/>
                </a:rPr>
                <a:t>إتاحة الفرصة للأخصائي النفسي لملاحظة سلوك العميل أثناء الاختبار</a:t>
              </a:r>
            </a:p>
            <a:p>
              <a:pPr marL="571500" indent="-571500" algn="just" rtl="1">
                <a:lnSpc>
                  <a:spcPct val="150000"/>
                </a:lnSpc>
                <a:buFontTx/>
                <a:buChar char="-"/>
              </a:pPr>
              <a:r>
                <a:rPr lang="ar-EG" sz="3600" dirty="0">
                  <a:latin typeface="Dubai" panose="020B0503030403030204" pitchFamily="34" charset="-78"/>
                  <a:ea typeface="Calibri" panose="020F0502020204030204" pitchFamily="34" charset="0"/>
                  <a:cs typeface="Dubai" panose="020B0503030403030204" pitchFamily="34" charset="-78"/>
                </a:rPr>
                <a:t>كتابة التقرير السيكولوجي عن الحالة، وتقديم صورة وافية عن شخصية العميل </a:t>
              </a:r>
            </a:p>
          </p:txBody>
        </p:sp>
      </p:grpSp>
      <p:grpSp>
        <p:nvGrpSpPr>
          <p:cNvPr id="27" name="Group 4">
            <a:extLst>
              <a:ext uri="{FF2B5EF4-FFF2-40B4-BE49-F238E27FC236}">
                <a16:creationId xmlns:a16="http://schemas.microsoft.com/office/drawing/2014/main" id="{1BB6DE8D-F692-44B0-8C98-3E30ADA82940}"/>
              </a:ext>
            </a:extLst>
          </p:cNvPr>
          <p:cNvGrpSpPr/>
          <p:nvPr/>
        </p:nvGrpSpPr>
        <p:grpSpPr>
          <a:xfrm>
            <a:off x="2166934" y="-103125"/>
            <a:ext cx="4753758" cy="4713226"/>
            <a:chOff x="-1133261" y="0"/>
            <a:chExt cx="6908800" cy="7640148"/>
          </a:xfrm>
        </p:grpSpPr>
        <p:pic>
          <p:nvPicPr>
            <p:cNvPr id="28" name="Picture 5">
              <a:extLst>
                <a:ext uri="{FF2B5EF4-FFF2-40B4-BE49-F238E27FC236}">
                  <a16:creationId xmlns:a16="http://schemas.microsoft.com/office/drawing/2014/main" id="{88864996-467C-43D3-BBC5-508FF2AB271A}"/>
                </a:ext>
              </a:extLst>
            </p:cNvPr>
            <p:cNvPicPr>
              <a:picLocks noChangeAspect="1"/>
            </p:cNvPicPr>
            <p:nvPr/>
          </p:nvPicPr>
          <p:blipFill rotWithShape="1">
            <a:blip r:embed="rId10">
              <a:extLst>
                <a:ext uri="{28A0092B-C50C-407E-A947-70E740481C1C}">
                  <a14:useLocalDpi xmlns:a14="http://schemas.microsoft.com/office/drawing/2010/main" val="0"/>
                </a:ext>
              </a:extLst>
            </a:blip>
            <a:srcRect l="2587" r="6985"/>
            <a:stretch/>
          </p:blipFill>
          <p:spPr>
            <a:xfrm>
              <a:off x="-1133261" y="0"/>
              <a:ext cx="6908800" cy="7640148"/>
            </a:xfrm>
            <a:prstGeom prst="rect">
              <a:avLst/>
            </a:prstGeom>
          </p:spPr>
        </p:pic>
      </p:grpSp>
    </p:spTree>
    <p:extLst>
      <p:ext uri="{BB962C8B-B14F-4D97-AF65-F5344CB8AC3E}">
        <p14:creationId xmlns:p14="http://schemas.microsoft.com/office/powerpoint/2010/main" val="289702702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Triangle 7">
            <a:extLst>
              <a:ext uri="{FF2B5EF4-FFF2-40B4-BE49-F238E27FC236}">
                <a16:creationId xmlns:a16="http://schemas.microsoft.com/office/drawing/2014/main" id="{BDC96880-C9A8-D463-187E-5F44CF00C555}"/>
              </a:ext>
            </a:extLst>
          </p:cNvPr>
          <p:cNvSpPr/>
          <p:nvPr/>
        </p:nvSpPr>
        <p:spPr>
          <a:xfrm flipH="1">
            <a:off x="0" y="-30549"/>
            <a:ext cx="18288000" cy="10325100"/>
          </a:xfrm>
          <a:prstGeom prst="rtTriangle">
            <a:avLst/>
          </a:prstGeom>
          <a:solidFill>
            <a:srgbClr val="00B050">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ar-EG" dirty="0"/>
          </a:p>
        </p:txBody>
      </p:sp>
      <p:grpSp>
        <p:nvGrpSpPr>
          <p:cNvPr id="2" name="Group 1">
            <a:extLst>
              <a:ext uri="{FF2B5EF4-FFF2-40B4-BE49-F238E27FC236}">
                <a16:creationId xmlns:a16="http://schemas.microsoft.com/office/drawing/2014/main" id="{EA7FD379-A12B-C0F3-294C-AF8BD930CAD6}"/>
              </a:ext>
            </a:extLst>
          </p:cNvPr>
          <p:cNvGrpSpPr/>
          <p:nvPr/>
        </p:nvGrpSpPr>
        <p:grpSpPr>
          <a:xfrm>
            <a:off x="695755" y="1061232"/>
            <a:ext cx="1980028" cy="980225"/>
            <a:chOff x="789788" y="568550"/>
            <a:chExt cx="2263765" cy="876343"/>
          </a:xfrm>
        </p:grpSpPr>
        <p:pic>
          <p:nvPicPr>
            <p:cNvPr id="3" name="Picture 2">
              <a:extLst>
                <a:ext uri="{FF2B5EF4-FFF2-40B4-BE49-F238E27FC236}">
                  <a16:creationId xmlns:a16="http://schemas.microsoft.com/office/drawing/2014/main" id="{06FDF8A8-8115-0A6B-2829-DA2EC6FE1CBB}"/>
                </a:ext>
              </a:extLst>
            </p:cNvPr>
            <p:cNvPicPr>
              <a:picLocks noChangeAspect="1"/>
            </p:cNvPicPr>
            <p:nvPr/>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789788" y="568550"/>
              <a:ext cx="2263765" cy="876343"/>
            </a:xfrm>
            <a:prstGeom prst="rect">
              <a:avLst/>
            </a:prstGeom>
          </p:spPr>
        </p:pic>
        <p:sp>
          <p:nvSpPr>
            <p:cNvPr id="4" name="TextBox 28">
              <a:extLst>
                <a:ext uri="{FF2B5EF4-FFF2-40B4-BE49-F238E27FC236}">
                  <a16:creationId xmlns:a16="http://schemas.microsoft.com/office/drawing/2014/main" id="{4E9B5231-2549-7509-307B-8A7BD2A6ABD2}"/>
                </a:ext>
              </a:extLst>
            </p:cNvPr>
            <p:cNvSpPr txBox="1"/>
            <p:nvPr/>
          </p:nvSpPr>
          <p:spPr>
            <a:xfrm rot="20457677">
              <a:off x="874661" y="849684"/>
              <a:ext cx="1896204" cy="368025"/>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2500" b="1"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rPr>
                <a:t>الجلسة الثانية</a:t>
              </a:r>
              <a:endParaRPr lang="en-US" sz="2500"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5" name="Group 4">
            <a:extLst>
              <a:ext uri="{FF2B5EF4-FFF2-40B4-BE49-F238E27FC236}">
                <a16:creationId xmlns:a16="http://schemas.microsoft.com/office/drawing/2014/main" id="{9B30CF6B-06A4-7767-9951-7F92C4EFB13A}"/>
              </a:ext>
            </a:extLst>
          </p:cNvPr>
          <p:cNvGrpSpPr/>
          <p:nvPr/>
        </p:nvGrpSpPr>
        <p:grpSpPr>
          <a:xfrm>
            <a:off x="140419" y="299624"/>
            <a:ext cx="1879169" cy="980224"/>
            <a:chOff x="1282652" y="498315"/>
            <a:chExt cx="1807888" cy="876343"/>
          </a:xfrm>
        </p:grpSpPr>
        <p:pic>
          <p:nvPicPr>
            <p:cNvPr id="6" name="Picture 5">
              <a:extLst>
                <a:ext uri="{FF2B5EF4-FFF2-40B4-BE49-F238E27FC236}">
                  <a16:creationId xmlns:a16="http://schemas.microsoft.com/office/drawing/2014/main" id="{FEBD5877-C1CE-1FA6-5F49-D25B89BE69F2}"/>
                </a:ext>
              </a:extLst>
            </p:cNvPr>
            <p:cNvPicPr>
              <a:picLocks noChangeAspect="1"/>
            </p:cNvPicPr>
            <p:nvPr/>
          </p:nvPicPr>
          <p:blipFill>
            <a:blip r:embed="rId3"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1282652" y="498315"/>
              <a:ext cx="1807888" cy="876343"/>
            </a:xfrm>
            <a:prstGeom prst="rect">
              <a:avLst/>
            </a:prstGeom>
          </p:spPr>
        </p:pic>
        <p:sp>
          <p:nvSpPr>
            <p:cNvPr id="7" name="TextBox 28">
              <a:extLst>
                <a:ext uri="{FF2B5EF4-FFF2-40B4-BE49-F238E27FC236}">
                  <a16:creationId xmlns:a16="http://schemas.microsoft.com/office/drawing/2014/main" id="{FC86DDE1-7B1B-D414-53E9-60A2955210EE}"/>
                </a:ext>
              </a:extLst>
            </p:cNvPr>
            <p:cNvSpPr txBox="1"/>
            <p:nvPr/>
          </p:nvSpPr>
          <p:spPr>
            <a:xfrm rot="20457677">
              <a:off x="1345850" y="709582"/>
              <a:ext cx="1421884" cy="441630"/>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3000" b="1"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rPr>
                <a:t>اليوم الأول</a:t>
              </a:r>
              <a:endParaRPr lang="en-US" sz="3000"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9" name="Group 8">
            <a:extLst>
              <a:ext uri="{FF2B5EF4-FFF2-40B4-BE49-F238E27FC236}">
                <a16:creationId xmlns:a16="http://schemas.microsoft.com/office/drawing/2014/main" id="{4F232B40-6637-2F3C-5186-E94AE85DE2F2}"/>
              </a:ext>
            </a:extLst>
          </p:cNvPr>
          <p:cNvGrpSpPr/>
          <p:nvPr/>
        </p:nvGrpSpPr>
        <p:grpSpPr>
          <a:xfrm>
            <a:off x="12288063" y="120972"/>
            <a:ext cx="5791202" cy="1990930"/>
            <a:chOff x="4935472" y="1769662"/>
            <a:chExt cx="8932928" cy="5254617"/>
          </a:xfrm>
        </p:grpSpPr>
        <p:pic>
          <p:nvPicPr>
            <p:cNvPr id="19" name="Picture 18">
              <a:extLst>
                <a:ext uri="{FF2B5EF4-FFF2-40B4-BE49-F238E27FC236}">
                  <a16:creationId xmlns:a16="http://schemas.microsoft.com/office/drawing/2014/main" id="{DB587E16-79F8-057F-8149-E7592A68F8A7}"/>
                </a:ext>
              </a:extLst>
            </p:cNvPr>
            <p:cNvPicPr>
              <a:picLocks noChangeAspect="1"/>
            </p:cNvPicPr>
            <p:nvPr/>
          </p:nvPicPr>
          <p:blipFill rotWithShape="1">
            <a:blip r:embed="rId4">
              <a:grayscl/>
              <a:extLst>
                <a:ext uri="{BEBA8EAE-BF5A-486C-A8C5-ECC9F3942E4B}">
                  <a14:imgProps xmlns:a14="http://schemas.microsoft.com/office/drawing/2010/main">
                    <a14:imgLayer r:embed="rId5">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630" t="9182" r="839" b="13125"/>
            <a:stretch/>
          </p:blipFill>
          <p:spPr>
            <a:xfrm>
              <a:off x="4935472" y="1798820"/>
              <a:ext cx="8932928" cy="2703922"/>
            </a:xfrm>
            <a:prstGeom prst="rect">
              <a:avLst/>
            </a:prstGeom>
          </p:spPr>
        </p:pic>
        <p:sp>
          <p:nvSpPr>
            <p:cNvPr id="20" name="TextBox 42">
              <a:extLst>
                <a:ext uri="{FF2B5EF4-FFF2-40B4-BE49-F238E27FC236}">
                  <a16:creationId xmlns:a16="http://schemas.microsoft.com/office/drawing/2014/main" id="{A8710DD6-0C55-5F29-4CAF-3B243057A9DD}"/>
                </a:ext>
              </a:extLst>
            </p:cNvPr>
            <p:cNvSpPr txBox="1"/>
            <p:nvPr/>
          </p:nvSpPr>
          <p:spPr>
            <a:xfrm>
              <a:off x="4935472" y="1769662"/>
              <a:ext cx="8662082" cy="5254617"/>
            </a:xfrm>
            <a:prstGeom prst="rect">
              <a:avLst/>
            </a:prstGeom>
          </p:spPr>
          <p:txBody>
            <a:bodyPr wrap="square" lIns="0" tIns="0" rIns="0" bIns="0" rtlCol="0" anchor="t">
              <a:spAutoFit/>
            </a:bodyPr>
            <a:lstStyle/>
            <a:p>
              <a:pPr algn="just" rtl="1">
                <a:lnSpc>
                  <a:spcPct val="150000"/>
                </a:lnSpc>
              </a:pPr>
              <a:r>
                <a:rPr lang="ar-EG" sz="4500" b="1" spc="51" dirty="0">
                  <a:latin typeface="Aljazeera" panose="02000000000000000000" pitchFamily="2" charset="-78"/>
                  <a:cs typeface="Aljazeera" panose="02000000000000000000" pitchFamily="2" charset="-78"/>
                </a:rPr>
                <a:t>أدوات وأساليب دراسة الحالة</a:t>
              </a:r>
              <a:endParaRPr lang="en-US" sz="4500" b="1" spc="51" dirty="0">
                <a:latin typeface="Aljazeera" panose="02000000000000000000" pitchFamily="2" charset="-78"/>
                <a:cs typeface="Aljazeera" panose="02000000000000000000" pitchFamily="2" charset="-78"/>
              </a:endParaRPr>
            </a:p>
          </p:txBody>
        </p:sp>
      </p:grpSp>
      <p:grpSp>
        <p:nvGrpSpPr>
          <p:cNvPr id="21" name="Group 20">
            <a:extLst>
              <a:ext uri="{FF2B5EF4-FFF2-40B4-BE49-F238E27FC236}">
                <a16:creationId xmlns:a16="http://schemas.microsoft.com/office/drawing/2014/main" id="{5B62A8B4-4138-3877-B476-EFD14E7625E9}"/>
              </a:ext>
            </a:extLst>
          </p:cNvPr>
          <p:cNvGrpSpPr>
            <a:grpSpLocks/>
          </p:cNvGrpSpPr>
          <p:nvPr/>
        </p:nvGrpSpPr>
        <p:grpSpPr>
          <a:xfrm>
            <a:off x="7239000" y="1870135"/>
            <a:ext cx="4676082" cy="1397974"/>
            <a:chOff x="1265749" y="130715"/>
            <a:chExt cx="1264116" cy="791746"/>
          </a:xfrm>
        </p:grpSpPr>
        <p:pic>
          <p:nvPicPr>
            <p:cNvPr id="22" name="Picture 21">
              <a:extLst>
                <a:ext uri="{FF2B5EF4-FFF2-40B4-BE49-F238E27FC236}">
                  <a16:creationId xmlns:a16="http://schemas.microsoft.com/office/drawing/2014/main" id="{F7E4C941-92BF-CA20-A31B-F70224216A20}"/>
                </a:ext>
              </a:extLst>
            </p:cNvPr>
            <p:cNvPicPr>
              <a:picLocks noChangeAspect="1"/>
            </p:cNvPicPr>
            <p:nvPr/>
          </p:nvPicPr>
          <p:blipFill>
            <a:blip r:embed="rId6" cstate="print">
              <a:duotone>
                <a:schemeClr val="accent2">
                  <a:shade val="45000"/>
                  <a:satMod val="135000"/>
                </a:schemeClr>
                <a:prstClr val="white"/>
              </a:duotone>
            </a:blip>
            <a:srcRect/>
            <a:stretch>
              <a:fillRect/>
            </a:stretch>
          </p:blipFill>
          <p:spPr bwMode="auto">
            <a:xfrm>
              <a:off x="1280529" y="130715"/>
              <a:ext cx="1249336" cy="791746"/>
            </a:xfrm>
            <a:prstGeom prst="rect">
              <a:avLst/>
            </a:prstGeom>
            <a:noFill/>
            <a:ln>
              <a:noFill/>
            </a:ln>
          </p:spPr>
        </p:pic>
        <p:sp>
          <p:nvSpPr>
            <p:cNvPr id="23" name="Rectangle 22">
              <a:extLst>
                <a:ext uri="{FF2B5EF4-FFF2-40B4-BE49-F238E27FC236}">
                  <a16:creationId xmlns:a16="http://schemas.microsoft.com/office/drawing/2014/main" id="{32A5CCB6-8AA8-211D-C4D0-AF6966438DE8}"/>
                </a:ext>
              </a:extLst>
            </p:cNvPr>
            <p:cNvSpPr/>
            <p:nvPr/>
          </p:nvSpPr>
          <p:spPr>
            <a:xfrm>
              <a:off x="1265749" y="157960"/>
              <a:ext cx="1135490" cy="62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algn="r" rtl="0">
                <a:lnSpc>
                  <a:spcPct val="107000"/>
                </a:lnSpc>
                <a:spcAft>
                  <a:spcPts val="800"/>
                </a:spcAft>
              </a:pPr>
              <a:r>
                <a:rPr lang="ar-EG"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مصادر دراسة الحالة</a:t>
              </a:r>
              <a:endParaRPr lang="en-US" sz="45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4" name="Group 23">
            <a:extLst>
              <a:ext uri="{FF2B5EF4-FFF2-40B4-BE49-F238E27FC236}">
                <a16:creationId xmlns:a16="http://schemas.microsoft.com/office/drawing/2014/main" id="{1BF27AE6-7215-5DBF-46A4-D5CC7C5D6B56}"/>
              </a:ext>
            </a:extLst>
          </p:cNvPr>
          <p:cNvGrpSpPr/>
          <p:nvPr/>
        </p:nvGrpSpPr>
        <p:grpSpPr>
          <a:xfrm>
            <a:off x="-636342" y="3947282"/>
            <a:ext cx="18251366" cy="5768218"/>
            <a:chOff x="13237366" y="2720128"/>
            <a:chExt cx="5881584" cy="1277606"/>
          </a:xfrm>
        </p:grpSpPr>
        <p:sp>
          <p:nvSpPr>
            <p:cNvPr id="25" name="Freeform 9">
              <a:extLst>
                <a:ext uri="{FF2B5EF4-FFF2-40B4-BE49-F238E27FC236}">
                  <a16:creationId xmlns:a16="http://schemas.microsoft.com/office/drawing/2014/main" id="{95826796-CF80-5A30-53CF-C27B1190AD40}"/>
                </a:ext>
              </a:extLst>
            </p:cNvPr>
            <p:cNvSpPr/>
            <p:nvPr/>
          </p:nvSpPr>
          <p:spPr>
            <a:xfrm flipH="1">
              <a:off x="13237366" y="2720128"/>
              <a:ext cx="5881584" cy="1277606"/>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7">
                <a:duotone>
                  <a:schemeClr val="accent6">
                    <a:shade val="45000"/>
                    <a:satMod val="135000"/>
                  </a:schemeClr>
                  <a:prstClr val="white"/>
                </a:duotone>
                <a:lum/>
                <a:extLst>
                  <a:ext uri="{96DAC541-7B7A-43D3-8B79-37D633B846F1}">
                    <asvg:svgBlip xmlns:asvg="http://schemas.microsoft.com/office/drawing/2016/SVG/main" r:embed="rId8"/>
                  </a:ext>
                </a:extLst>
              </a:blip>
              <a:stretch>
                <a:fillRect/>
              </a:stretch>
            </a:blipFill>
          </p:spPr>
          <p:txBody>
            <a:bodyPr/>
            <a:lstStyle/>
            <a:p>
              <a:endParaRPr lang="ar-EG" sz="1200" dirty="0"/>
            </a:p>
          </p:txBody>
        </p:sp>
        <p:sp>
          <p:nvSpPr>
            <p:cNvPr id="26" name="TextBox 25">
              <a:extLst>
                <a:ext uri="{FF2B5EF4-FFF2-40B4-BE49-F238E27FC236}">
                  <a16:creationId xmlns:a16="http://schemas.microsoft.com/office/drawing/2014/main" id="{99F5437B-F32E-9D47-8281-8ECA6500C813}"/>
                </a:ext>
              </a:extLst>
            </p:cNvPr>
            <p:cNvSpPr txBox="1"/>
            <p:nvPr/>
          </p:nvSpPr>
          <p:spPr>
            <a:xfrm>
              <a:off x="13953333" y="2751575"/>
              <a:ext cx="4860859" cy="971417"/>
            </a:xfrm>
            <a:prstGeom prst="rect">
              <a:avLst/>
            </a:prstGeom>
            <a:noFill/>
          </p:spPr>
          <p:txBody>
            <a:bodyPr wrap="square" rtlCol="1">
              <a:spAutoFit/>
            </a:bodyPr>
            <a:lstStyle/>
            <a:p>
              <a:pPr algn="just" rtl="1">
                <a:lnSpc>
                  <a:spcPct val="200000"/>
                </a:lnSpc>
              </a:pPr>
              <a:r>
                <a:rPr lang="ar-EG" sz="3600" b="1" u="sng" dirty="0">
                  <a:latin typeface="Dubai" panose="020B0503030403030204" pitchFamily="34" charset="-78"/>
                  <a:ea typeface="Calibri" panose="020F0502020204030204" pitchFamily="34" charset="0"/>
                  <a:cs typeface="Dubai" panose="020B0503030403030204" pitchFamily="34" charset="-78"/>
                </a:rPr>
                <a:t>3- من خلال السجلات والمصادر المأخوذة من مصادر المجتمع : </a:t>
              </a:r>
            </a:p>
            <a:p>
              <a:pPr algn="just" rtl="1">
                <a:lnSpc>
                  <a:spcPct val="200000"/>
                </a:lnSpc>
              </a:pPr>
              <a:r>
                <a:rPr lang="ar-EG" sz="3600" dirty="0">
                  <a:latin typeface="Dubai" panose="020B0503030403030204" pitchFamily="34" charset="-78"/>
                  <a:ea typeface="Calibri" panose="020F0502020204030204" pitchFamily="34" charset="0"/>
                  <a:cs typeface="Dubai" panose="020B0503030403030204" pitchFamily="34" charset="-78"/>
                </a:rPr>
                <a:t>وهي تلقي الضوء على التاريخ الشخصي للفرد . </a:t>
              </a:r>
            </a:p>
            <a:p>
              <a:pPr algn="just" rtl="1">
                <a:lnSpc>
                  <a:spcPct val="200000"/>
                </a:lnSpc>
              </a:pPr>
              <a:r>
                <a:rPr lang="ar-EG" sz="3600" dirty="0">
                  <a:latin typeface="Dubai" panose="020B0503030403030204" pitchFamily="34" charset="-78"/>
                  <a:ea typeface="Calibri" panose="020F0502020204030204" pitchFamily="34" charset="0"/>
                  <a:cs typeface="Dubai" panose="020B0503030403030204" pitchFamily="34" charset="-78"/>
                </a:rPr>
                <a:t>ويمكن الحصول منها على البيانات التاريخية التي تعد سجلا لتاريخه الارتقائي وانعكاساته في انجازاته وخصائصه الشخصية . </a:t>
              </a:r>
            </a:p>
          </p:txBody>
        </p:sp>
      </p:grpSp>
      <p:grpSp>
        <p:nvGrpSpPr>
          <p:cNvPr id="27" name="Group 4">
            <a:extLst>
              <a:ext uri="{FF2B5EF4-FFF2-40B4-BE49-F238E27FC236}">
                <a16:creationId xmlns:a16="http://schemas.microsoft.com/office/drawing/2014/main" id="{1BB6DE8D-F692-44B0-8C98-3E30ADA82940}"/>
              </a:ext>
            </a:extLst>
          </p:cNvPr>
          <p:cNvGrpSpPr/>
          <p:nvPr/>
        </p:nvGrpSpPr>
        <p:grpSpPr>
          <a:xfrm>
            <a:off x="2166934" y="-103125"/>
            <a:ext cx="4753758" cy="4713226"/>
            <a:chOff x="-1133261" y="0"/>
            <a:chExt cx="6908800" cy="7640148"/>
          </a:xfrm>
        </p:grpSpPr>
        <p:pic>
          <p:nvPicPr>
            <p:cNvPr id="28" name="Picture 5">
              <a:extLst>
                <a:ext uri="{FF2B5EF4-FFF2-40B4-BE49-F238E27FC236}">
                  <a16:creationId xmlns:a16="http://schemas.microsoft.com/office/drawing/2014/main" id="{88864996-467C-43D3-BBC5-508FF2AB271A}"/>
                </a:ext>
              </a:extLst>
            </p:cNvPr>
            <p:cNvPicPr>
              <a:picLocks noChangeAspect="1"/>
            </p:cNvPicPr>
            <p:nvPr/>
          </p:nvPicPr>
          <p:blipFill rotWithShape="1">
            <a:blip r:embed="rId9">
              <a:extLst>
                <a:ext uri="{28A0092B-C50C-407E-A947-70E740481C1C}">
                  <a14:useLocalDpi xmlns:a14="http://schemas.microsoft.com/office/drawing/2010/main" val="0"/>
                </a:ext>
              </a:extLst>
            </a:blip>
            <a:srcRect l="2587" r="6985"/>
            <a:stretch/>
          </p:blipFill>
          <p:spPr>
            <a:xfrm>
              <a:off x="-1133261" y="0"/>
              <a:ext cx="6908800" cy="7640148"/>
            </a:xfrm>
            <a:prstGeom prst="rect">
              <a:avLst/>
            </a:prstGeom>
          </p:spPr>
        </p:pic>
      </p:grpSp>
    </p:spTree>
    <p:extLst>
      <p:ext uri="{BB962C8B-B14F-4D97-AF65-F5344CB8AC3E}">
        <p14:creationId xmlns:p14="http://schemas.microsoft.com/office/powerpoint/2010/main" val="89363517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Triangle 7">
            <a:extLst>
              <a:ext uri="{FF2B5EF4-FFF2-40B4-BE49-F238E27FC236}">
                <a16:creationId xmlns:a16="http://schemas.microsoft.com/office/drawing/2014/main" id="{BDC96880-C9A8-D463-187E-5F44CF00C555}"/>
              </a:ext>
            </a:extLst>
          </p:cNvPr>
          <p:cNvSpPr/>
          <p:nvPr/>
        </p:nvSpPr>
        <p:spPr>
          <a:xfrm flipH="1">
            <a:off x="0" y="-30549"/>
            <a:ext cx="18288000" cy="10325100"/>
          </a:xfrm>
          <a:prstGeom prst="rtTriangle">
            <a:avLst/>
          </a:prstGeom>
          <a:solidFill>
            <a:srgbClr val="00B050">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ar-EG" dirty="0"/>
          </a:p>
        </p:txBody>
      </p:sp>
      <p:grpSp>
        <p:nvGrpSpPr>
          <p:cNvPr id="2" name="Group 1">
            <a:extLst>
              <a:ext uri="{FF2B5EF4-FFF2-40B4-BE49-F238E27FC236}">
                <a16:creationId xmlns:a16="http://schemas.microsoft.com/office/drawing/2014/main" id="{EA7FD379-A12B-C0F3-294C-AF8BD930CAD6}"/>
              </a:ext>
            </a:extLst>
          </p:cNvPr>
          <p:cNvGrpSpPr/>
          <p:nvPr/>
        </p:nvGrpSpPr>
        <p:grpSpPr>
          <a:xfrm>
            <a:off x="695755" y="1061232"/>
            <a:ext cx="1980028" cy="980225"/>
            <a:chOff x="789788" y="568550"/>
            <a:chExt cx="2263765" cy="876343"/>
          </a:xfrm>
        </p:grpSpPr>
        <p:pic>
          <p:nvPicPr>
            <p:cNvPr id="3" name="Picture 2">
              <a:extLst>
                <a:ext uri="{FF2B5EF4-FFF2-40B4-BE49-F238E27FC236}">
                  <a16:creationId xmlns:a16="http://schemas.microsoft.com/office/drawing/2014/main" id="{06FDF8A8-8115-0A6B-2829-DA2EC6FE1CBB}"/>
                </a:ext>
              </a:extLst>
            </p:cNvPr>
            <p:cNvPicPr>
              <a:picLocks noChangeAspect="1"/>
            </p:cNvPicPr>
            <p:nvPr/>
          </p:nvPicPr>
          <p:blipFill>
            <a:blip r:embed="rId3"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789788" y="568550"/>
              <a:ext cx="2263765" cy="876343"/>
            </a:xfrm>
            <a:prstGeom prst="rect">
              <a:avLst/>
            </a:prstGeom>
          </p:spPr>
        </p:pic>
        <p:sp>
          <p:nvSpPr>
            <p:cNvPr id="4" name="TextBox 28">
              <a:extLst>
                <a:ext uri="{FF2B5EF4-FFF2-40B4-BE49-F238E27FC236}">
                  <a16:creationId xmlns:a16="http://schemas.microsoft.com/office/drawing/2014/main" id="{4E9B5231-2549-7509-307B-8A7BD2A6ABD2}"/>
                </a:ext>
              </a:extLst>
            </p:cNvPr>
            <p:cNvSpPr txBox="1"/>
            <p:nvPr/>
          </p:nvSpPr>
          <p:spPr>
            <a:xfrm rot="20457677">
              <a:off x="874661" y="849684"/>
              <a:ext cx="1896204" cy="368025"/>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2500" b="1"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rPr>
                <a:t>الجلسة الثانية</a:t>
              </a:r>
              <a:endParaRPr lang="en-US" sz="2500"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5" name="Group 4">
            <a:extLst>
              <a:ext uri="{FF2B5EF4-FFF2-40B4-BE49-F238E27FC236}">
                <a16:creationId xmlns:a16="http://schemas.microsoft.com/office/drawing/2014/main" id="{9B30CF6B-06A4-7767-9951-7F92C4EFB13A}"/>
              </a:ext>
            </a:extLst>
          </p:cNvPr>
          <p:cNvGrpSpPr/>
          <p:nvPr/>
        </p:nvGrpSpPr>
        <p:grpSpPr>
          <a:xfrm>
            <a:off x="140419" y="299624"/>
            <a:ext cx="1879169" cy="980224"/>
            <a:chOff x="1282652" y="498315"/>
            <a:chExt cx="1807888" cy="876343"/>
          </a:xfrm>
        </p:grpSpPr>
        <p:pic>
          <p:nvPicPr>
            <p:cNvPr id="6" name="Picture 5">
              <a:extLst>
                <a:ext uri="{FF2B5EF4-FFF2-40B4-BE49-F238E27FC236}">
                  <a16:creationId xmlns:a16="http://schemas.microsoft.com/office/drawing/2014/main" id="{FEBD5877-C1CE-1FA6-5F49-D25B89BE69F2}"/>
                </a:ext>
              </a:extLst>
            </p:cNvPr>
            <p:cNvPicPr>
              <a:picLocks noChangeAspect="1"/>
            </p:cNvPicPr>
            <p:nvPr/>
          </p:nvPicPr>
          <p:blipFill>
            <a:blip r:embed="rId4"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1282652" y="498315"/>
              <a:ext cx="1807888" cy="876343"/>
            </a:xfrm>
            <a:prstGeom prst="rect">
              <a:avLst/>
            </a:prstGeom>
          </p:spPr>
        </p:pic>
        <p:sp>
          <p:nvSpPr>
            <p:cNvPr id="7" name="TextBox 28">
              <a:extLst>
                <a:ext uri="{FF2B5EF4-FFF2-40B4-BE49-F238E27FC236}">
                  <a16:creationId xmlns:a16="http://schemas.microsoft.com/office/drawing/2014/main" id="{FC86DDE1-7B1B-D414-53E9-60A2955210EE}"/>
                </a:ext>
              </a:extLst>
            </p:cNvPr>
            <p:cNvSpPr txBox="1"/>
            <p:nvPr/>
          </p:nvSpPr>
          <p:spPr>
            <a:xfrm rot="20457677">
              <a:off x="1345850" y="709582"/>
              <a:ext cx="1421884" cy="441630"/>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3000" b="1"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rPr>
                <a:t>اليوم الأول</a:t>
              </a:r>
              <a:endParaRPr lang="en-US" sz="3000"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9" name="Group 8">
            <a:extLst>
              <a:ext uri="{FF2B5EF4-FFF2-40B4-BE49-F238E27FC236}">
                <a16:creationId xmlns:a16="http://schemas.microsoft.com/office/drawing/2014/main" id="{4F232B40-6637-2F3C-5186-E94AE85DE2F2}"/>
              </a:ext>
            </a:extLst>
          </p:cNvPr>
          <p:cNvGrpSpPr/>
          <p:nvPr/>
        </p:nvGrpSpPr>
        <p:grpSpPr>
          <a:xfrm>
            <a:off x="12288063" y="120972"/>
            <a:ext cx="5791202" cy="1990930"/>
            <a:chOff x="4935472" y="1769662"/>
            <a:chExt cx="8932928" cy="5254617"/>
          </a:xfrm>
        </p:grpSpPr>
        <p:pic>
          <p:nvPicPr>
            <p:cNvPr id="19" name="Picture 18">
              <a:extLst>
                <a:ext uri="{FF2B5EF4-FFF2-40B4-BE49-F238E27FC236}">
                  <a16:creationId xmlns:a16="http://schemas.microsoft.com/office/drawing/2014/main" id="{DB587E16-79F8-057F-8149-E7592A68F8A7}"/>
                </a:ext>
              </a:extLst>
            </p:cNvPr>
            <p:cNvPicPr>
              <a:picLocks noChangeAspect="1"/>
            </p:cNvPicPr>
            <p:nvPr/>
          </p:nvPicPr>
          <p:blipFill rotWithShape="1">
            <a:blip r:embed="rId5">
              <a:grayscl/>
              <a:extLst>
                <a:ext uri="{BEBA8EAE-BF5A-486C-A8C5-ECC9F3942E4B}">
                  <a14:imgProps xmlns:a14="http://schemas.microsoft.com/office/drawing/2010/main">
                    <a14:imgLayer r:embed="rId6">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630" t="9182" r="839" b="13125"/>
            <a:stretch/>
          </p:blipFill>
          <p:spPr>
            <a:xfrm>
              <a:off x="4935472" y="1798820"/>
              <a:ext cx="8932928" cy="2703922"/>
            </a:xfrm>
            <a:prstGeom prst="rect">
              <a:avLst/>
            </a:prstGeom>
          </p:spPr>
        </p:pic>
        <p:sp>
          <p:nvSpPr>
            <p:cNvPr id="20" name="TextBox 42">
              <a:extLst>
                <a:ext uri="{FF2B5EF4-FFF2-40B4-BE49-F238E27FC236}">
                  <a16:creationId xmlns:a16="http://schemas.microsoft.com/office/drawing/2014/main" id="{A8710DD6-0C55-5F29-4CAF-3B243057A9DD}"/>
                </a:ext>
              </a:extLst>
            </p:cNvPr>
            <p:cNvSpPr txBox="1"/>
            <p:nvPr/>
          </p:nvSpPr>
          <p:spPr>
            <a:xfrm>
              <a:off x="4935472" y="1769662"/>
              <a:ext cx="8662082" cy="5254617"/>
            </a:xfrm>
            <a:prstGeom prst="rect">
              <a:avLst/>
            </a:prstGeom>
          </p:spPr>
          <p:txBody>
            <a:bodyPr wrap="square" lIns="0" tIns="0" rIns="0" bIns="0" rtlCol="0" anchor="t">
              <a:spAutoFit/>
            </a:bodyPr>
            <a:lstStyle/>
            <a:p>
              <a:pPr algn="just" rtl="1">
                <a:lnSpc>
                  <a:spcPct val="150000"/>
                </a:lnSpc>
              </a:pPr>
              <a:r>
                <a:rPr lang="ar-EG" sz="4500" b="1" spc="51" dirty="0">
                  <a:latin typeface="Aljazeera" panose="02000000000000000000" pitchFamily="2" charset="-78"/>
                  <a:cs typeface="Aljazeera" panose="02000000000000000000" pitchFamily="2" charset="-78"/>
                </a:rPr>
                <a:t>أدوات وأساليب دراسة الحالة</a:t>
              </a:r>
              <a:endParaRPr lang="en-US" sz="4500" b="1" spc="51" dirty="0">
                <a:latin typeface="Aljazeera" panose="02000000000000000000" pitchFamily="2" charset="-78"/>
                <a:cs typeface="Aljazeera" panose="02000000000000000000" pitchFamily="2" charset="-78"/>
              </a:endParaRPr>
            </a:p>
          </p:txBody>
        </p:sp>
      </p:grpSp>
      <p:grpSp>
        <p:nvGrpSpPr>
          <p:cNvPr id="21" name="Group 20">
            <a:extLst>
              <a:ext uri="{FF2B5EF4-FFF2-40B4-BE49-F238E27FC236}">
                <a16:creationId xmlns:a16="http://schemas.microsoft.com/office/drawing/2014/main" id="{5B62A8B4-4138-3877-B476-EFD14E7625E9}"/>
              </a:ext>
            </a:extLst>
          </p:cNvPr>
          <p:cNvGrpSpPr>
            <a:grpSpLocks/>
          </p:cNvGrpSpPr>
          <p:nvPr/>
        </p:nvGrpSpPr>
        <p:grpSpPr>
          <a:xfrm>
            <a:off x="7239000" y="1870135"/>
            <a:ext cx="4676082" cy="1397974"/>
            <a:chOff x="1265749" y="130715"/>
            <a:chExt cx="1264116" cy="791746"/>
          </a:xfrm>
        </p:grpSpPr>
        <p:pic>
          <p:nvPicPr>
            <p:cNvPr id="22" name="Picture 21">
              <a:extLst>
                <a:ext uri="{FF2B5EF4-FFF2-40B4-BE49-F238E27FC236}">
                  <a16:creationId xmlns:a16="http://schemas.microsoft.com/office/drawing/2014/main" id="{F7E4C941-92BF-CA20-A31B-F70224216A20}"/>
                </a:ext>
              </a:extLst>
            </p:cNvPr>
            <p:cNvPicPr>
              <a:picLocks noChangeAspect="1"/>
            </p:cNvPicPr>
            <p:nvPr/>
          </p:nvPicPr>
          <p:blipFill>
            <a:blip r:embed="rId7" cstate="print">
              <a:duotone>
                <a:schemeClr val="accent2">
                  <a:shade val="45000"/>
                  <a:satMod val="135000"/>
                </a:schemeClr>
                <a:prstClr val="white"/>
              </a:duotone>
            </a:blip>
            <a:srcRect/>
            <a:stretch>
              <a:fillRect/>
            </a:stretch>
          </p:blipFill>
          <p:spPr bwMode="auto">
            <a:xfrm>
              <a:off x="1280529" y="130715"/>
              <a:ext cx="1249336" cy="791746"/>
            </a:xfrm>
            <a:prstGeom prst="rect">
              <a:avLst/>
            </a:prstGeom>
            <a:noFill/>
            <a:ln>
              <a:noFill/>
            </a:ln>
          </p:spPr>
        </p:pic>
        <p:sp>
          <p:nvSpPr>
            <p:cNvPr id="23" name="Rectangle 22">
              <a:extLst>
                <a:ext uri="{FF2B5EF4-FFF2-40B4-BE49-F238E27FC236}">
                  <a16:creationId xmlns:a16="http://schemas.microsoft.com/office/drawing/2014/main" id="{32A5CCB6-8AA8-211D-C4D0-AF6966438DE8}"/>
                </a:ext>
              </a:extLst>
            </p:cNvPr>
            <p:cNvSpPr/>
            <p:nvPr/>
          </p:nvSpPr>
          <p:spPr>
            <a:xfrm>
              <a:off x="1265749" y="157960"/>
              <a:ext cx="1135490" cy="62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algn="r" rtl="0">
                <a:lnSpc>
                  <a:spcPct val="107000"/>
                </a:lnSpc>
                <a:spcAft>
                  <a:spcPts val="800"/>
                </a:spcAft>
              </a:pPr>
              <a:r>
                <a:rPr lang="ar-EG"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مصادر دراسة الحالة</a:t>
              </a:r>
              <a:endParaRPr lang="en-US" sz="45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4" name="Group 23">
            <a:extLst>
              <a:ext uri="{FF2B5EF4-FFF2-40B4-BE49-F238E27FC236}">
                <a16:creationId xmlns:a16="http://schemas.microsoft.com/office/drawing/2014/main" id="{1BF27AE6-7215-5DBF-46A4-D5CC7C5D6B56}"/>
              </a:ext>
            </a:extLst>
          </p:cNvPr>
          <p:cNvGrpSpPr/>
          <p:nvPr/>
        </p:nvGrpSpPr>
        <p:grpSpPr>
          <a:xfrm>
            <a:off x="-636342" y="3947282"/>
            <a:ext cx="18251366" cy="4625217"/>
            <a:chOff x="13237366" y="2720128"/>
            <a:chExt cx="5881584" cy="1024442"/>
          </a:xfrm>
        </p:grpSpPr>
        <p:sp>
          <p:nvSpPr>
            <p:cNvPr id="25" name="Freeform 9">
              <a:extLst>
                <a:ext uri="{FF2B5EF4-FFF2-40B4-BE49-F238E27FC236}">
                  <a16:creationId xmlns:a16="http://schemas.microsoft.com/office/drawing/2014/main" id="{95826796-CF80-5A30-53CF-C27B1190AD40}"/>
                </a:ext>
              </a:extLst>
            </p:cNvPr>
            <p:cNvSpPr/>
            <p:nvPr/>
          </p:nvSpPr>
          <p:spPr>
            <a:xfrm flipH="1">
              <a:off x="13237366" y="2720128"/>
              <a:ext cx="5881584" cy="1024442"/>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8">
                <a:duotone>
                  <a:schemeClr val="accent6">
                    <a:shade val="45000"/>
                    <a:satMod val="135000"/>
                  </a:schemeClr>
                  <a:prstClr val="white"/>
                </a:duotone>
                <a:lum/>
                <a:extLst>
                  <a:ext uri="{96DAC541-7B7A-43D3-8B79-37D633B846F1}">
                    <asvg:svgBlip xmlns:asvg="http://schemas.microsoft.com/office/drawing/2016/SVG/main" r:embed="rId9"/>
                  </a:ext>
                </a:extLst>
              </a:blip>
              <a:stretch>
                <a:fillRect/>
              </a:stretch>
            </a:blipFill>
          </p:spPr>
          <p:txBody>
            <a:bodyPr/>
            <a:lstStyle/>
            <a:p>
              <a:endParaRPr lang="ar-EG" sz="1200" dirty="0"/>
            </a:p>
          </p:txBody>
        </p:sp>
        <p:sp>
          <p:nvSpPr>
            <p:cNvPr id="26" name="TextBox 25">
              <a:extLst>
                <a:ext uri="{FF2B5EF4-FFF2-40B4-BE49-F238E27FC236}">
                  <a16:creationId xmlns:a16="http://schemas.microsoft.com/office/drawing/2014/main" id="{99F5437B-F32E-9D47-8281-8ECA6500C813}"/>
                </a:ext>
              </a:extLst>
            </p:cNvPr>
            <p:cNvSpPr txBox="1"/>
            <p:nvPr/>
          </p:nvSpPr>
          <p:spPr>
            <a:xfrm>
              <a:off x="13958695" y="2790452"/>
              <a:ext cx="4860859" cy="726006"/>
            </a:xfrm>
            <a:prstGeom prst="rect">
              <a:avLst/>
            </a:prstGeom>
            <a:noFill/>
          </p:spPr>
          <p:txBody>
            <a:bodyPr wrap="square" rtlCol="1">
              <a:spAutoFit/>
            </a:bodyPr>
            <a:lstStyle/>
            <a:p>
              <a:pPr algn="just" rtl="1">
                <a:lnSpc>
                  <a:spcPct val="200000"/>
                </a:lnSpc>
              </a:pPr>
              <a:r>
                <a:rPr lang="ar-EG" sz="3600" b="1" u="sng" dirty="0">
                  <a:latin typeface="Dubai" panose="020B0503030403030204" pitchFamily="34" charset="-78"/>
                  <a:ea typeface="Calibri" panose="020F0502020204030204" pitchFamily="34" charset="0"/>
                  <a:cs typeface="Dubai" panose="020B0503030403030204" pitchFamily="34" charset="-78"/>
                </a:rPr>
                <a:t>4- من خلال المعلومات من الآخرين : </a:t>
              </a:r>
            </a:p>
            <a:p>
              <a:pPr algn="just" rtl="1">
                <a:lnSpc>
                  <a:spcPct val="200000"/>
                </a:lnSpc>
              </a:pPr>
              <a:r>
                <a:rPr lang="ar-EG" sz="3600" dirty="0">
                  <a:latin typeface="Dubai" panose="020B0503030403030204" pitchFamily="34" charset="-78"/>
                  <a:ea typeface="Calibri" panose="020F0502020204030204" pitchFamily="34" charset="0"/>
                  <a:cs typeface="Dubai" panose="020B0503030403030204" pitchFamily="34" charset="-78"/>
                </a:rPr>
                <a:t>مثل الوالدان والأخوة والأقارب والأصدقاء والمدرسين والأخصائيين الاجتماعيين والنفسيين بالمدارس والأطباء المسئولين الذين يتعامل معهم في المجتمع .  </a:t>
              </a:r>
            </a:p>
          </p:txBody>
        </p:sp>
      </p:grpSp>
      <p:grpSp>
        <p:nvGrpSpPr>
          <p:cNvPr id="27" name="Group 4">
            <a:extLst>
              <a:ext uri="{FF2B5EF4-FFF2-40B4-BE49-F238E27FC236}">
                <a16:creationId xmlns:a16="http://schemas.microsoft.com/office/drawing/2014/main" id="{1BB6DE8D-F692-44B0-8C98-3E30ADA82940}"/>
              </a:ext>
            </a:extLst>
          </p:cNvPr>
          <p:cNvGrpSpPr/>
          <p:nvPr/>
        </p:nvGrpSpPr>
        <p:grpSpPr>
          <a:xfrm>
            <a:off x="2166934" y="-103125"/>
            <a:ext cx="4753758" cy="4713226"/>
            <a:chOff x="-1133261" y="0"/>
            <a:chExt cx="6908800" cy="7640148"/>
          </a:xfrm>
        </p:grpSpPr>
        <p:pic>
          <p:nvPicPr>
            <p:cNvPr id="28" name="Picture 5">
              <a:extLst>
                <a:ext uri="{FF2B5EF4-FFF2-40B4-BE49-F238E27FC236}">
                  <a16:creationId xmlns:a16="http://schemas.microsoft.com/office/drawing/2014/main" id="{88864996-467C-43D3-BBC5-508FF2AB271A}"/>
                </a:ext>
              </a:extLst>
            </p:cNvPr>
            <p:cNvPicPr>
              <a:picLocks noChangeAspect="1"/>
            </p:cNvPicPr>
            <p:nvPr/>
          </p:nvPicPr>
          <p:blipFill rotWithShape="1">
            <a:blip r:embed="rId10">
              <a:extLst>
                <a:ext uri="{28A0092B-C50C-407E-A947-70E740481C1C}">
                  <a14:useLocalDpi xmlns:a14="http://schemas.microsoft.com/office/drawing/2010/main" val="0"/>
                </a:ext>
              </a:extLst>
            </a:blip>
            <a:srcRect l="2587" r="6985"/>
            <a:stretch/>
          </p:blipFill>
          <p:spPr>
            <a:xfrm>
              <a:off x="-1133261" y="0"/>
              <a:ext cx="6908800" cy="7640148"/>
            </a:xfrm>
            <a:prstGeom prst="rect">
              <a:avLst/>
            </a:prstGeom>
          </p:spPr>
        </p:pic>
      </p:grpSp>
    </p:spTree>
    <p:extLst>
      <p:ext uri="{BB962C8B-B14F-4D97-AF65-F5344CB8AC3E}">
        <p14:creationId xmlns:p14="http://schemas.microsoft.com/office/powerpoint/2010/main" val="291012521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Triangle 7">
            <a:extLst>
              <a:ext uri="{FF2B5EF4-FFF2-40B4-BE49-F238E27FC236}">
                <a16:creationId xmlns:a16="http://schemas.microsoft.com/office/drawing/2014/main" id="{BDC96880-C9A8-D463-187E-5F44CF00C555}"/>
              </a:ext>
            </a:extLst>
          </p:cNvPr>
          <p:cNvSpPr/>
          <p:nvPr/>
        </p:nvSpPr>
        <p:spPr>
          <a:xfrm flipH="1">
            <a:off x="0" y="-30549"/>
            <a:ext cx="18288000" cy="10325100"/>
          </a:xfrm>
          <a:prstGeom prst="rtTriangle">
            <a:avLst/>
          </a:prstGeom>
          <a:solidFill>
            <a:srgbClr val="00B050">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ar-EG" dirty="0"/>
          </a:p>
        </p:txBody>
      </p:sp>
      <p:grpSp>
        <p:nvGrpSpPr>
          <p:cNvPr id="2" name="Group 1">
            <a:extLst>
              <a:ext uri="{FF2B5EF4-FFF2-40B4-BE49-F238E27FC236}">
                <a16:creationId xmlns:a16="http://schemas.microsoft.com/office/drawing/2014/main" id="{EA7FD379-A12B-C0F3-294C-AF8BD930CAD6}"/>
              </a:ext>
            </a:extLst>
          </p:cNvPr>
          <p:cNvGrpSpPr/>
          <p:nvPr/>
        </p:nvGrpSpPr>
        <p:grpSpPr>
          <a:xfrm>
            <a:off x="695755" y="1061232"/>
            <a:ext cx="1980028" cy="980225"/>
            <a:chOff x="789788" y="568550"/>
            <a:chExt cx="2263765" cy="876343"/>
          </a:xfrm>
        </p:grpSpPr>
        <p:pic>
          <p:nvPicPr>
            <p:cNvPr id="3" name="Picture 2">
              <a:extLst>
                <a:ext uri="{FF2B5EF4-FFF2-40B4-BE49-F238E27FC236}">
                  <a16:creationId xmlns:a16="http://schemas.microsoft.com/office/drawing/2014/main" id="{06FDF8A8-8115-0A6B-2829-DA2EC6FE1CBB}"/>
                </a:ext>
              </a:extLst>
            </p:cNvPr>
            <p:cNvPicPr>
              <a:picLocks noChangeAspect="1"/>
            </p:cNvPicPr>
            <p:nvPr/>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789788" y="568550"/>
              <a:ext cx="2263765" cy="876343"/>
            </a:xfrm>
            <a:prstGeom prst="rect">
              <a:avLst/>
            </a:prstGeom>
          </p:spPr>
        </p:pic>
        <p:sp>
          <p:nvSpPr>
            <p:cNvPr id="4" name="TextBox 28">
              <a:extLst>
                <a:ext uri="{FF2B5EF4-FFF2-40B4-BE49-F238E27FC236}">
                  <a16:creationId xmlns:a16="http://schemas.microsoft.com/office/drawing/2014/main" id="{4E9B5231-2549-7509-307B-8A7BD2A6ABD2}"/>
                </a:ext>
              </a:extLst>
            </p:cNvPr>
            <p:cNvSpPr txBox="1"/>
            <p:nvPr/>
          </p:nvSpPr>
          <p:spPr>
            <a:xfrm rot="20457677">
              <a:off x="874661" y="849684"/>
              <a:ext cx="1896204" cy="368025"/>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2500" b="1"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rPr>
                <a:t>الجلسة الثانية</a:t>
              </a:r>
              <a:endParaRPr lang="en-US" sz="2500"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5" name="Group 4">
            <a:extLst>
              <a:ext uri="{FF2B5EF4-FFF2-40B4-BE49-F238E27FC236}">
                <a16:creationId xmlns:a16="http://schemas.microsoft.com/office/drawing/2014/main" id="{9B30CF6B-06A4-7767-9951-7F92C4EFB13A}"/>
              </a:ext>
            </a:extLst>
          </p:cNvPr>
          <p:cNvGrpSpPr/>
          <p:nvPr/>
        </p:nvGrpSpPr>
        <p:grpSpPr>
          <a:xfrm>
            <a:off x="140419" y="299624"/>
            <a:ext cx="1879169" cy="980224"/>
            <a:chOff x="1282652" y="498315"/>
            <a:chExt cx="1807888" cy="876343"/>
          </a:xfrm>
        </p:grpSpPr>
        <p:pic>
          <p:nvPicPr>
            <p:cNvPr id="6" name="Picture 5">
              <a:extLst>
                <a:ext uri="{FF2B5EF4-FFF2-40B4-BE49-F238E27FC236}">
                  <a16:creationId xmlns:a16="http://schemas.microsoft.com/office/drawing/2014/main" id="{FEBD5877-C1CE-1FA6-5F49-D25B89BE69F2}"/>
                </a:ext>
              </a:extLst>
            </p:cNvPr>
            <p:cNvPicPr>
              <a:picLocks noChangeAspect="1"/>
            </p:cNvPicPr>
            <p:nvPr/>
          </p:nvPicPr>
          <p:blipFill>
            <a:blip r:embed="rId3"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1282652" y="498315"/>
              <a:ext cx="1807888" cy="876343"/>
            </a:xfrm>
            <a:prstGeom prst="rect">
              <a:avLst/>
            </a:prstGeom>
          </p:spPr>
        </p:pic>
        <p:sp>
          <p:nvSpPr>
            <p:cNvPr id="7" name="TextBox 28">
              <a:extLst>
                <a:ext uri="{FF2B5EF4-FFF2-40B4-BE49-F238E27FC236}">
                  <a16:creationId xmlns:a16="http://schemas.microsoft.com/office/drawing/2014/main" id="{FC86DDE1-7B1B-D414-53E9-60A2955210EE}"/>
                </a:ext>
              </a:extLst>
            </p:cNvPr>
            <p:cNvSpPr txBox="1"/>
            <p:nvPr/>
          </p:nvSpPr>
          <p:spPr>
            <a:xfrm rot="20457677">
              <a:off x="1345850" y="709582"/>
              <a:ext cx="1421884" cy="441630"/>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3000" b="1"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rPr>
                <a:t>اليوم الأول</a:t>
              </a:r>
              <a:endParaRPr lang="en-US" sz="3000"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9" name="Group 8">
            <a:extLst>
              <a:ext uri="{FF2B5EF4-FFF2-40B4-BE49-F238E27FC236}">
                <a16:creationId xmlns:a16="http://schemas.microsoft.com/office/drawing/2014/main" id="{4F232B40-6637-2F3C-5186-E94AE85DE2F2}"/>
              </a:ext>
            </a:extLst>
          </p:cNvPr>
          <p:cNvGrpSpPr/>
          <p:nvPr/>
        </p:nvGrpSpPr>
        <p:grpSpPr>
          <a:xfrm>
            <a:off x="12288063" y="120972"/>
            <a:ext cx="5791202" cy="1990930"/>
            <a:chOff x="4935472" y="1769662"/>
            <a:chExt cx="8932928" cy="5254617"/>
          </a:xfrm>
        </p:grpSpPr>
        <p:pic>
          <p:nvPicPr>
            <p:cNvPr id="19" name="Picture 18">
              <a:extLst>
                <a:ext uri="{FF2B5EF4-FFF2-40B4-BE49-F238E27FC236}">
                  <a16:creationId xmlns:a16="http://schemas.microsoft.com/office/drawing/2014/main" id="{DB587E16-79F8-057F-8149-E7592A68F8A7}"/>
                </a:ext>
              </a:extLst>
            </p:cNvPr>
            <p:cNvPicPr>
              <a:picLocks noChangeAspect="1"/>
            </p:cNvPicPr>
            <p:nvPr/>
          </p:nvPicPr>
          <p:blipFill rotWithShape="1">
            <a:blip r:embed="rId4">
              <a:grayscl/>
              <a:extLst>
                <a:ext uri="{BEBA8EAE-BF5A-486C-A8C5-ECC9F3942E4B}">
                  <a14:imgProps xmlns:a14="http://schemas.microsoft.com/office/drawing/2010/main">
                    <a14:imgLayer r:embed="rId5">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630" t="9182" r="839" b="13125"/>
            <a:stretch/>
          </p:blipFill>
          <p:spPr>
            <a:xfrm>
              <a:off x="4935472" y="1798820"/>
              <a:ext cx="8932928" cy="2703922"/>
            </a:xfrm>
            <a:prstGeom prst="rect">
              <a:avLst/>
            </a:prstGeom>
          </p:spPr>
        </p:pic>
        <p:sp>
          <p:nvSpPr>
            <p:cNvPr id="20" name="TextBox 42">
              <a:extLst>
                <a:ext uri="{FF2B5EF4-FFF2-40B4-BE49-F238E27FC236}">
                  <a16:creationId xmlns:a16="http://schemas.microsoft.com/office/drawing/2014/main" id="{A8710DD6-0C55-5F29-4CAF-3B243057A9DD}"/>
                </a:ext>
              </a:extLst>
            </p:cNvPr>
            <p:cNvSpPr txBox="1"/>
            <p:nvPr/>
          </p:nvSpPr>
          <p:spPr>
            <a:xfrm>
              <a:off x="4935472" y="1769662"/>
              <a:ext cx="8662082" cy="5254617"/>
            </a:xfrm>
            <a:prstGeom prst="rect">
              <a:avLst/>
            </a:prstGeom>
          </p:spPr>
          <p:txBody>
            <a:bodyPr wrap="square" lIns="0" tIns="0" rIns="0" bIns="0" rtlCol="0" anchor="t">
              <a:spAutoFit/>
            </a:bodyPr>
            <a:lstStyle/>
            <a:p>
              <a:pPr algn="just" rtl="1">
                <a:lnSpc>
                  <a:spcPct val="150000"/>
                </a:lnSpc>
              </a:pPr>
              <a:r>
                <a:rPr lang="ar-EG" sz="4500" b="1" spc="51" dirty="0">
                  <a:latin typeface="Aljazeera" panose="02000000000000000000" pitchFamily="2" charset="-78"/>
                  <a:cs typeface="Aljazeera" panose="02000000000000000000" pitchFamily="2" charset="-78"/>
                </a:rPr>
                <a:t>أدوات وأساليب دراسة الحالة</a:t>
              </a:r>
              <a:endParaRPr lang="en-US" sz="4500" b="1" spc="51" dirty="0">
                <a:latin typeface="Aljazeera" panose="02000000000000000000" pitchFamily="2" charset="-78"/>
                <a:cs typeface="Aljazeera" panose="02000000000000000000" pitchFamily="2" charset="-78"/>
              </a:endParaRPr>
            </a:p>
          </p:txBody>
        </p:sp>
      </p:grpSp>
      <p:grpSp>
        <p:nvGrpSpPr>
          <p:cNvPr id="21" name="Group 20">
            <a:extLst>
              <a:ext uri="{FF2B5EF4-FFF2-40B4-BE49-F238E27FC236}">
                <a16:creationId xmlns:a16="http://schemas.microsoft.com/office/drawing/2014/main" id="{5B62A8B4-4138-3877-B476-EFD14E7625E9}"/>
              </a:ext>
            </a:extLst>
          </p:cNvPr>
          <p:cNvGrpSpPr>
            <a:grpSpLocks/>
          </p:cNvGrpSpPr>
          <p:nvPr/>
        </p:nvGrpSpPr>
        <p:grpSpPr>
          <a:xfrm>
            <a:off x="7239000" y="1870135"/>
            <a:ext cx="4676082" cy="1397974"/>
            <a:chOff x="1265749" y="130715"/>
            <a:chExt cx="1264116" cy="791746"/>
          </a:xfrm>
        </p:grpSpPr>
        <p:pic>
          <p:nvPicPr>
            <p:cNvPr id="22" name="Picture 21">
              <a:extLst>
                <a:ext uri="{FF2B5EF4-FFF2-40B4-BE49-F238E27FC236}">
                  <a16:creationId xmlns:a16="http://schemas.microsoft.com/office/drawing/2014/main" id="{F7E4C941-92BF-CA20-A31B-F70224216A20}"/>
                </a:ext>
              </a:extLst>
            </p:cNvPr>
            <p:cNvPicPr>
              <a:picLocks noChangeAspect="1"/>
            </p:cNvPicPr>
            <p:nvPr/>
          </p:nvPicPr>
          <p:blipFill>
            <a:blip r:embed="rId6" cstate="print">
              <a:duotone>
                <a:schemeClr val="accent2">
                  <a:shade val="45000"/>
                  <a:satMod val="135000"/>
                </a:schemeClr>
                <a:prstClr val="white"/>
              </a:duotone>
            </a:blip>
            <a:srcRect/>
            <a:stretch>
              <a:fillRect/>
            </a:stretch>
          </p:blipFill>
          <p:spPr bwMode="auto">
            <a:xfrm>
              <a:off x="1280529" y="130715"/>
              <a:ext cx="1249336" cy="791746"/>
            </a:xfrm>
            <a:prstGeom prst="rect">
              <a:avLst/>
            </a:prstGeom>
            <a:noFill/>
            <a:ln>
              <a:noFill/>
            </a:ln>
          </p:spPr>
        </p:pic>
        <p:sp>
          <p:nvSpPr>
            <p:cNvPr id="23" name="Rectangle 22">
              <a:extLst>
                <a:ext uri="{FF2B5EF4-FFF2-40B4-BE49-F238E27FC236}">
                  <a16:creationId xmlns:a16="http://schemas.microsoft.com/office/drawing/2014/main" id="{32A5CCB6-8AA8-211D-C4D0-AF6966438DE8}"/>
                </a:ext>
              </a:extLst>
            </p:cNvPr>
            <p:cNvSpPr/>
            <p:nvPr/>
          </p:nvSpPr>
          <p:spPr>
            <a:xfrm>
              <a:off x="1265749" y="157960"/>
              <a:ext cx="1135490" cy="62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algn="r" rtl="0">
                <a:lnSpc>
                  <a:spcPct val="107000"/>
                </a:lnSpc>
                <a:spcAft>
                  <a:spcPts val="800"/>
                </a:spcAft>
              </a:pPr>
              <a:r>
                <a:rPr lang="ar-EG"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مصادر دراسة الحالة</a:t>
              </a:r>
              <a:endParaRPr lang="en-US" sz="45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4" name="Group 23">
            <a:extLst>
              <a:ext uri="{FF2B5EF4-FFF2-40B4-BE49-F238E27FC236}">
                <a16:creationId xmlns:a16="http://schemas.microsoft.com/office/drawing/2014/main" id="{1BF27AE6-7215-5DBF-46A4-D5CC7C5D6B56}"/>
              </a:ext>
            </a:extLst>
          </p:cNvPr>
          <p:cNvGrpSpPr/>
          <p:nvPr/>
        </p:nvGrpSpPr>
        <p:grpSpPr>
          <a:xfrm>
            <a:off x="-914398" y="3947282"/>
            <a:ext cx="18993665" cy="6615437"/>
            <a:chOff x="13147761" y="2720128"/>
            <a:chExt cx="6120793" cy="1465257"/>
          </a:xfrm>
        </p:grpSpPr>
        <p:sp>
          <p:nvSpPr>
            <p:cNvPr id="25" name="Freeform 9">
              <a:extLst>
                <a:ext uri="{FF2B5EF4-FFF2-40B4-BE49-F238E27FC236}">
                  <a16:creationId xmlns:a16="http://schemas.microsoft.com/office/drawing/2014/main" id="{95826796-CF80-5A30-53CF-C27B1190AD40}"/>
                </a:ext>
              </a:extLst>
            </p:cNvPr>
            <p:cNvSpPr/>
            <p:nvPr/>
          </p:nvSpPr>
          <p:spPr>
            <a:xfrm flipH="1">
              <a:off x="13147761" y="2720128"/>
              <a:ext cx="6120793" cy="1465257"/>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7">
                <a:duotone>
                  <a:schemeClr val="accent6">
                    <a:shade val="45000"/>
                    <a:satMod val="135000"/>
                  </a:schemeClr>
                  <a:prstClr val="white"/>
                </a:duotone>
                <a:lum/>
                <a:extLst>
                  <a:ext uri="{96DAC541-7B7A-43D3-8B79-37D633B846F1}">
                    <asvg:svgBlip xmlns:asvg="http://schemas.microsoft.com/office/drawing/2016/SVG/main" r:embed="rId8"/>
                  </a:ext>
                </a:extLst>
              </a:blip>
              <a:stretch>
                <a:fillRect/>
              </a:stretch>
            </a:blipFill>
          </p:spPr>
          <p:txBody>
            <a:bodyPr/>
            <a:lstStyle/>
            <a:p>
              <a:endParaRPr lang="ar-EG" sz="1200" dirty="0"/>
            </a:p>
          </p:txBody>
        </p:sp>
        <p:sp>
          <p:nvSpPr>
            <p:cNvPr id="26" name="TextBox 25">
              <a:extLst>
                <a:ext uri="{FF2B5EF4-FFF2-40B4-BE49-F238E27FC236}">
                  <a16:creationId xmlns:a16="http://schemas.microsoft.com/office/drawing/2014/main" id="{99F5437B-F32E-9D47-8281-8ECA6500C813}"/>
                </a:ext>
              </a:extLst>
            </p:cNvPr>
            <p:cNvSpPr txBox="1"/>
            <p:nvPr/>
          </p:nvSpPr>
          <p:spPr>
            <a:xfrm>
              <a:off x="13683544" y="2765333"/>
              <a:ext cx="5377718" cy="1317378"/>
            </a:xfrm>
            <a:prstGeom prst="rect">
              <a:avLst/>
            </a:prstGeom>
            <a:noFill/>
          </p:spPr>
          <p:txBody>
            <a:bodyPr wrap="square" rtlCol="1">
              <a:spAutoFit/>
            </a:bodyPr>
            <a:lstStyle/>
            <a:p>
              <a:pPr algn="just" rtl="1">
                <a:lnSpc>
                  <a:spcPct val="150000"/>
                </a:lnSpc>
              </a:pPr>
              <a:r>
                <a:rPr lang="ar-EG" sz="3600" b="1" u="sng" dirty="0">
                  <a:latin typeface="Dubai" panose="020B0503030403030204" pitchFamily="34" charset="-78"/>
                  <a:ea typeface="Calibri" panose="020F0502020204030204" pitchFamily="34" charset="0"/>
                  <a:cs typeface="Dubai" panose="020B0503030403030204" pitchFamily="34" charset="-78"/>
                </a:rPr>
                <a:t>5- من خلال الفحوصات :</a:t>
              </a:r>
            </a:p>
            <a:p>
              <a:pPr algn="just" rtl="1">
                <a:lnSpc>
                  <a:spcPct val="150000"/>
                </a:lnSpc>
              </a:pPr>
              <a:r>
                <a:rPr lang="ar-EG" sz="3200" b="1" dirty="0">
                  <a:latin typeface="Dubai" panose="020B0503030403030204" pitchFamily="34" charset="-78"/>
                  <a:ea typeface="Calibri" panose="020F0502020204030204" pitchFamily="34" charset="0"/>
                  <a:cs typeface="Dubai" panose="020B0503030403030204" pitchFamily="34" charset="-78"/>
                </a:rPr>
                <a:t>-الفحص النفسي : </a:t>
              </a:r>
            </a:p>
            <a:p>
              <a:pPr algn="just" rtl="1">
                <a:lnSpc>
                  <a:spcPct val="150000"/>
                </a:lnSpc>
              </a:pPr>
              <a:r>
                <a:rPr lang="ar-EG" sz="3200" dirty="0">
                  <a:latin typeface="Dubai" panose="020B0503030403030204" pitchFamily="34" charset="-78"/>
                  <a:ea typeface="Calibri" panose="020F0502020204030204" pitchFamily="34" charset="0"/>
                  <a:cs typeface="Dubai" panose="020B0503030403030204" pitchFamily="34" charset="-78"/>
                </a:rPr>
                <a:t>للتعرف على الأمراض النفسية السابقة والقدرات العقلية وسمات الشخصية واضطراباتها</a:t>
              </a:r>
            </a:p>
            <a:p>
              <a:pPr algn="just" rtl="1">
                <a:lnSpc>
                  <a:spcPct val="150000"/>
                </a:lnSpc>
              </a:pPr>
              <a:r>
                <a:rPr lang="ar-EG" sz="3200" b="1" dirty="0">
                  <a:latin typeface="Dubai" panose="020B0503030403030204" pitchFamily="34" charset="-78"/>
                  <a:ea typeface="Calibri" panose="020F0502020204030204" pitchFamily="34" charset="0"/>
                  <a:cs typeface="Dubai" panose="020B0503030403030204" pitchFamily="34" charset="-78"/>
                </a:rPr>
                <a:t>- الفحص الطبي : </a:t>
              </a:r>
            </a:p>
            <a:p>
              <a:pPr algn="just" rtl="1">
                <a:lnSpc>
                  <a:spcPct val="150000"/>
                </a:lnSpc>
              </a:pPr>
              <a:r>
                <a:rPr lang="ar-EG" sz="2800" dirty="0">
                  <a:latin typeface="Dubai" panose="020B0503030403030204" pitchFamily="34" charset="-78"/>
                  <a:ea typeface="Calibri" panose="020F0502020204030204" pitchFamily="34" charset="0"/>
                  <a:cs typeface="Dubai" panose="020B0503030403030204" pitchFamily="34" charset="-78"/>
                </a:rPr>
                <a:t>ويقوم به الممارس العام وبعض الأخصائيين ويتناول التعرف على الأمراض الجسمية والإصابات والجروح والحالة الصحية الهامة وفحص أجهزة الجسم </a:t>
              </a:r>
            </a:p>
            <a:p>
              <a:pPr algn="just" rtl="1">
                <a:lnSpc>
                  <a:spcPct val="150000"/>
                </a:lnSpc>
              </a:pPr>
              <a:r>
                <a:rPr lang="ar-EG" sz="3200" b="1" dirty="0">
                  <a:latin typeface="Dubai" panose="020B0503030403030204" pitchFamily="34" charset="-78"/>
                  <a:ea typeface="Calibri" panose="020F0502020204030204" pitchFamily="34" charset="0"/>
                  <a:cs typeface="Dubai" panose="020B0503030403030204" pitchFamily="34" charset="-78"/>
                </a:rPr>
                <a:t>- الفحص العصبي : </a:t>
              </a:r>
            </a:p>
            <a:p>
              <a:pPr algn="just" rtl="1">
                <a:lnSpc>
                  <a:spcPct val="150000"/>
                </a:lnSpc>
              </a:pPr>
              <a:r>
                <a:rPr lang="ar-EG" sz="2800" dirty="0">
                  <a:latin typeface="Dubai" panose="020B0503030403030204" pitchFamily="34" charset="-78"/>
                  <a:ea typeface="Calibri" panose="020F0502020204030204" pitchFamily="34" charset="0"/>
                  <a:cs typeface="Dubai" panose="020B0503030403030204" pitchFamily="34" charset="-78"/>
                </a:rPr>
                <a:t>ويقوم به متخصص يستفسر عن آخر فحص عصبي وتحديد الإصابات أن وجدت في المخ والأعصاب وفحص الجهاز العصبي</a:t>
              </a:r>
            </a:p>
          </p:txBody>
        </p:sp>
      </p:grpSp>
      <p:grpSp>
        <p:nvGrpSpPr>
          <p:cNvPr id="27" name="Group 4">
            <a:extLst>
              <a:ext uri="{FF2B5EF4-FFF2-40B4-BE49-F238E27FC236}">
                <a16:creationId xmlns:a16="http://schemas.microsoft.com/office/drawing/2014/main" id="{1BB6DE8D-F692-44B0-8C98-3E30ADA82940}"/>
              </a:ext>
            </a:extLst>
          </p:cNvPr>
          <p:cNvGrpSpPr/>
          <p:nvPr/>
        </p:nvGrpSpPr>
        <p:grpSpPr>
          <a:xfrm>
            <a:off x="2166934" y="-103125"/>
            <a:ext cx="4753758" cy="4713226"/>
            <a:chOff x="-1133261" y="0"/>
            <a:chExt cx="6908800" cy="7640148"/>
          </a:xfrm>
        </p:grpSpPr>
        <p:pic>
          <p:nvPicPr>
            <p:cNvPr id="28" name="Picture 5">
              <a:extLst>
                <a:ext uri="{FF2B5EF4-FFF2-40B4-BE49-F238E27FC236}">
                  <a16:creationId xmlns:a16="http://schemas.microsoft.com/office/drawing/2014/main" id="{88864996-467C-43D3-BBC5-508FF2AB271A}"/>
                </a:ext>
              </a:extLst>
            </p:cNvPr>
            <p:cNvPicPr>
              <a:picLocks noChangeAspect="1"/>
            </p:cNvPicPr>
            <p:nvPr/>
          </p:nvPicPr>
          <p:blipFill rotWithShape="1">
            <a:blip r:embed="rId9">
              <a:extLst>
                <a:ext uri="{28A0092B-C50C-407E-A947-70E740481C1C}">
                  <a14:useLocalDpi xmlns:a14="http://schemas.microsoft.com/office/drawing/2010/main" val="0"/>
                </a:ext>
              </a:extLst>
            </a:blip>
            <a:srcRect l="2587" r="6985"/>
            <a:stretch/>
          </p:blipFill>
          <p:spPr>
            <a:xfrm>
              <a:off x="-1133261" y="0"/>
              <a:ext cx="6908800" cy="7640148"/>
            </a:xfrm>
            <a:prstGeom prst="rect">
              <a:avLst/>
            </a:prstGeom>
          </p:spPr>
        </p:pic>
      </p:grpSp>
    </p:spTree>
    <p:extLst>
      <p:ext uri="{BB962C8B-B14F-4D97-AF65-F5344CB8AC3E}">
        <p14:creationId xmlns:p14="http://schemas.microsoft.com/office/powerpoint/2010/main" val="20975812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2">
            <a:lumMod val="60000"/>
            <a:lumOff val="40000"/>
            <a:alpha val="39000"/>
          </a:schemeClr>
        </a:solidFill>
        <a:effectLst/>
      </p:bgPr>
    </p:bg>
    <p:spTree>
      <p:nvGrpSpPr>
        <p:cNvPr id="1" name=""/>
        <p:cNvGrpSpPr/>
        <p:nvPr/>
      </p:nvGrpSpPr>
      <p:grpSpPr>
        <a:xfrm>
          <a:off x="0" y="0"/>
          <a:ext cx="0" cy="0"/>
          <a:chOff x="0" y="0"/>
          <a:chExt cx="0" cy="0"/>
        </a:xfrm>
      </p:grpSpPr>
      <p:sp>
        <p:nvSpPr>
          <p:cNvPr id="8" name="Right Triangle 7">
            <a:extLst>
              <a:ext uri="{FF2B5EF4-FFF2-40B4-BE49-F238E27FC236}">
                <a16:creationId xmlns:a16="http://schemas.microsoft.com/office/drawing/2014/main" id="{BDC96880-C9A8-D463-187E-5F44CF00C555}"/>
              </a:ext>
            </a:extLst>
          </p:cNvPr>
          <p:cNvSpPr/>
          <p:nvPr/>
        </p:nvSpPr>
        <p:spPr>
          <a:xfrm>
            <a:off x="36637" y="40220"/>
            <a:ext cx="18251363" cy="10325100"/>
          </a:xfrm>
          <a:prstGeom prst="rtTriangle">
            <a:avLst/>
          </a:prstGeom>
          <a:solidFill>
            <a:srgbClr val="FFA5AD">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ar-EG"/>
          </a:p>
        </p:txBody>
      </p:sp>
      <p:grpSp>
        <p:nvGrpSpPr>
          <p:cNvPr id="2" name="Group 1">
            <a:extLst>
              <a:ext uri="{FF2B5EF4-FFF2-40B4-BE49-F238E27FC236}">
                <a16:creationId xmlns:a16="http://schemas.microsoft.com/office/drawing/2014/main" id="{EA7FD379-A12B-C0F3-294C-AF8BD930CAD6}"/>
              </a:ext>
            </a:extLst>
          </p:cNvPr>
          <p:cNvGrpSpPr/>
          <p:nvPr/>
        </p:nvGrpSpPr>
        <p:grpSpPr>
          <a:xfrm>
            <a:off x="774479" y="1049139"/>
            <a:ext cx="1899445" cy="980225"/>
            <a:chOff x="879794" y="557739"/>
            <a:chExt cx="2171635" cy="876343"/>
          </a:xfrm>
        </p:grpSpPr>
        <p:pic>
          <p:nvPicPr>
            <p:cNvPr id="3" name="Picture 2">
              <a:extLst>
                <a:ext uri="{FF2B5EF4-FFF2-40B4-BE49-F238E27FC236}">
                  <a16:creationId xmlns:a16="http://schemas.microsoft.com/office/drawing/2014/main" id="{06FDF8A8-8115-0A6B-2829-DA2EC6FE1CBB}"/>
                </a:ext>
              </a:extLst>
            </p:cNvPr>
            <p:cNvPicPr>
              <a:picLocks noChangeAspect="1"/>
            </p:cNvPicPr>
            <p:nvPr/>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879794" y="557739"/>
              <a:ext cx="2171635" cy="876343"/>
            </a:xfrm>
            <a:prstGeom prst="rect">
              <a:avLst/>
            </a:prstGeom>
          </p:spPr>
        </p:pic>
        <p:sp>
          <p:nvSpPr>
            <p:cNvPr id="4" name="TextBox 28">
              <a:extLst>
                <a:ext uri="{FF2B5EF4-FFF2-40B4-BE49-F238E27FC236}">
                  <a16:creationId xmlns:a16="http://schemas.microsoft.com/office/drawing/2014/main" id="{4E9B5231-2549-7509-307B-8A7BD2A6ABD2}"/>
                </a:ext>
              </a:extLst>
            </p:cNvPr>
            <p:cNvSpPr txBox="1"/>
            <p:nvPr/>
          </p:nvSpPr>
          <p:spPr>
            <a:xfrm rot="20457677">
              <a:off x="961842" y="838252"/>
              <a:ext cx="1806571" cy="368025"/>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2500" b="1"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rPr>
                <a:t>الجلسة الأولى</a:t>
              </a:r>
              <a:endParaRPr lang="en-US" sz="2500"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5" name="Group 4">
            <a:extLst>
              <a:ext uri="{FF2B5EF4-FFF2-40B4-BE49-F238E27FC236}">
                <a16:creationId xmlns:a16="http://schemas.microsoft.com/office/drawing/2014/main" id="{9B30CF6B-06A4-7767-9951-7F92C4EFB13A}"/>
              </a:ext>
            </a:extLst>
          </p:cNvPr>
          <p:cNvGrpSpPr/>
          <p:nvPr/>
        </p:nvGrpSpPr>
        <p:grpSpPr>
          <a:xfrm>
            <a:off x="140419" y="299624"/>
            <a:ext cx="1879169" cy="980224"/>
            <a:chOff x="1282652" y="498315"/>
            <a:chExt cx="1807888" cy="876343"/>
          </a:xfrm>
        </p:grpSpPr>
        <p:pic>
          <p:nvPicPr>
            <p:cNvPr id="6" name="Picture 5">
              <a:extLst>
                <a:ext uri="{FF2B5EF4-FFF2-40B4-BE49-F238E27FC236}">
                  <a16:creationId xmlns:a16="http://schemas.microsoft.com/office/drawing/2014/main" id="{FEBD5877-C1CE-1FA6-5F49-D25B89BE69F2}"/>
                </a:ext>
              </a:extLst>
            </p:cNvPr>
            <p:cNvPicPr>
              <a:picLocks noChangeAspect="1"/>
            </p:cNvPicPr>
            <p:nvPr/>
          </p:nvPicPr>
          <p:blipFill>
            <a:blip r:embed="rId3"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1282652" y="498315"/>
              <a:ext cx="1807888" cy="876343"/>
            </a:xfrm>
            <a:prstGeom prst="rect">
              <a:avLst/>
            </a:prstGeom>
          </p:spPr>
        </p:pic>
        <p:sp>
          <p:nvSpPr>
            <p:cNvPr id="7" name="TextBox 28">
              <a:extLst>
                <a:ext uri="{FF2B5EF4-FFF2-40B4-BE49-F238E27FC236}">
                  <a16:creationId xmlns:a16="http://schemas.microsoft.com/office/drawing/2014/main" id="{FC86DDE1-7B1B-D414-53E9-60A2955210EE}"/>
                </a:ext>
              </a:extLst>
            </p:cNvPr>
            <p:cNvSpPr txBox="1"/>
            <p:nvPr/>
          </p:nvSpPr>
          <p:spPr>
            <a:xfrm rot="20457677">
              <a:off x="1345850" y="709582"/>
              <a:ext cx="1421884" cy="441630"/>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3000" b="1"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rPr>
                <a:t>اليوم الأول</a:t>
              </a:r>
              <a:endParaRPr lang="en-US" sz="3000"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9" name="Group 8">
            <a:extLst>
              <a:ext uri="{FF2B5EF4-FFF2-40B4-BE49-F238E27FC236}">
                <a16:creationId xmlns:a16="http://schemas.microsoft.com/office/drawing/2014/main" id="{4F232B40-6637-2F3C-5186-E94AE85DE2F2}"/>
              </a:ext>
            </a:extLst>
          </p:cNvPr>
          <p:cNvGrpSpPr/>
          <p:nvPr/>
        </p:nvGrpSpPr>
        <p:grpSpPr>
          <a:xfrm>
            <a:off x="13396567" y="151287"/>
            <a:ext cx="4662835" cy="1035541"/>
            <a:chOff x="4935472" y="1769662"/>
            <a:chExt cx="8932928" cy="2733080"/>
          </a:xfrm>
        </p:grpSpPr>
        <p:pic>
          <p:nvPicPr>
            <p:cNvPr id="19" name="Picture 18">
              <a:extLst>
                <a:ext uri="{FF2B5EF4-FFF2-40B4-BE49-F238E27FC236}">
                  <a16:creationId xmlns:a16="http://schemas.microsoft.com/office/drawing/2014/main" id="{DB587E16-79F8-057F-8149-E7592A68F8A7}"/>
                </a:ext>
              </a:extLst>
            </p:cNvPr>
            <p:cNvPicPr>
              <a:picLocks noChangeAspect="1"/>
            </p:cNvPicPr>
            <p:nvPr/>
          </p:nvPicPr>
          <p:blipFill rotWithShape="1">
            <a:blip r:embed="rId4">
              <a:grayscl/>
              <a:extLst>
                <a:ext uri="{BEBA8EAE-BF5A-486C-A8C5-ECC9F3942E4B}">
                  <a14:imgProps xmlns:a14="http://schemas.microsoft.com/office/drawing/2010/main">
                    <a14:imgLayer r:embed="rId5">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630" t="9182" r="839" b="13125"/>
            <a:stretch/>
          </p:blipFill>
          <p:spPr>
            <a:xfrm>
              <a:off x="4935472" y="1798820"/>
              <a:ext cx="8932928" cy="2703922"/>
            </a:xfrm>
            <a:prstGeom prst="rect">
              <a:avLst/>
            </a:prstGeom>
          </p:spPr>
        </p:pic>
        <p:sp>
          <p:nvSpPr>
            <p:cNvPr id="20" name="TextBox 42">
              <a:extLst>
                <a:ext uri="{FF2B5EF4-FFF2-40B4-BE49-F238E27FC236}">
                  <a16:creationId xmlns:a16="http://schemas.microsoft.com/office/drawing/2014/main" id="{A8710DD6-0C55-5F29-4CAF-3B243057A9DD}"/>
                </a:ext>
              </a:extLst>
            </p:cNvPr>
            <p:cNvSpPr txBox="1"/>
            <p:nvPr/>
          </p:nvSpPr>
          <p:spPr>
            <a:xfrm>
              <a:off x="4935472" y="1769662"/>
              <a:ext cx="8662082" cy="1736050"/>
            </a:xfrm>
            <a:prstGeom prst="rect">
              <a:avLst/>
            </a:prstGeom>
          </p:spPr>
          <p:txBody>
            <a:bodyPr wrap="square" lIns="0" tIns="0" rIns="0" bIns="0" rtlCol="0" anchor="t">
              <a:spAutoFit/>
            </a:bodyPr>
            <a:lstStyle/>
            <a:p>
              <a:pPr algn="just" rtl="1">
                <a:lnSpc>
                  <a:spcPct val="150000"/>
                </a:lnSpc>
              </a:pPr>
              <a:r>
                <a:rPr lang="ar-EG" sz="4500" b="1" spc="51" dirty="0">
                  <a:latin typeface="Aljazeera" panose="02000000000000000000" pitchFamily="2" charset="-78"/>
                  <a:cs typeface="Aljazeera" panose="02000000000000000000" pitchFamily="2" charset="-78"/>
                </a:rPr>
                <a:t>مدخل إلى دراسة الحالة</a:t>
              </a:r>
              <a:endParaRPr lang="en-US" sz="4500" b="1" spc="51" dirty="0">
                <a:latin typeface="Aljazeera" panose="02000000000000000000" pitchFamily="2" charset="-78"/>
                <a:cs typeface="Aljazeera" panose="02000000000000000000" pitchFamily="2" charset="-78"/>
              </a:endParaRPr>
            </a:p>
          </p:txBody>
        </p:sp>
      </p:grpSp>
      <p:grpSp>
        <p:nvGrpSpPr>
          <p:cNvPr id="21" name="Group 20">
            <a:extLst>
              <a:ext uri="{FF2B5EF4-FFF2-40B4-BE49-F238E27FC236}">
                <a16:creationId xmlns:a16="http://schemas.microsoft.com/office/drawing/2014/main" id="{5B62A8B4-4138-3877-B476-EFD14E7625E9}"/>
              </a:ext>
            </a:extLst>
          </p:cNvPr>
          <p:cNvGrpSpPr>
            <a:grpSpLocks/>
          </p:cNvGrpSpPr>
          <p:nvPr/>
        </p:nvGrpSpPr>
        <p:grpSpPr>
          <a:xfrm>
            <a:off x="7125058" y="1772713"/>
            <a:ext cx="5335594" cy="1397974"/>
            <a:chOff x="1650043" y="130715"/>
            <a:chExt cx="879822" cy="791746"/>
          </a:xfrm>
        </p:grpSpPr>
        <p:pic>
          <p:nvPicPr>
            <p:cNvPr id="22" name="Picture 21">
              <a:extLst>
                <a:ext uri="{FF2B5EF4-FFF2-40B4-BE49-F238E27FC236}">
                  <a16:creationId xmlns:a16="http://schemas.microsoft.com/office/drawing/2014/main" id="{F7E4C941-92BF-CA20-A31B-F70224216A20}"/>
                </a:ext>
              </a:extLst>
            </p:cNvPr>
            <p:cNvPicPr>
              <a:picLocks noChangeAspect="1"/>
            </p:cNvPicPr>
            <p:nvPr/>
          </p:nvPicPr>
          <p:blipFill>
            <a:blip r:embed="rId6" cstate="print">
              <a:duotone>
                <a:schemeClr val="accent2">
                  <a:shade val="45000"/>
                  <a:satMod val="135000"/>
                </a:schemeClr>
                <a:prstClr val="white"/>
              </a:duotone>
            </a:blip>
            <a:srcRect/>
            <a:stretch>
              <a:fillRect/>
            </a:stretch>
          </p:blipFill>
          <p:spPr bwMode="auto">
            <a:xfrm>
              <a:off x="1650043" y="130715"/>
              <a:ext cx="879822" cy="791746"/>
            </a:xfrm>
            <a:prstGeom prst="rect">
              <a:avLst/>
            </a:prstGeom>
            <a:noFill/>
            <a:ln>
              <a:noFill/>
            </a:ln>
          </p:spPr>
        </p:pic>
        <p:sp>
          <p:nvSpPr>
            <p:cNvPr id="23" name="Rectangle 22">
              <a:extLst>
                <a:ext uri="{FF2B5EF4-FFF2-40B4-BE49-F238E27FC236}">
                  <a16:creationId xmlns:a16="http://schemas.microsoft.com/office/drawing/2014/main" id="{32A5CCB6-8AA8-211D-C4D0-AF6966438DE8}"/>
                </a:ext>
              </a:extLst>
            </p:cNvPr>
            <p:cNvSpPr/>
            <p:nvPr/>
          </p:nvSpPr>
          <p:spPr>
            <a:xfrm>
              <a:off x="1690728" y="157960"/>
              <a:ext cx="710511" cy="62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algn="r" rtl="0">
                <a:lnSpc>
                  <a:spcPct val="107000"/>
                </a:lnSpc>
                <a:spcAft>
                  <a:spcPts val="800"/>
                </a:spcAft>
              </a:pPr>
              <a:r>
                <a:rPr lang="ar-SA"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تعريف دراسة الحالة</a:t>
              </a:r>
              <a:endParaRPr lang="en-US" sz="45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7" name="Group 26">
            <a:extLst>
              <a:ext uri="{FF2B5EF4-FFF2-40B4-BE49-F238E27FC236}">
                <a16:creationId xmlns:a16="http://schemas.microsoft.com/office/drawing/2014/main" id="{9733579D-DB20-F977-A683-D0B47FEE9129}"/>
              </a:ext>
            </a:extLst>
          </p:cNvPr>
          <p:cNvGrpSpPr/>
          <p:nvPr/>
        </p:nvGrpSpPr>
        <p:grpSpPr>
          <a:xfrm rot="1776944">
            <a:off x="13970149" y="3195700"/>
            <a:ext cx="3309929" cy="849370"/>
            <a:chOff x="102095" y="332083"/>
            <a:chExt cx="3170352" cy="1274054"/>
          </a:xfrm>
        </p:grpSpPr>
        <p:pic>
          <p:nvPicPr>
            <p:cNvPr id="28" name="Picture 27">
              <a:extLst>
                <a:ext uri="{FF2B5EF4-FFF2-40B4-BE49-F238E27FC236}">
                  <a16:creationId xmlns:a16="http://schemas.microsoft.com/office/drawing/2014/main" id="{73485C13-4B36-CE85-282A-C668E5A188B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20565730">
              <a:off x="102095" y="496347"/>
              <a:ext cx="3170352" cy="897326"/>
            </a:xfrm>
            <a:prstGeom prst="rect">
              <a:avLst/>
            </a:prstGeom>
          </p:spPr>
        </p:pic>
        <p:sp>
          <p:nvSpPr>
            <p:cNvPr id="29" name="TextBox 28">
              <a:extLst>
                <a:ext uri="{FF2B5EF4-FFF2-40B4-BE49-F238E27FC236}">
                  <a16:creationId xmlns:a16="http://schemas.microsoft.com/office/drawing/2014/main" id="{85445D2D-4FFA-00A7-B8AF-355A844299BF}"/>
                </a:ext>
              </a:extLst>
            </p:cNvPr>
            <p:cNvSpPr txBox="1"/>
            <p:nvPr/>
          </p:nvSpPr>
          <p:spPr>
            <a:xfrm rot="20512132">
              <a:off x="176463" y="332083"/>
              <a:ext cx="2657068" cy="1249379"/>
            </a:xfrm>
            <a:prstGeom prst="rect">
              <a:avLst/>
            </a:prstGeom>
            <a:noFill/>
          </p:spPr>
          <p:txBody>
            <a:bodyPr wrap="square" rtlCol="1">
              <a:spAutoFit/>
            </a:bodyPr>
            <a:lstStyle/>
            <a:p>
              <a:pPr algn="just" rtl="1">
                <a:lnSpc>
                  <a:spcPct val="150000"/>
                </a:lnSpc>
              </a:pPr>
              <a:r>
                <a:rPr lang="ar-EG" sz="3500" b="1" dirty="0">
                  <a:solidFill>
                    <a:srgbClr val="FF0000"/>
                  </a:solidFill>
                  <a:latin typeface="Aljazeera" panose="02000000000000000000" pitchFamily="2" charset="-78"/>
                  <a:ea typeface="Calibri" panose="020F0502020204030204" pitchFamily="34" charset="0"/>
                  <a:cs typeface="Aljazeera" panose="02000000000000000000" pitchFamily="2" charset="-78"/>
                </a:rPr>
                <a:t>الحالة في اللغة</a:t>
              </a:r>
            </a:p>
          </p:txBody>
        </p:sp>
        <p:pic>
          <p:nvPicPr>
            <p:cNvPr id="30" name="Picture 29">
              <a:extLst>
                <a:ext uri="{FF2B5EF4-FFF2-40B4-BE49-F238E27FC236}">
                  <a16:creationId xmlns:a16="http://schemas.microsoft.com/office/drawing/2014/main" id="{5A8824CB-C749-7B21-5899-3744B9ABF9FD}"/>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rot="20710204">
              <a:off x="408518" y="1353992"/>
              <a:ext cx="1789634" cy="252145"/>
            </a:xfrm>
            <a:prstGeom prst="rect">
              <a:avLst/>
            </a:prstGeom>
          </p:spPr>
        </p:pic>
      </p:grpSp>
      <p:pic>
        <p:nvPicPr>
          <p:cNvPr id="31" name="Picture 30">
            <a:extLst>
              <a:ext uri="{FF2B5EF4-FFF2-40B4-BE49-F238E27FC236}">
                <a16:creationId xmlns:a16="http://schemas.microsoft.com/office/drawing/2014/main" id="{3B322F75-3CC6-AD8B-EC43-289147C1E03D}"/>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4325600" y="7051344"/>
            <a:ext cx="4261672" cy="3347377"/>
          </a:xfrm>
          <a:prstGeom prst="rect">
            <a:avLst/>
          </a:prstGeom>
        </p:spPr>
      </p:pic>
      <p:grpSp>
        <p:nvGrpSpPr>
          <p:cNvPr id="24" name="Group 23">
            <a:extLst>
              <a:ext uri="{FF2B5EF4-FFF2-40B4-BE49-F238E27FC236}">
                <a16:creationId xmlns:a16="http://schemas.microsoft.com/office/drawing/2014/main" id="{1BF27AE6-7215-5DBF-46A4-D5CC7C5D6B56}"/>
              </a:ext>
            </a:extLst>
          </p:cNvPr>
          <p:cNvGrpSpPr/>
          <p:nvPr/>
        </p:nvGrpSpPr>
        <p:grpSpPr>
          <a:xfrm>
            <a:off x="1636312" y="3754092"/>
            <a:ext cx="14630403" cy="4361209"/>
            <a:chOff x="13501483" y="2720128"/>
            <a:chExt cx="5299339" cy="1025148"/>
          </a:xfrm>
        </p:grpSpPr>
        <p:sp>
          <p:nvSpPr>
            <p:cNvPr id="25" name="Freeform 9">
              <a:extLst>
                <a:ext uri="{FF2B5EF4-FFF2-40B4-BE49-F238E27FC236}">
                  <a16:creationId xmlns:a16="http://schemas.microsoft.com/office/drawing/2014/main" id="{95826796-CF80-5A30-53CF-C27B1190AD40}"/>
                </a:ext>
              </a:extLst>
            </p:cNvPr>
            <p:cNvSpPr/>
            <p:nvPr/>
          </p:nvSpPr>
          <p:spPr>
            <a:xfrm flipH="1">
              <a:off x="13501483" y="2720128"/>
              <a:ext cx="5299339" cy="1025148"/>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10">
                <a:duotone>
                  <a:schemeClr val="accent6">
                    <a:shade val="45000"/>
                    <a:satMod val="135000"/>
                  </a:schemeClr>
                  <a:prstClr val="white"/>
                </a:duotone>
                <a:lum/>
                <a:extLst>
                  <a:ext uri="{96DAC541-7B7A-43D3-8B79-37D633B846F1}">
                    <asvg:svgBlip xmlns:asvg="http://schemas.microsoft.com/office/drawing/2016/SVG/main" r:embed="rId11"/>
                  </a:ext>
                </a:extLst>
              </a:blip>
              <a:stretch>
                <a:fillRect/>
              </a:stretch>
            </a:blipFill>
          </p:spPr>
          <p:txBody>
            <a:bodyPr/>
            <a:lstStyle/>
            <a:p>
              <a:endParaRPr lang="ar-EG" sz="1200" dirty="0"/>
            </a:p>
          </p:txBody>
        </p:sp>
        <p:sp>
          <p:nvSpPr>
            <p:cNvPr id="26" name="TextBox 25">
              <a:extLst>
                <a:ext uri="{FF2B5EF4-FFF2-40B4-BE49-F238E27FC236}">
                  <a16:creationId xmlns:a16="http://schemas.microsoft.com/office/drawing/2014/main" id="{99F5437B-F32E-9D47-8281-8ECA6500C813}"/>
                </a:ext>
              </a:extLst>
            </p:cNvPr>
            <p:cNvSpPr txBox="1"/>
            <p:nvPr/>
          </p:nvSpPr>
          <p:spPr>
            <a:xfrm>
              <a:off x="14040417" y="2819759"/>
              <a:ext cx="4543604" cy="749687"/>
            </a:xfrm>
            <a:prstGeom prst="rect">
              <a:avLst/>
            </a:prstGeom>
            <a:noFill/>
          </p:spPr>
          <p:txBody>
            <a:bodyPr wrap="square" rtlCol="1">
              <a:spAutoFit/>
            </a:bodyPr>
            <a:lstStyle/>
            <a:p>
              <a:pPr algn="ctr" rtl="1">
                <a:lnSpc>
                  <a:spcPct val="200000"/>
                </a:lnSpc>
              </a:pPr>
              <a:r>
                <a:rPr lang="ar-EG" sz="3500" b="1" dirty="0">
                  <a:latin typeface="Dubai" panose="020B0503030403030204" pitchFamily="34" charset="-78"/>
                  <a:ea typeface="Calibri" panose="020F0502020204030204" pitchFamily="34" charset="0"/>
                  <a:cs typeface="Dubai" panose="020B0503030403030204" pitchFamily="34" charset="-78"/>
                </a:rPr>
                <a:t>الحالة هي صفة الشيء وهيئته وطبيعته وأحواله المتغيرة.</a:t>
              </a:r>
            </a:p>
            <a:p>
              <a:pPr algn="ctr" rtl="1">
                <a:lnSpc>
                  <a:spcPct val="200000"/>
                </a:lnSpc>
              </a:pPr>
              <a:r>
                <a:rPr lang="ar-EG" sz="3500" b="1" dirty="0">
                  <a:latin typeface="Dubai" panose="020B0503030403030204" pitchFamily="34" charset="-78"/>
                  <a:ea typeface="Calibri" panose="020F0502020204030204" pitchFamily="34" charset="0"/>
                  <a:cs typeface="Dubai" panose="020B0503030403030204" pitchFamily="34" charset="-78"/>
                </a:rPr>
                <a:t>أما في اللغة الأجنبية فكلمة </a:t>
              </a:r>
              <a:r>
                <a:rPr lang="en-US" sz="3500" b="1" dirty="0">
                  <a:latin typeface="Dubai" panose="020B0503030403030204" pitchFamily="34" charset="-78"/>
                  <a:ea typeface="Calibri" panose="020F0502020204030204" pitchFamily="34" charset="0"/>
                  <a:cs typeface="Dubai" panose="020B0503030403030204" pitchFamily="34" charset="-78"/>
                </a:rPr>
                <a:t>case </a:t>
              </a:r>
              <a:r>
                <a:rPr lang="ar-EG" sz="3500" b="1" dirty="0">
                  <a:latin typeface="Dubai" panose="020B0503030403030204" pitchFamily="34" charset="-78"/>
                  <a:ea typeface="Calibri" panose="020F0502020204030204" pitchFamily="34" charset="0"/>
                  <a:cs typeface="Dubai" panose="020B0503030403030204" pitchFamily="34" charset="-78"/>
                </a:rPr>
                <a:t> تعني حالة وحال وظرف وعارض، </a:t>
              </a:r>
            </a:p>
            <a:p>
              <a:pPr algn="ctr" rtl="1">
                <a:lnSpc>
                  <a:spcPct val="200000"/>
                </a:lnSpc>
              </a:pPr>
              <a:r>
                <a:rPr lang="ar-EG" sz="3500" b="1" dirty="0">
                  <a:latin typeface="Dubai" panose="020B0503030403030204" pitchFamily="34" charset="-78"/>
                  <a:ea typeface="Calibri" panose="020F0502020204030204" pitchFamily="34" charset="0"/>
                  <a:cs typeface="Dubai" panose="020B0503030403030204" pitchFamily="34" charset="-78"/>
                </a:rPr>
                <a:t>وقد يقصد بها حالة إعراب في مجال النحو واللسانيات.</a:t>
              </a:r>
            </a:p>
          </p:txBody>
        </p:sp>
      </p:grpSp>
    </p:spTree>
    <p:extLst>
      <p:ext uri="{BB962C8B-B14F-4D97-AF65-F5344CB8AC3E}">
        <p14:creationId xmlns:p14="http://schemas.microsoft.com/office/powerpoint/2010/main" val="240537246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Triangle 7">
            <a:extLst>
              <a:ext uri="{FF2B5EF4-FFF2-40B4-BE49-F238E27FC236}">
                <a16:creationId xmlns:a16="http://schemas.microsoft.com/office/drawing/2014/main" id="{BDC96880-C9A8-D463-187E-5F44CF00C555}"/>
              </a:ext>
            </a:extLst>
          </p:cNvPr>
          <p:cNvSpPr/>
          <p:nvPr/>
        </p:nvSpPr>
        <p:spPr>
          <a:xfrm flipH="1">
            <a:off x="0" y="-30549"/>
            <a:ext cx="18288000" cy="10325100"/>
          </a:xfrm>
          <a:prstGeom prst="rtTriangle">
            <a:avLst/>
          </a:prstGeom>
          <a:solidFill>
            <a:srgbClr val="00B050">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ar-EG" dirty="0"/>
          </a:p>
        </p:txBody>
      </p:sp>
      <p:grpSp>
        <p:nvGrpSpPr>
          <p:cNvPr id="2" name="Group 1">
            <a:extLst>
              <a:ext uri="{FF2B5EF4-FFF2-40B4-BE49-F238E27FC236}">
                <a16:creationId xmlns:a16="http://schemas.microsoft.com/office/drawing/2014/main" id="{EA7FD379-A12B-C0F3-294C-AF8BD930CAD6}"/>
              </a:ext>
            </a:extLst>
          </p:cNvPr>
          <p:cNvGrpSpPr/>
          <p:nvPr/>
        </p:nvGrpSpPr>
        <p:grpSpPr>
          <a:xfrm>
            <a:off x="695755" y="1061232"/>
            <a:ext cx="1980028" cy="980225"/>
            <a:chOff x="789788" y="568550"/>
            <a:chExt cx="2263765" cy="876343"/>
          </a:xfrm>
        </p:grpSpPr>
        <p:pic>
          <p:nvPicPr>
            <p:cNvPr id="3" name="Picture 2">
              <a:extLst>
                <a:ext uri="{FF2B5EF4-FFF2-40B4-BE49-F238E27FC236}">
                  <a16:creationId xmlns:a16="http://schemas.microsoft.com/office/drawing/2014/main" id="{06FDF8A8-8115-0A6B-2829-DA2EC6FE1CBB}"/>
                </a:ext>
              </a:extLst>
            </p:cNvPr>
            <p:cNvPicPr>
              <a:picLocks noChangeAspect="1"/>
            </p:cNvPicPr>
            <p:nvPr/>
          </p:nvPicPr>
          <p:blipFill>
            <a:blip r:embed="rId3"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789788" y="568550"/>
              <a:ext cx="2263765" cy="876343"/>
            </a:xfrm>
            <a:prstGeom prst="rect">
              <a:avLst/>
            </a:prstGeom>
          </p:spPr>
        </p:pic>
        <p:sp>
          <p:nvSpPr>
            <p:cNvPr id="4" name="TextBox 28">
              <a:extLst>
                <a:ext uri="{FF2B5EF4-FFF2-40B4-BE49-F238E27FC236}">
                  <a16:creationId xmlns:a16="http://schemas.microsoft.com/office/drawing/2014/main" id="{4E9B5231-2549-7509-307B-8A7BD2A6ABD2}"/>
                </a:ext>
              </a:extLst>
            </p:cNvPr>
            <p:cNvSpPr txBox="1"/>
            <p:nvPr/>
          </p:nvSpPr>
          <p:spPr>
            <a:xfrm rot="20457677">
              <a:off x="874661" y="849684"/>
              <a:ext cx="1896204" cy="368025"/>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2500" b="1"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rPr>
                <a:t>الجلسة الثانية</a:t>
              </a:r>
              <a:endParaRPr lang="en-US" sz="2500"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5" name="Group 4">
            <a:extLst>
              <a:ext uri="{FF2B5EF4-FFF2-40B4-BE49-F238E27FC236}">
                <a16:creationId xmlns:a16="http://schemas.microsoft.com/office/drawing/2014/main" id="{9B30CF6B-06A4-7767-9951-7F92C4EFB13A}"/>
              </a:ext>
            </a:extLst>
          </p:cNvPr>
          <p:cNvGrpSpPr/>
          <p:nvPr/>
        </p:nvGrpSpPr>
        <p:grpSpPr>
          <a:xfrm>
            <a:off x="140419" y="299624"/>
            <a:ext cx="1879169" cy="980224"/>
            <a:chOff x="1282652" y="498315"/>
            <a:chExt cx="1807888" cy="876343"/>
          </a:xfrm>
        </p:grpSpPr>
        <p:pic>
          <p:nvPicPr>
            <p:cNvPr id="6" name="Picture 5">
              <a:extLst>
                <a:ext uri="{FF2B5EF4-FFF2-40B4-BE49-F238E27FC236}">
                  <a16:creationId xmlns:a16="http://schemas.microsoft.com/office/drawing/2014/main" id="{FEBD5877-C1CE-1FA6-5F49-D25B89BE69F2}"/>
                </a:ext>
              </a:extLst>
            </p:cNvPr>
            <p:cNvPicPr>
              <a:picLocks noChangeAspect="1"/>
            </p:cNvPicPr>
            <p:nvPr/>
          </p:nvPicPr>
          <p:blipFill>
            <a:blip r:embed="rId4"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1282652" y="498315"/>
              <a:ext cx="1807888" cy="876343"/>
            </a:xfrm>
            <a:prstGeom prst="rect">
              <a:avLst/>
            </a:prstGeom>
          </p:spPr>
        </p:pic>
        <p:sp>
          <p:nvSpPr>
            <p:cNvPr id="7" name="TextBox 28">
              <a:extLst>
                <a:ext uri="{FF2B5EF4-FFF2-40B4-BE49-F238E27FC236}">
                  <a16:creationId xmlns:a16="http://schemas.microsoft.com/office/drawing/2014/main" id="{FC86DDE1-7B1B-D414-53E9-60A2955210EE}"/>
                </a:ext>
              </a:extLst>
            </p:cNvPr>
            <p:cNvSpPr txBox="1"/>
            <p:nvPr/>
          </p:nvSpPr>
          <p:spPr>
            <a:xfrm rot="20457677">
              <a:off x="1345850" y="709582"/>
              <a:ext cx="1421884" cy="441630"/>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3000" b="1"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rPr>
                <a:t>اليوم الأول</a:t>
              </a:r>
              <a:endParaRPr lang="en-US" sz="3000"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9" name="Group 8">
            <a:extLst>
              <a:ext uri="{FF2B5EF4-FFF2-40B4-BE49-F238E27FC236}">
                <a16:creationId xmlns:a16="http://schemas.microsoft.com/office/drawing/2014/main" id="{4F232B40-6637-2F3C-5186-E94AE85DE2F2}"/>
              </a:ext>
            </a:extLst>
          </p:cNvPr>
          <p:cNvGrpSpPr/>
          <p:nvPr/>
        </p:nvGrpSpPr>
        <p:grpSpPr>
          <a:xfrm>
            <a:off x="12288063" y="120972"/>
            <a:ext cx="5791202" cy="1990930"/>
            <a:chOff x="4935472" y="1769662"/>
            <a:chExt cx="8932928" cy="5254617"/>
          </a:xfrm>
        </p:grpSpPr>
        <p:pic>
          <p:nvPicPr>
            <p:cNvPr id="19" name="Picture 18">
              <a:extLst>
                <a:ext uri="{FF2B5EF4-FFF2-40B4-BE49-F238E27FC236}">
                  <a16:creationId xmlns:a16="http://schemas.microsoft.com/office/drawing/2014/main" id="{DB587E16-79F8-057F-8149-E7592A68F8A7}"/>
                </a:ext>
              </a:extLst>
            </p:cNvPr>
            <p:cNvPicPr>
              <a:picLocks noChangeAspect="1"/>
            </p:cNvPicPr>
            <p:nvPr/>
          </p:nvPicPr>
          <p:blipFill rotWithShape="1">
            <a:blip r:embed="rId5">
              <a:grayscl/>
              <a:extLst>
                <a:ext uri="{BEBA8EAE-BF5A-486C-A8C5-ECC9F3942E4B}">
                  <a14:imgProps xmlns:a14="http://schemas.microsoft.com/office/drawing/2010/main">
                    <a14:imgLayer r:embed="rId6">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630" t="9182" r="839" b="13125"/>
            <a:stretch/>
          </p:blipFill>
          <p:spPr>
            <a:xfrm>
              <a:off x="4935472" y="1798820"/>
              <a:ext cx="8932928" cy="2703922"/>
            </a:xfrm>
            <a:prstGeom prst="rect">
              <a:avLst/>
            </a:prstGeom>
          </p:spPr>
        </p:pic>
        <p:sp>
          <p:nvSpPr>
            <p:cNvPr id="20" name="TextBox 42">
              <a:extLst>
                <a:ext uri="{FF2B5EF4-FFF2-40B4-BE49-F238E27FC236}">
                  <a16:creationId xmlns:a16="http://schemas.microsoft.com/office/drawing/2014/main" id="{A8710DD6-0C55-5F29-4CAF-3B243057A9DD}"/>
                </a:ext>
              </a:extLst>
            </p:cNvPr>
            <p:cNvSpPr txBox="1"/>
            <p:nvPr/>
          </p:nvSpPr>
          <p:spPr>
            <a:xfrm>
              <a:off x="4935472" y="1769662"/>
              <a:ext cx="8662082" cy="5254617"/>
            </a:xfrm>
            <a:prstGeom prst="rect">
              <a:avLst/>
            </a:prstGeom>
          </p:spPr>
          <p:txBody>
            <a:bodyPr wrap="square" lIns="0" tIns="0" rIns="0" bIns="0" rtlCol="0" anchor="t">
              <a:spAutoFit/>
            </a:bodyPr>
            <a:lstStyle/>
            <a:p>
              <a:pPr algn="just" rtl="1">
                <a:lnSpc>
                  <a:spcPct val="150000"/>
                </a:lnSpc>
              </a:pPr>
              <a:r>
                <a:rPr lang="ar-EG" sz="4500" b="1" spc="51" dirty="0">
                  <a:latin typeface="Aljazeera" panose="02000000000000000000" pitchFamily="2" charset="-78"/>
                  <a:cs typeface="Aljazeera" panose="02000000000000000000" pitchFamily="2" charset="-78"/>
                </a:rPr>
                <a:t>أدوات وأساليب دراسة الحالة</a:t>
              </a:r>
              <a:endParaRPr lang="en-US" sz="4500" b="1" spc="51" dirty="0">
                <a:latin typeface="Aljazeera" panose="02000000000000000000" pitchFamily="2" charset="-78"/>
                <a:cs typeface="Aljazeera" panose="02000000000000000000" pitchFamily="2" charset="-78"/>
              </a:endParaRPr>
            </a:p>
          </p:txBody>
        </p:sp>
      </p:grpSp>
      <p:grpSp>
        <p:nvGrpSpPr>
          <p:cNvPr id="21" name="Group 20">
            <a:extLst>
              <a:ext uri="{FF2B5EF4-FFF2-40B4-BE49-F238E27FC236}">
                <a16:creationId xmlns:a16="http://schemas.microsoft.com/office/drawing/2014/main" id="{5B62A8B4-4138-3877-B476-EFD14E7625E9}"/>
              </a:ext>
            </a:extLst>
          </p:cNvPr>
          <p:cNvGrpSpPr>
            <a:grpSpLocks/>
          </p:cNvGrpSpPr>
          <p:nvPr/>
        </p:nvGrpSpPr>
        <p:grpSpPr>
          <a:xfrm>
            <a:off x="7043858" y="1870135"/>
            <a:ext cx="4871224" cy="1397974"/>
            <a:chOff x="1212995" y="130715"/>
            <a:chExt cx="1316870" cy="791746"/>
          </a:xfrm>
        </p:grpSpPr>
        <p:pic>
          <p:nvPicPr>
            <p:cNvPr id="22" name="Picture 21">
              <a:extLst>
                <a:ext uri="{FF2B5EF4-FFF2-40B4-BE49-F238E27FC236}">
                  <a16:creationId xmlns:a16="http://schemas.microsoft.com/office/drawing/2014/main" id="{F7E4C941-92BF-CA20-A31B-F70224216A20}"/>
                </a:ext>
              </a:extLst>
            </p:cNvPr>
            <p:cNvPicPr>
              <a:picLocks noChangeAspect="1"/>
            </p:cNvPicPr>
            <p:nvPr/>
          </p:nvPicPr>
          <p:blipFill>
            <a:blip r:embed="rId7" cstate="print">
              <a:duotone>
                <a:schemeClr val="accent2">
                  <a:shade val="45000"/>
                  <a:satMod val="135000"/>
                </a:schemeClr>
                <a:prstClr val="white"/>
              </a:duotone>
            </a:blip>
            <a:srcRect/>
            <a:stretch>
              <a:fillRect/>
            </a:stretch>
          </p:blipFill>
          <p:spPr bwMode="auto">
            <a:xfrm>
              <a:off x="1280529" y="130715"/>
              <a:ext cx="1249336" cy="791746"/>
            </a:xfrm>
            <a:prstGeom prst="rect">
              <a:avLst/>
            </a:prstGeom>
            <a:noFill/>
            <a:ln>
              <a:noFill/>
            </a:ln>
          </p:spPr>
        </p:pic>
        <p:sp>
          <p:nvSpPr>
            <p:cNvPr id="23" name="Rectangle 22">
              <a:extLst>
                <a:ext uri="{FF2B5EF4-FFF2-40B4-BE49-F238E27FC236}">
                  <a16:creationId xmlns:a16="http://schemas.microsoft.com/office/drawing/2014/main" id="{32A5CCB6-8AA8-211D-C4D0-AF6966438DE8}"/>
                </a:ext>
              </a:extLst>
            </p:cNvPr>
            <p:cNvSpPr/>
            <p:nvPr/>
          </p:nvSpPr>
          <p:spPr>
            <a:xfrm>
              <a:off x="1212995" y="213226"/>
              <a:ext cx="1135490" cy="62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algn="r" rtl="0">
                <a:lnSpc>
                  <a:spcPct val="107000"/>
                </a:lnSpc>
                <a:spcAft>
                  <a:spcPts val="800"/>
                </a:spcAft>
              </a:pPr>
              <a:r>
                <a:rPr lang="ar-EG"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أدوات دراسة الحالة</a:t>
              </a:r>
              <a:endParaRPr lang="en-US" sz="45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4" name="Group 23">
            <a:extLst>
              <a:ext uri="{FF2B5EF4-FFF2-40B4-BE49-F238E27FC236}">
                <a16:creationId xmlns:a16="http://schemas.microsoft.com/office/drawing/2014/main" id="{1BF27AE6-7215-5DBF-46A4-D5CC7C5D6B56}"/>
              </a:ext>
            </a:extLst>
          </p:cNvPr>
          <p:cNvGrpSpPr/>
          <p:nvPr/>
        </p:nvGrpSpPr>
        <p:grpSpPr>
          <a:xfrm>
            <a:off x="-636342" y="3947282"/>
            <a:ext cx="18251366" cy="4625217"/>
            <a:chOff x="13237366" y="2720128"/>
            <a:chExt cx="5881584" cy="1024442"/>
          </a:xfrm>
        </p:grpSpPr>
        <p:sp>
          <p:nvSpPr>
            <p:cNvPr id="25" name="Freeform 9">
              <a:extLst>
                <a:ext uri="{FF2B5EF4-FFF2-40B4-BE49-F238E27FC236}">
                  <a16:creationId xmlns:a16="http://schemas.microsoft.com/office/drawing/2014/main" id="{95826796-CF80-5A30-53CF-C27B1190AD40}"/>
                </a:ext>
              </a:extLst>
            </p:cNvPr>
            <p:cNvSpPr/>
            <p:nvPr/>
          </p:nvSpPr>
          <p:spPr>
            <a:xfrm flipH="1">
              <a:off x="13237366" y="2720128"/>
              <a:ext cx="5881584" cy="1024442"/>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8">
                <a:duotone>
                  <a:schemeClr val="accent6">
                    <a:shade val="45000"/>
                    <a:satMod val="135000"/>
                  </a:schemeClr>
                  <a:prstClr val="white"/>
                </a:duotone>
                <a:lum/>
                <a:extLst>
                  <a:ext uri="{96DAC541-7B7A-43D3-8B79-37D633B846F1}">
                    <asvg:svgBlip xmlns:asvg="http://schemas.microsoft.com/office/drawing/2016/SVG/main" r:embed="rId9"/>
                  </a:ext>
                </a:extLst>
              </a:blip>
              <a:stretch>
                <a:fillRect/>
              </a:stretch>
            </a:blipFill>
          </p:spPr>
          <p:txBody>
            <a:bodyPr/>
            <a:lstStyle/>
            <a:p>
              <a:endParaRPr lang="ar-EG" sz="1200" dirty="0"/>
            </a:p>
          </p:txBody>
        </p:sp>
        <p:sp>
          <p:nvSpPr>
            <p:cNvPr id="26" name="TextBox 25">
              <a:extLst>
                <a:ext uri="{FF2B5EF4-FFF2-40B4-BE49-F238E27FC236}">
                  <a16:creationId xmlns:a16="http://schemas.microsoft.com/office/drawing/2014/main" id="{99F5437B-F32E-9D47-8281-8ECA6500C813}"/>
                </a:ext>
              </a:extLst>
            </p:cNvPr>
            <p:cNvSpPr txBox="1"/>
            <p:nvPr/>
          </p:nvSpPr>
          <p:spPr>
            <a:xfrm>
              <a:off x="13958695" y="2790452"/>
              <a:ext cx="4860859" cy="726006"/>
            </a:xfrm>
            <a:prstGeom prst="rect">
              <a:avLst/>
            </a:prstGeom>
            <a:noFill/>
          </p:spPr>
          <p:txBody>
            <a:bodyPr wrap="square" rtlCol="1">
              <a:spAutoFit/>
            </a:bodyPr>
            <a:lstStyle/>
            <a:p>
              <a:pPr algn="just" rtl="1">
                <a:lnSpc>
                  <a:spcPct val="200000"/>
                </a:lnSpc>
              </a:pPr>
              <a:r>
                <a:rPr lang="ar-EG" sz="3600" b="1" u="sng" dirty="0">
                  <a:latin typeface="Dubai" panose="020B0503030403030204" pitchFamily="34" charset="-78"/>
                  <a:ea typeface="Calibri" panose="020F0502020204030204" pitchFamily="34" charset="0"/>
                  <a:cs typeface="Dubai" panose="020B0503030403030204" pitchFamily="34" charset="-78"/>
                </a:rPr>
                <a:t>الملاحظة :</a:t>
              </a:r>
            </a:p>
            <a:p>
              <a:pPr algn="just" rtl="1">
                <a:lnSpc>
                  <a:spcPct val="200000"/>
                </a:lnSpc>
              </a:pPr>
              <a:r>
                <a:rPr lang="ar-EG" sz="3600" dirty="0">
                  <a:latin typeface="Dubai" panose="020B0503030403030204" pitchFamily="34" charset="-78"/>
                  <a:ea typeface="Calibri" panose="020F0502020204030204" pitchFamily="34" charset="0"/>
                  <a:cs typeface="Dubai" panose="020B0503030403030204" pitchFamily="34" charset="-78"/>
                </a:rPr>
                <a:t>في جميع أدوات ووسائل جمع البيانات يشترط أن يتوفر فيها : السرية والتخطيط والتنظيم والدقة والموضوعية </a:t>
              </a:r>
            </a:p>
          </p:txBody>
        </p:sp>
      </p:grpSp>
      <p:grpSp>
        <p:nvGrpSpPr>
          <p:cNvPr id="27" name="Group 4">
            <a:extLst>
              <a:ext uri="{FF2B5EF4-FFF2-40B4-BE49-F238E27FC236}">
                <a16:creationId xmlns:a16="http://schemas.microsoft.com/office/drawing/2014/main" id="{1BB6DE8D-F692-44B0-8C98-3E30ADA82940}"/>
              </a:ext>
            </a:extLst>
          </p:cNvPr>
          <p:cNvGrpSpPr/>
          <p:nvPr/>
        </p:nvGrpSpPr>
        <p:grpSpPr>
          <a:xfrm>
            <a:off x="2166934" y="-103125"/>
            <a:ext cx="4753758" cy="4713226"/>
            <a:chOff x="-1133261" y="0"/>
            <a:chExt cx="6908800" cy="7640148"/>
          </a:xfrm>
        </p:grpSpPr>
        <p:pic>
          <p:nvPicPr>
            <p:cNvPr id="28" name="Picture 5">
              <a:extLst>
                <a:ext uri="{FF2B5EF4-FFF2-40B4-BE49-F238E27FC236}">
                  <a16:creationId xmlns:a16="http://schemas.microsoft.com/office/drawing/2014/main" id="{88864996-467C-43D3-BBC5-508FF2AB271A}"/>
                </a:ext>
              </a:extLst>
            </p:cNvPr>
            <p:cNvPicPr>
              <a:picLocks noChangeAspect="1"/>
            </p:cNvPicPr>
            <p:nvPr/>
          </p:nvPicPr>
          <p:blipFill rotWithShape="1">
            <a:blip r:embed="rId10">
              <a:extLst>
                <a:ext uri="{28A0092B-C50C-407E-A947-70E740481C1C}">
                  <a14:useLocalDpi xmlns:a14="http://schemas.microsoft.com/office/drawing/2010/main" val="0"/>
                </a:ext>
              </a:extLst>
            </a:blip>
            <a:srcRect l="2587" r="6985"/>
            <a:stretch/>
          </p:blipFill>
          <p:spPr>
            <a:xfrm>
              <a:off x="-1133261" y="0"/>
              <a:ext cx="6908800" cy="7640148"/>
            </a:xfrm>
            <a:prstGeom prst="rect">
              <a:avLst/>
            </a:prstGeom>
          </p:spPr>
        </p:pic>
      </p:grpSp>
      <p:grpSp>
        <p:nvGrpSpPr>
          <p:cNvPr id="15" name="Group 14">
            <a:extLst>
              <a:ext uri="{FF2B5EF4-FFF2-40B4-BE49-F238E27FC236}">
                <a16:creationId xmlns:a16="http://schemas.microsoft.com/office/drawing/2014/main" id="{DB8C6FB2-AA21-AAFD-714C-FB2FFDC54FE6}"/>
              </a:ext>
            </a:extLst>
          </p:cNvPr>
          <p:cNvGrpSpPr/>
          <p:nvPr/>
        </p:nvGrpSpPr>
        <p:grpSpPr>
          <a:xfrm>
            <a:off x="12551425" y="2542732"/>
            <a:ext cx="4731938" cy="1516741"/>
            <a:chOff x="9539042" y="4802776"/>
            <a:chExt cx="7097907" cy="1549663"/>
          </a:xfrm>
        </p:grpSpPr>
        <p:grpSp>
          <p:nvGrpSpPr>
            <p:cNvPr id="16" name="Group 15">
              <a:extLst>
                <a:ext uri="{FF2B5EF4-FFF2-40B4-BE49-F238E27FC236}">
                  <a16:creationId xmlns:a16="http://schemas.microsoft.com/office/drawing/2014/main" id="{139ACA69-0BEB-D65D-8B82-C5CAE17F6B9C}"/>
                </a:ext>
              </a:extLst>
            </p:cNvPr>
            <p:cNvGrpSpPr/>
            <p:nvPr/>
          </p:nvGrpSpPr>
          <p:grpSpPr>
            <a:xfrm>
              <a:off x="9539042" y="4918192"/>
              <a:ext cx="5970198" cy="1343371"/>
              <a:chOff x="5721059" y="4822301"/>
              <a:chExt cx="5970198" cy="1343371"/>
            </a:xfrm>
          </p:grpSpPr>
          <p:pic>
            <p:nvPicPr>
              <p:cNvPr id="18" name="Picture 17">
                <a:extLst>
                  <a:ext uri="{FF2B5EF4-FFF2-40B4-BE49-F238E27FC236}">
                    <a16:creationId xmlns:a16="http://schemas.microsoft.com/office/drawing/2014/main" id="{01E668EF-F91E-9979-F628-A9C47FA273EF}"/>
                  </a:ext>
                </a:extLst>
              </p:cNvPr>
              <p:cNvPicPr>
                <a:picLocks noChangeAspect="1"/>
              </p:cNvPicPr>
              <p:nvPr/>
            </p:nvPicPr>
            <p:blipFill rotWithShape="1">
              <a:blip r:embed="rId11">
                <a:extLst>
                  <a:ext uri="{28A0092B-C50C-407E-A947-70E740481C1C}">
                    <a14:useLocalDpi xmlns:a14="http://schemas.microsoft.com/office/drawing/2010/main" val="0"/>
                  </a:ext>
                </a:extLst>
              </a:blip>
              <a:srcRect l="3195" r="2068" b="6724"/>
              <a:stretch/>
            </p:blipFill>
            <p:spPr>
              <a:xfrm>
                <a:off x="6369761" y="4822301"/>
                <a:ext cx="5321496" cy="1343371"/>
              </a:xfrm>
              <a:prstGeom prst="rect">
                <a:avLst/>
              </a:prstGeom>
            </p:spPr>
          </p:pic>
          <p:sp>
            <p:nvSpPr>
              <p:cNvPr id="29" name="TextBox 28">
                <a:extLst>
                  <a:ext uri="{FF2B5EF4-FFF2-40B4-BE49-F238E27FC236}">
                    <a16:creationId xmlns:a16="http://schemas.microsoft.com/office/drawing/2014/main" id="{DA7B69E4-1443-E9DA-6B61-89DD66F2C734}"/>
                  </a:ext>
                </a:extLst>
              </p:cNvPr>
              <p:cNvSpPr txBox="1"/>
              <p:nvPr/>
            </p:nvSpPr>
            <p:spPr>
              <a:xfrm>
                <a:off x="5721059" y="4845877"/>
                <a:ext cx="5321496" cy="959095"/>
              </a:xfrm>
              <a:prstGeom prst="rect">
                <a:avLst/>
              </a:prstGeom>
              <a:noFill/>
            </p:spPr>
            <p:txBody>
              <a:bodyPr wrap="square" rtlCol="1">
                <a:spAutoFit/>
              </a:bodyPr>
              <a:lstStyle/>
              <a:p>
                <a:pPr algn="just" rtl="1">
                  <a:lnSpc>
                    <a:spcPct val="150000"/>
                  </a:lnSpc>
                </a:pPr>
                <a:r>
                  <a:rPr lang="ar-EG" sz="4000" b="1" dirty="0">
                    <a:solidFill>
                      <a:schemeClr val="tx2">
                        <a:lumMod val="75000"/>
                      </a:schemeClr>
                    </a:solidFill>
                    <a:latin typeface="Dubai" panose="020B0503030403030204" pitchFamily="34" charset="-78"/>
                    <a:ea typeface="Calibri" panose="020F0502020204030204" pitchFamily="34" charset="0"/>
                    <a:cs typeface="Dubai" panose="020B0503030403030204" pitchFamily="34" charset="-78"/>
                  </a:rPr>
                  <a:t>أولاً : الملاحظة</a:t>
                </a:r>
              </a:p>
            </p:txBody>
          </p:sp>
        </p:grpSp>
        <p:pic>
          <p:nvPicPr>
            <p:cNvPr id="17" name="Picture 16">
              <a:extLst>
                <a:ext uri="{FF2B5EF4-FFF2-40B4-BE49-F238E27FC236}">
                  <a16:creationId xmlns:a16="http://schemas.microsoft.com/office/drawing/2014/main" id="{66D56FBD-F746-1C43-BD5D-CD7E1AB21515}"/>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14860536" y="4802776"/>
              <a:ext cx="1776413" cy="1549663"/>
            </a:xfrm>
            <a:prstGeom prst="rect">
              <a:avLst/>
            </a:prstGeom>
          </p:spPr>
        </p:pic>
      </p:grpSp>
    </p:spTree>
    <p:extLst>
      <p:ext uri="{BB962C8B-B14F-4D97-AF65-F5344CB8AC3E}">
        <p14:creationId xmlns:p14="http://schemas.microsoft.com/office/powerpoint/2010/main" val="348849502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Triangle 7">
            <a:extLst>
              <a:ext uri="{FF2B5EF4-FFF2-40B4-BE49-F238E27FC236}">
                <a16:creationId xmlns:a16="http://schemas.microsoft.com/office/drawing/2014/main" id="{BDC96880-C9A8-D463-187E-5F44CF00C555}"/>
              </a:ext>
            </a:extLst>
          </p:cNvPr>
          <p:cNvSpPr/>
          <p:nvPr/>
        </p:nvSpPr>
        <p:spPr>
          <a:xfrm flipH="1">
            <a:off x="0" y="-30549"/>
            <a:ext cx="18288000" cy="10325100"/>
          </a:xfrm>
          <a:prstGeom prst="rtTriangle">
            <a:avLst/>
          </a:prstGeom>
          <a:solidFill>
            <a:srgbClr val="00B050">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ar-EG" dirty="0"/>
          </a:p>
        </p:txBody>
      </p:sp>
      <p:grpSp>
        <p:nvGrpSpPr>
          <p:cNvPr id="2" name="Group 1">
            <a:extLst>
              <a:ext uri="{FF2B5EF4-FFF2-40B4-BE49-F238E27FC236}">
                <a16:creationId xmlns:a16="http://schemas.microsoft.com/office/drawing/2014/main" id="{EA7FD379-A12B-C0F3-294C-AF8BD930CAD6}"/>
              </a:ext>
            </a:extLst>
          </p:cNvPr>
          <p:cNvGrpSpPr/>
          <p:nvPr/>
        </p:nvGrpSpPr>
        <p:grpSpPr>
          <a:xfrm>
            <a:off x="695755" y="1061232"/>
            <a:ext cx="1980028" cy="980225"/>
            <a:chOff x="789788" y="568550"/>
            <a:chExt cx="2263765" cy="876343"/>
          </a:xfrm>
        </p:grpSpPr>
        <p:pic>
          <p:nvPicPr>
            <p:cNvPr id="3" name="Picture 2">
              <a:extLst>
                <a:ext uri="{FF2B5EF4-FFF2-40B4-BE49-F238E27FC236}">
                  <a16:creationId xmlns:a16="http://schemas.microsoft.com/office/drawing/2014/main" id="{06FDF8A8-8115-0A6B-2829-DA2EC6FE1CBB}"/>
                </a:ext>
              </a:extLst>
            </p:cNvPr>
            <p:cNvPicPr>
              <a:picLocks noChangeAspect="1"/>
            </p:cNvPicPr>
            <p:nvPr/>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789788" y="568550"/>
              <a:ext cx="2263765" cy="876343"/>
            </a:xfrm>
            <a:prstGeom prst="rect">
              <a:avLst/>
            </a:prstGeom>
          </p:spPr>
        </p:pic>
        <p:sp>
          <p:nvSpPr>
            <p:cNvPr id="4" name="TextBox 28">
              <a:extLst>
                <a:ext uri="{FF2B5EF4-FFF2-40B4-BE49-F238E27FC236}">
                  <a16:creationId xmlns:a16="http://schemas.microsoft.com/office/drawing/2014/main" id="{4E9B5231-2549-7509-307B-8A7BD2A6ABD2}"/>
                </a:ext>
              </a:extLst>
            </p:cNvPr>
            <p:cNvSpPr txBox="1"/>
            <p:nvPr/>
          </p:nvSpPr>
          <p:spPr>
            <a:xfrm rot="20457677">
              <a:off x="874661" y="849684"/>
              <a:ext cx="1896204" cy="368025"/>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2500" b="1"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rPr>
                <a:t>الجلسة الثانية</a:t>
              </a:r>
              <a:endParaRPr lang="en-US" sz="2500"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5" name="Group 4">
            <a:extLst>
              <a:ext uri="{FF2B5EF4-FFF2-40B4-BE49-F238E27FC236}">
                <a16:creationId xmlns:a16="http://schemas.microsoft.com/office/drawing/2014/main" id="{9B30CF6B-06A4-7767-9951-7F92C4EFB13A}"/>
              </a:ext>
            </a:extLst>
          </p:cNvPr>
          <p:cNvGrpSpPr/>
          <p:nvPr/>
        </p:nvGrpSpPr>
        <p:grpSpPr>
          <a:xfrm>
            <a:off x="140419" y="299624"/>
            <a:ext cx="1879169" cy="980224"/>
            <a:chOff x="1282652" y="498315"/>
            <a:chExt cx="1807888" cy="876343"/>
          </a:xfrm>
        </p:grpSpPr>
        <p:pic>
          <p:nvPicPr>
            <p:cNvPr id="6" name="Picture 5">
              <a:extLst>
                <a:ext uri="{FF2B5EF4-FFF2-40B4-BE49-F238E27FC236}">
                  <a16:creationId xmlns:a16="http://schemas.microsoft.com/office/drawing/2014/main" id="{FEBD5877-C1CE-1FA6-5F49-D25B89BE69F2}"/>
                </a:ext>
              </a:extLst>
            </p:cNvPr>
            <p:cNvPicPr>
              <a:picLocks noChangeAspect="1"/>
            </p:cNvPicPr>
            <p:nvPr/>
          </p:nvPicPr>
          <p:blipFill>
            <a:blip r:embed="rId3"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1282652" y="498315"/>
              <a:ext cx="1807888" cy="876343"/>
            </a:xfrm>
            <a:prstGeom prst="rect">
              <a:avLst/>
            </a:prstGeom>
          </p:spPr>
        </p:pic>
        <p:sp>
          <p:nvSpPr>
            <p:cNvPr id="7" name="TextBox 28">
              <a:extLst>
                <a:ext uri="{FF2B5EF4-FFF2-40B4-BE49-F238E27FC236}">
                  <a16:creationId xmlns:a16="http://schemas.microsoft.com/office/drawing/2014/main" id="{FC86DDE1-7B1B-D414-53E9-60A2955210EE}"/>
                </a:ext>
              </a:extLst>
            </p:cNvPr>
            <p:cNvSpPr txBox="1"/>
            <p:nvPr/>
          </p:nvSpPr>
          <p:spPr>
            <a:xfrm rot="20457677">
              <a:off x="1345850" y="709582"/>
              <a:ext cx="1421884" cy="441630"/>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3000" b="1"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rPr>
                <a:t>اليوم الأول</a:t>
              </a:r>
              <a:endParaRPr lang="en-US" sz="3000"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9" name="Group 8">
            <a:extLst>
              <a:ext uri="{FF2B5EF4-FFF2-40B4-BE49-F238E27FC236}">
                <a16:creationId xmlns:a16="http://schemas.microsoft.com/office/drawing/2014/main" id="{4F232B40-6637-2F3C-5186-E94AE85DE2F2}"/>
              </a:ext>
            </a:extLst>
          </p:cNvPr>
          <p:cNvGrpSpPr/>
          <p:nvPr/>
        </p:nvGrpSpPr>
        <p:grpSpPr>
          <a:xfrm>
            <a:off x="12288063" y="120972"/>
            <a:ext cx="5791202" cy="1990930"/>
            <a:chOff x="4935472" y="1769662"/>
            <a:chExt cx="8932928" cy="5254617"/>
          </a:xfrm>
        </p:grpSpPr>
        <p:pic>
          <p:nvPicPr>
            <p:cNvPr id="19" name="Picture 18">
              <a:extLst>
                <a:ext uri="{FF2B5EF4-FFF2-40B4-BE49-F238E27FC236}">
                  <a16:creationId xmlns:a16="http://schemas.microsoft.com/office/drawing/2014/main" id="{DB587E16-79F8-057F-8149-E7592A68F8A7}"/>
                </a:ext>
              </a:extLst>
            </p:cNvPr>
            <p:cNvPicPr>
              <a:picLocks noChangeAspect="1"/>
            </p:cNvPicPr>
            <p:nvPr/>
          </p:nvPicPr>
          <p:blipFill rotWithShape="1">
            <a:blip r:embed="rId4">
              <a:grayscl/>
              <a:extLst>
                <a:ext uri="{BEBA8EAE-BF5A-486C-A8C5-ECC9F3942E4B}">
                  <a14:imgProps xmlns:a14="http://schemas.microsoft.com/office/drawing/2010/main">
                    <a14:imgLayer r:embed="rId5">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630" t="9182" r="839" b="13125"/>
            <a:stretch/>
          </p:blipFill>
          <p:spPr>
            <a:xfrm>
              <a:off x="4935472" y="1798820"/>
              <a:ext cx="8932928" cy="2703922"/>
            </a:xfrm>
            <a:prstGeom prst="rect">
              <a:avLst/>
            </a:prstGeom>
          </p:spPr>
        </p:pic>
        <p:sp>
          <p:nvSpPr>
            <p:cNvPr id="20" name="TextBox 42">
              <a:extLst>
                <a:ext uri="{FF2B5EF4-FFF2-40B4-BE49-F238E27FC236}">
                  <a16:creationId xmlns:a16="http://schemas.microsoft.com/office/drawing/2014/main" id="{A8710DD6-0C55-5F29-4CAF-3B243057A9DD}"/>
                </a:ext>
              </a:extLst>
            </p:cNvPr>
            <p:cNvSpPr txBox="1"/>
            <p:nvPr/>
          </p:nvSpPr>
          <p:spPr>
            <a:xfrm>
              <a:off x="4935472" y="1769662"/>
              <a:ext cx="8662082" cy="5254617"/>
            </a:xfrm>
            <a:prstGeom prst="rect">
              <a:avLst/>
            </a:prstGeom>
          </p:spPr>
          <p:txBody>
            <a:bodyPr wrap="square" lIns="0" tIns="0" rIns="0" bIns="0" rtlCol="0" anchor="t">
              <a:spAutoFit/>
            </a:bodyPr>
            <a:lstStyle/>
            <a:p>
              <a:pPr algn="just" rtl="1">
                <a:lnSpc>
                  <a:spcPct val="150000"/>
                </a:lnSpc>
              </a:pPr>
              <a:r>
                <a:rPr lang="ar-EG" sz="4500" b="1" spc="51" dirty="0">
                  <a:latin typeface="Aljazeera" panose="02000000000000000000" pitchFamily="2" charset="-78"/>
                  <a:cs typeface="Aljazeera" panose="02000000000000000000" pitchFamily="2" charset="-78"/>
                </a:rPr>
                <a:t>أدوات وأساليب دراسة الحالة</a:t>
              </a:r>
              <a:endParaRPr lang="en-US" sz="4500" b="1" spc="51" dirty="0">
                <a:latin typeface="Aljazeera" panose="02000000000000000000" pitchFamily="2" charset="-78"/>
                <a:cs typeface="Aljazeera" panose="02000000000000000000" pitchFamily="2" charset="-78"/>
              </a:endParaRPr>
            </a:p>
          </p:txBody>
        </p:sp>
      </p:grpSp>
      <p:grpSp>
        <p:nvGrpSpPr>
          <p:cNvPr id="21" name="Group 20">
            <a:extLst>
              <a:ext uri="{FF2B5EF4-FFF2-40B4-BE49-F238E27FC236}">
                <a16:creationId xmlns:a16="http://schemas.microsoft.com/office/drawing/2014/main" id="{5B62A8B4-4138-3877-B476-EFD14E7625E9}"/>
              </a:ext>
            </a:extLst>
          </p:cNvPr>
          <p:cNvGrpSpPr>
            <a:grpSpLocks/>
          </p:cNvGrpSpPr>
          <p:nvPr/>
        </p:nvGrpSpPr>
        <p:grpSpPr>
          <a:xfrm>
            <a:off x="7043858" y="1870135"/>
            <a:ext cx="4871224" cy="1397974"/>
            <a:chOff x="1212995" y="130715"/>
            <a:chExt cx="1316870" cy="791746"/>
          </a:xfrm>
        </p:grpSpPr>
        <p:pic>
          <p:nvPicPr>
            <p:cNvPr id="22" name="Picture 21">
              <a:extLst>
                <a:ext uri="{FF2B5EF4-FFF2-40B4-BE49-F238E27FC236}">
                  <a16:creationId xmlns:a16="http://schemas.microsoft.com/office/drawing/2014/main" id="{F7E4C941-92BF-CA20-A31B-F70224216A20}"/>
                </a:ext>
              </a:extLst>
            </p:cNvPr>
            <p:cNvPicPr>
              <a:picLocks noChangeAspect="1"/>
            </p:cNvPicPr>
            <p:nvPr/>
          </p:nvPicPr>
          <p:blipFill>
            <a:blip r:embed="rId6" cstate="print">
              <a:duotone>
                <a:schemeClr val="accent2">
                  <a:shade val="45000"/>
                  <a:satMod val="135000"/>
                </a:schemeClr>
                <a:prstClr val="white"/>
              </a:duotone>
            </a:blip>
            <a:srcRect/>
            <a:stretch>
              <a:fillRect/>
            </a:stretch>
          </p:blipFill>
          <p:spPr bwMode="auto">
            <a:xfrm>
              <a:off x="1280529" y="130715"/>
              <a:ext cx="1249336" cy="791746"/>
            </a:xfrm>
            <a:prstGeom prst="rect">
              <a:avLst/>
            </a:prstGeom>
            <a:noFill/>
            <a:ln>
              <a:noFill/>
            </a:ln>
          </p:spPr>
        </p:pic>
        <p:sp>
          <p:nvSpPr>
            <p:cNvPr id="23" name="Rectangle 22">
              <a:extLst>
                <a:ext uri="{FF2B5EF4-FFF2-40B4-BE49-F238E27FC236}">
                  <a16:creationId xmlns:a16="http://schemas.microsoft.com/office/drawing/2014/main" id="{32A5CCB6-8AA8-211D-C4D0-AF6966438DE8}"/>
                </a:ext>
              </a:extLst>
            </p:cNvPr>
            <p:cNvSpPr/>
            <p:nvPr/>
          </p:nvSpPr>
          <p:spPr>
            <a:xfrm>
              <a:off x="1212995" y="213226"/>
              <a:ext cx="1135490" cy="62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algn="r" rtl="0">
                <a:lnSpc>
                  <a:spcPct val="107000"/>
                </a:lnSpc>
                <a:spcAft>
                  <a:spcPts val="800"/>
                </a:spcAft>
              </a:pPr>
              <a:r>
                <a:rPr lang="ar-EG"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أدوات دراسة الحالة</a:t>
              </a:r>
              <a:endParaRPr lang="en-US" sz="45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4" name="Group 23">
            <a:extLst>
              <a:ext uri="{FF2B5EF4-FFF2-40B4-BE49-F238E27FC236}">
                <a16:creationId xmlns:a16="http://schemas.microsoft.com/office/drawing/2014/main" id="{1BF27AE6-7215-5DBF-46A4-D5CC7C5D6B56}"/>
              </a:ext>
            </a:extLst>
          </p:cNvPr>
          <p:cNvGrpSpPr/>
          <p:nvPr/>
        </p:nvGrpSpPr>
        <p:grpSpPr>
          <a:xfrm>
            <a:off x="-636342" y="3947283"/>
            <a:ext cx="18251366" cy="5387218"/>
            <a:chOff x="13237366" y="2720128"/>
            <a:chExt cx="5881584" cy="1193218"/>
          </a:xfrm>
        </p:grpSpPr>
        <p:sp>
          <p:nvSpPr>
            <p:cNvPr id="25" name="Freeform 9">
              <a:extLst>
                <a:ext uri="{FF2B5EF4-FFF2-40B4-BE49-F238E27FC236}">
                  <a16:creationId xmlns:a16="http://schemas.microsoft.com/office/drawing/2014/main" id="{95826796-CF80-5A30-53CF-C27B1190AD40}"/>
                </a:ext>
              </a:extLst>
            </p:cNvPr>
            <p:cNvSpPr/>
            <p:nvPr/>
          </p:nvSpPr>
          <p:spPr>
            <a:xfrm flipH="1">
              <a:off x="13237366" y="2720128"/>
              <a:ext cx="5881584" cy="1193218"/>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7">
                <a:duotone>
                  <a:schemeClr val="accent6">
                    <a:shade val="45000"/>
                    <a:satMod val="135000"/>
                  </a:schemeClr>
                  <a:prstClr val="white"/>
                </a:duotone>
                <a:lum/>
                <a:extLst>
                  <a:ext uri="{96DAC541-7B7A-43D3-8B79-37D633B846F1}">
                    <asvg:svgBlip xmlns:asvg="http://schemas.microsoft.com/office/drawing/2016/SVG/main" r:embed="rId8"/>
                  </a:ext>
                </a:extLst>
              </a:blip>
              <a:stretch>
                <a:fillRect/>
              </a:stretch>
            </a:blipFill>
          </p:spPr>
          <p:txBody>
            <a:bodyPr/>
            <a:lstStyle/>
            <a:p>
              <a:endParaRPr lang="ar-EG" sz="1200" dirty="0"/>
            </a:p>
          </p:txBody>
        </p:sp>
        <p:sp>
          <p:nvSpPr>
            <p:cNvPr id="26" name="TextBox 25">
              <a:extLst>
                <a:ext uri="{FF2B5EF4-FFF2-40B4-BE49-F238E27FC236}">
                  <a16:creationId xmlns:a16="http://schemas.microsoft.com/office/drawing/2014/main" id="{99F5437B-F32E-9D47-8281-8ECA6500C813}"/>
                </a:ext>
              </a:extLst>
            </p:cNvPr>
            <p:cNvSpPr txBox="1"/>
            <p:nvPr/>
          </p:nvSpPr>
          <p:spPr>
            <a:xfrm>
              <a:off x="13958695" y="2790452"/>
              <a:ext cx="4860859" cy="971417"/>
            </a:xfrm>
            <a:prstGeom prst="rect">
              <a:avLst/>
            </a:prstGeom>
            <a:noFill/>
          </p:spPr>
          <p:txBody>
            <a:bodyPr wrap="square" rtlCol="1">
              <a:spAutoFit/>
            </a:bodyPr>
            <a:lstStyle/>
            <a:p>
              <a:pPr algn="just" rtl="1">
                <a:lnSpc>
                  <a:spcPct val="200000"/>
                </a:lnSpc>
              </a:pPr>
              <a:r>
                <a:rPr lang="ar-EG" sz="3600" b="1" u="sng" dirty="0">
                  <a:latin typeface="Dubai" panose="020B0503030403030204" pitchFamily="34" charset="-78"/>
                  <a:ea typeface="Calibri" panose="020F0502020204030204" pitchFamily="34" charset="0"/>
                  <a:cs typeface="Dubai" panose="020B0503030403030204" pitchFamily="34" charset="-78"/>
                </a:rPr>
                <a:t>مفهوم الملاحظة: </a:t>
              </a:r>
            </a:p>
            <a:p>
              <a:pPr algn="just" rtl="1">
                <a:lnSpc>
                  <a:spcPct val="200000"/>
                </a:lnSpc>
              </a:pPr>
              <a:r>
                <a:rPr lang="ar-EG" sz="3600" dirty="0">
                  <a:latin typeface="Dubai" panose="020B0503030403030204" pitchFamily="34" charset="-78"/>
                  <a:ea typeface="Calibri" panose="020F0502020204030204" pitchFamily="34" charset="0"/>
                  <a:cs typeface="Dubai" panose="020B0503030403030204" pitchFamily="34" charset="-78"/>
                </a:rPr>
                <a:t>الملاحظة بمعناها البسيط هي الانتباه العفوي إلي حدث أو ظاهرة أو أمر ما ، أما الملاحظة بمعناها العلمي في انتباه مقصود ومنظم ومضبوط للظواهر أو الأحداث أو الأمور بغية اكتشاف أسبابها وقوانينها .</a:t>
              </a:r>
            </a:p>
          </p:txBody>
        </p:sp>
      </p:grpSp>
      <p:grpSp>
        <p:nvGrpSpPr>
          <p:cNvPr id="27" name="Group 4">
            <a:extLst>
              <a:ext uri="{FF2B5EF4-FFF2-40B4-BE49-F238E27FC236}">
                <a16:creationId xmlns:a16="http://schemas.microsoft.com/office/drawing/2014/main" id="{1BB6DE8D-F692-44B0-8C98-3E30ADA82940}"/>
              </a:ext>
            </a:extLst>
          </p:cNvPr>
          <p:cNvGrpSpPr/>
          <p:nvPr/>
        </p:nvGrpSpPr>
        <p:grpSpPr>
          <a:xfrm>
            <a:off x="2166934" y="-103125"/>
            <a:ext cx="4753758" cy="4713226"/>
            <a:chOff x="-1133261" y="0"/>
            <a:chExt cx="6908800" cy="7640148"/>
          </a:xfrm>
        </p:grpSpPr>
        <p:pic>
          <p:nvPicPr>
            <p:cNvPr id="28" name="Picture 5">
              <a:extLst>
                <a:ext uri="{FF2B5EF4-FFF2-40B4-BE49-F238E27FC236}">
                  <a16:creationId xmlns:a16="http://schemas.microsoft.com/office/drawing/2014/main" id="{88864996-467C-43D3-BBC5-508FF2AB271A}"/>
                </a:ext>
              </a:extLst>
            </p:cNvPr>
            <p:cNvPicPr>
              <a:picLocks noChangeAspect="1"/>
            </p:cNvPicPr>
            <p:nvPr/>
          </p:nvPicPr>
          <p:blipFill rotWithShape="1">
            <a:blip r:embed="rId9">
              <a:extLst>
                <a:ext uri="{28A0092B-C50C-407E-A947-70E740481C1C}">
                  <a14:useLocalDpi xmlns:a14="http://schemas.microsoft.com/office/drawing/2010/main" val="0"/>
                </a:ext>
              </a:extLst>
            </a:blip>
            <a:srcRect l="2587" r="6985"/>
            <a:stretch/>
          </p:blipFill>
          <p:spPr>
            <a:xfrm>
              <a:off x="-1133261" y="0"/>
              <a:ext cx="6908800" cy="7640148"/>
            </a:xfrm>
            <a:prstGeom prst="rect">
              <a:avLst/>
            </a:prstGeom>
          </p:spPr>
        </p:pic>
      </p:grpSp>
    </p:spTree>
    <p:extLst>
      <p:ext uri="{BB962C8B-B14F-4D97-AF65-F5344CB8AC3E}">
        <p14:creationId xmlns:p14="http://schemas.microsoft.com/office/powerpoint/2010/main" val="220184608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Triangle 7">
            <a:extLst>
              <a:ext uri="{FF2B5EF4-FFF2-40B4-BE49-F238E27FC236}">
                <a16:creationId xmlns:a16="http://schemas.microsoft.com/office/drawing/2014/main" id="{BDC96880-C9A8-D463-187E-5F44CF00C555}"/>
              </a:ext>
            </a:extLst>
          </p:cNvPr>
          <p:cNvSpPr/>
          <p:nvPr/>
        </p:nvSpPr>
        <p:spPr>
          <a:xfrm flipH="1">
            <a:off x="0" y="-30549"/>
            <a:ext cx="18288000" cy="10325100"/>
          </a:xfrm>
          <a:prstGeom prst="rtTriangle">
            <a:avLst/>
          </a:prstGeom>
          <a:solidFill>
            <a:srgbClr val="00B050">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ar-EG" dirty="0"/>
          </a:p>
        </p:txBody>
      </p:sp>
      <p:grpSp>
        <p:nvGrpSpPr>
          <p:cNvPr id="2" name="Group 1">
            <a:extLst>
              <a:ext uri="{FF2B5EF4-FFF2-40B4-BE49-F238E27FC236}">
                <a16:creationId xmlns:a16="http://schemas.microsoft.com/office/drawing/2014/main" id="{EA7FD379-A12B-C0F3-294C-AF8BD930CAD6}"/>
              </a:ext>
            </a:extLst>
          </p:cNvPr>
          <p:cNvGrpSpPr/>
          <p:nvPr/>
        </p:nvGrpSpPr>
        <p:grpSpPr>
          <a:xfrm>
            <a:off x="695755" y="1061232"/>
            <a:ext cx="1980028" cy="980225"/>
            <a:chOff x="789788" y="568550"/>
            <a:chExt cx="2263765" cy="876343"/>
          </a:xfrm>
        </p:grpSpPr>
        <p:pic>
          <p:nvPicPr>
            <p:cNvPr id="3" name="Picture 2">
              <a:extLst>
                <a:ext uri="{FF2B5EF4-FFF2-40B4-BE49-F238E27FC236}">
                  <a16:creationId xmlns:a16="http://schemas.microsoft.com/office/drawing/2014/main" id="{06FDF8A8-8115-0A6B-2829-DA2EC6FE1CBB}"/>
                </a:ext>
              </a:extLst>
            </p:cNvPr>
            <p:cNvPicPr>
              <a:picLocks noChangeAspect="1"/>
            </p:cNvPicPr>
            <p:nvPr/>
          </p:nvPicPr>
          <p:blipFill>
            <a:blip r:embed="rId3"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789788" y="568550"/>
              <a:ext cx="2263765" cy="876343"/>
            </a:xfrm>
            <a:prstGeom prst="rect">
              <a:avLst/>
            </a:prstGeom>
          </p:spPr>
        </p:pic>
        <p:sp>
          <p:nvSpPr>
            <p:cNvPr id="4" name="TextBox 28">
              <a:extLst>
                <a:ext uri="{FF2B5EF4-FFF2-40B4-BE49-F238E27FC236}">
                  <a16:creationId xmlns:a16="http://schemas.microsoft.com/office/drawing/2014/main" id="{4E9B5231-2549-7509-307B-8A7BD2A6ABD2}"/>
                </a:ext>
              </a:extLst>
            </p:cNvPr>
            <p:cNvSpPr txBox="1"/>
            <p:nvPr/>
          </p:nvSpPr>
          <p:spPr>
            <a:xfrm rot="20457677">
              <a:off x="874661" y="849684"/>
              <a:ext cx="1896204" cy="368025"/>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2500" b="1"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rPr>
                <a:t>الجلسة الثانية</a:t>
              </a:r>
              <a:endParaRPr lang="en-US" sz="2500"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5" name="Group 4">
            <a:extLst>
              <a:ext uri="{FF2B5EF4-FFF2-40B4-BE49-F238E27FC236}">
                <a16:creationId xmlns:a16="http://schemas.microsoft.com/office/drawing/2014/main" id="{9B30CF6B-06A4-7767-9951-7F92C4EFB13A}"/>
              </a:ext>
            </a:extLst>
          </p:cNvPr>
          <p:cNvGrpSpPr/>
          <p:nvPr/>
        </p:nvGrpSpPr>
        <p:grpSpPr>
          <a:xfrm>
            <a:off x="140419" y="299624"/>
            <a:ext cx="1879169" cy="980224"/>
            <a:chOff x="1282652" y="498315"/>
            <a:chExt cx="1807888" cy="876343"/>
          </a:xfrm>
        </p:grpSpPr>
        <p:pic>
          <p:nvPicPr>
            <p:cNvPr id="6" name="Picture 5">
              <a:extLst>
                <a:ext uri="{FF2B5EF4-FFF2-40B4-BE49-F238E27FC236}">
                  <a16:creationId xmlns:a16="http://schemas.microsoft.com/office/drawing/2014/main" id="{FEBD5877-C1CE-1FA6-5F49-D25B89BE69F2}"/>
                </a:ext>
              </a:extLst>
            </p:cNvPr>
            <p:cNvPicPr>
              <a:picLocks noChangeAspect="1"/>
            </p:cNvPicPr>
            <p:nvPr/>
          </p:nvPicPr>
          <p:blipFill>
            <a:blip r:embed="rId4"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1282652" y="498315"/>
              <a:ext cx="1807888" cy="876343"/>
            </a:xfrm>
            <a:prstGeom prst="rect">
              <a:avLst/>
            </a:prstGeom>
          </p:spPr>
        </p:pic>
        <p:sp>
          <p:nvSpPr>
            <p:cNvPr id="7" name="TextBox 28">
              <a:extLst>
                <a:ext uri="{FF2B5EF4-FFF2-40B4-BE49-F238E27FC236}">
                  <a16:creationId xmlns:a16="http://schemas.microsoft.com/office/drawing/2014/main" id="{FC86DDE1-7B1B-D414-53E9-60A2955210EE}"/>
                </a:ext>
              </a:extLst>
            </p:cNvPr>
            <p:cNvSpPr txBox="1"/>
            <p:nvPr/>
          </p:nvSpPr>
          <p:spPr>
            <a:xfrm rot="20457677">
              <a:off x="1345850" y="709582"/>
              <a:ext cx="1421884" cy="441630"/>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3000" b="1"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rPr>
                <a:t>اليوم الأول</a:t>
              </a:r>
              <a:endParaRPr lang="en-US" sz="3000"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9" name="Group 8">
            <a:extLst>
              <a:ext uri="{FF2B5EF4-FFF2-40B4-BE49-F238E27FC236}">
                <a16:creationId xmlns:a16="http://schemas.microsoft.com/office/drawing/2014/main" id="{4F232B40-6637-2F3C-5186-E94AE85DE2F2}"/>
              </a:ext>
            </a:extLst>
          </p:cNvPr>
          <p:cNvGrpSpPr/>
          <p:nvPr/>
        </p:nvGrpSpPr>
        <p:grpSpPr>
          <a:xfrm>
            <a:off x="12288063" y="120972"/>
            <a:ext cx="5791202" cy="1990930"/>
            <a:chOff x="4935472" y="1769662"/>
            <a:chExt cx="8932928" cy="5254617"/>
          </a:xfrm>
        </p:grpSpPr>
        <p:pic>
          <p:nvPicPr>
            <p:cNvPr id="19" name="Picture 18">
              <a:extLst>
                <a:ext uri="{FF2B5EF4-FFF2-40B4-BE49-F238E27FC236}">
                  <a16:creationId xmlns:a16="http://schemas.microsoft.com/office/drawing/2014/main" id="{DB587E16-79F8-057F-8149-E7592A68F8A7}"/>
                </a:ext>
              </a:extLst>
            </p:cNvPr>
            <p:cNvPicPr>
              <a:picLocks noChangeAspect="1"/>
            </p:cNvPicPr>
            <p:nvPr/>
          </p:nvPicPr>
          <p:blipFill rotWithShape="1">
            <a:blip r:embed="rId5">
              <a:grayscl/>
              <a:extLst>
                <a:ext uri="{BEBA8EAE-BF5A-486C-A8C5-ECC9F3942E4B}">
                  <a14:imgProps xmlns:a14="http://schemas.microsoft.com/office/drawing/2010/main">
                    <a14:imgLayer r:embed="rId6">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630" t="9182" r="839" b="13125"/>
            <a:stretch/>
          </p:blipFill>
          <p:spPr>
            <a:xfrm>
              <a:off x="4935472" y="1798820"/>
              <a:ext cx="8932928" cy="2703922"/>
            </a:xfrm>
            <a:prstGeom prst="rect">
              <a:avLst/>
            </a:prstGeom>
          </p:spPr>
        </p:pic>
        <p:sp>
          <p:nvSpPr>
            <p:cNvPr id="20" name="TextBox 42">
              <a:extLst>
                <a:ext uri="{FF2B5EF4-FFF2-40B4-BE49-F238E27FC236}">
                  <a16:creationId xmlns:a16="http://schemas.microsoft.com/office/drawing/2014/main" id="{A8710DD6-0C55-5F29-4CAF-3B243057A9DD}"/>
                </a:ext>
              </a:extLst>
            </p:cNvPr>
            <p:cNvSpPr txBox="1"/>
            <p:nvPr/>
          </p:nvSpPr>
          <p:spPr>
            <a:xfrm>
              <a:off x="4935472" y="1769662"/>
              <a:ext cx="8662082" cy="5254617"/>
            </a:xfrm>
            <a:prstGeom prst="rect">
              <a:avLst/>
            </a:prstGeom>
          </p:spPr>
          <p:txBody>
            <a:bodyPr wrap="square" lIns="0" tIns="0" rIns="0" bIns="0" rtlCol="0" anchor="t">
              <a:spAutoFit/>
            </a:bodyPr>
            <a:lstStyle/>
            <a:p>
              <a:pPr algn="just" rtl="1">
                <a:lnSpc>
                  <a:spcPct val="150000"/>
                </a:lnSpc>
              </a:pPr>
              <a:r>
                <a:rPr lang="ar-EG" sz="4500" b="1" spc="51" dirty="0">
                  <a:latin typeface="Aljazeera" panose="02000000000000000000" pitchFamily="2" charset="-78"/>
                  <a:cs typeface="Aljazeera" panose="02000000000000000000" pitchFamily="2" charset="-78"/>
                </a:rPr>
                <a:t>أدوات وأساليب دراسة الحالة</a:t>
              </a:r>
              <a:endParaRPr lang="en-US" sz="4500" b="1" spc="51" dirty="0">
                <a:latin typeface="Aljazeera" panose="02000000000000000000" pitchFamily="2" charset="-78"/>
                <a:cs typeface="Aljazeera" panose="02000000000000000000" pitchFamily="2" charset="-78"/>
              </a:endParaRPr>
            </a:p>
          </p:txBody>
        </p:sp>
      </p:grpSp>
      <p:grpSp>
        <p:nvGrpSpPr>
          <p:cNvPr id="21" name="Group 20">
            <a:extLst>
              <a:ext uri="{FF2B5EF4-FFF2-40B4-BE49-F238E27FC236}">
                <a16:creationId xmlns:a16="http://schemas.microsoft.com/office/drawing/2014/main" id="{5B62A8B4-4138-3877-B476-EFD14E7625E9}"/>
              </a:ext>
            </a:extLst>
          </p:cNvPr>
          <p:cNvGrpSpPr>
            <a:grpSpLocks/>
          </p:cNvGrpSpPr>
          <p:nvPr/>
        </p:nvGrpSpPr>
        <p:grpSpPr>
          <a:xfrm>
            <a:off x="7043858" y="1870135"/>
            <a:ext cx="4871224" cy="1397974"/>
            <a:chOff x="1212995" y="130715"/>
            <a:chExt cx="1316870" cy="791746"/>
          </a:xfrm>
        </p:grpSpPr>
        <p:pic>
          <p:nvPicPr>
            <p:cNvPr id="22" name="Picture 21">
              <a:extLst>
                <a:ext uri="{FF2B5EF4-FFF2-40B4-BE49-F238E27FC236}">
                  <a16:creationId xmlns:a16="http://schemas.microsoft.com/office/drawing/2014/main" id="{F7E4C941-92BF-CA20-A31B-F70224216A20}"/>
                </a:ext>
              </a:extLst>
            </p:cNvPr>
            <p:cNvPicPr>
              <a:picLocks noChangeAspect="1"/>
            </p:cNvPicPr>
            <p:nvPr/>
          </p:nvPicPr>
          <p:blipFill>
            <a:blip r:embed="rId7" cstate="print">
              <a:duotone>
                <a:schemeClr val="accent2">
                  <a:shade val="45000"/>
                  <a:satMod val="135000"/>
                </a:schemeClr>
                <a:prstClr val="white"/>
              </a:duotone>
            </a:blip>
            <a:srcRect/>
            <a:stretch>
              <a:fillRect/>
            </a:stretch>
          </p:blipFill>
          <p:spPr bwMode="auto">
            <a:xfrm>
              <a:off x="1280529" y="130715"/>
              <a:ext cx="1249336" cy="791746"/>
            </a:xfrm>
            <a:prstGeom prst="rect">
              <a:avLst/>
            </a:prstGeom>
            <a:noFill/>
            <a:ln>
              <a:noFill/>
            </a:ln>
          </p:spPr>
        </p:pic>
        <p:sp>
          <p:nvSpPr>
            <p:cNvPr id="23" name="Rectangle 22">
              <a:extLst>
                <a:ext uri="{FF2B5EF4-FFF2-40B4-BE49-F238E27FC236}">
                  <a16:creationId xmlns:a16="http://schemas.microsoft.com/office/drawing/2014/main" id="{32A5CCB6-8AA8-211D-C4D0-AF6966438DE8}"/>
                </a:ext>
              </a:extLst>
            </p:cNvPr>
            <p:cNvSpPr/>
            <p:nvPr/>
          </p:nvSpPr>
          <p:spPr>
            <a:xfrm>
              <a:off x="1212995" y="213226"/>
              <a:ext cx="1135490" cy="62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algn="r" rtl="0">
                <a:lnSpc>
                  <a:spcPct val="107000"/>
                </a:lnSpc>
                <a:spcAft>
                  <a:spcPts val="800"/>
                </a:spcAft>
              </a:pPr>
              <a:r>
                <a:rPr lang="ar-EG"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أدوات دراسة الحالة</a:t>
              </a:r>
              <a:endParaRPr lang="en-US" sz="45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4" name="Group 23">
            <a:extLst>
              <a:ext uri="{FF2B5EF4-FFF2-40B4-BE49-F238E27FC236}">
                <a16:creationId xmlns:a16="http://schemas.microsoft.com/office/drawing/2014/main" id="{1BF27AE6-7215-5DBF-46A4-D5CC7C5D6B56}"/>
              </a:ext>
            </a:extLst>
          </p:cNvPr>
          <p:cNvGrpSpPr/>
          <p:nvPr/>
        </p:nvGrpSpPr>
        <p:grpSpPr>
          <a:xfrm>
            <a:off x="-636342" y="3184605"/>
            <a:ext cx="18251366" cy="7172129"/>
            <a:chOff x="13237366" y="2551202"/>
            <a:chExt cx="5881584" cy="1588559"/>
          </a:xfrm>
        </p:grpSpPr>
        <p:sp>
          <p:nvSpPr>
            <p:cNvPr id="25" name="Freeform 9">
              <a:extLst>
                <a:ext uri="{FF2B5EF4-FFF2-40B4-BE49-F238E27FC236}">
                  <a16:creationId xmlns:a16="http://schemas.microsoft.com/office/drawing/2014/main" id="{95826796-CF80-5A30-53CF-C27B1190AD40}"/>
                </a:ext>
              </a:extLst>
            </p:cNvPr>
            <p:cNvSpPr/>
            <p:nvPr/>
          </p:nvSpPr>
          <p:spPr>
            <a:xfrm flipH="1">
              <a:off x="13237366" y="2720128"/>
              <a:ext cx="5881584" cy="1419633"/>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8">
                <a:duotone>
                  <a:schemeClr val="accent6">
                    <a:shade val="45000"/>
                    <a:satMod val="135000"/>
                  </a:schemeClr>
                  <a:prstClr val="white"/>
                </a:duotone>
                <a:lum/>
                <a:extLst>
                  <a:ext uri="{96DAC541-7B7A-43D3-8B79-37D633B846F1}">
                    <asvg:svgBlip xmlns:asvg="http://schemas.microsoft.com/office/drawing/2016/SVG/main" r:embed="rId9"/>
                  </a:ext>
                </a:extLst>
              </a:blip>
              <a:stretch>
                <a:fillRect/>
              </a:stretch>
            </a:blipFill>
          </p:spPr>
          <p:txBody>
            <a:bodyPr/>
            <a:lstStyle/>
            <a:p>
              <a:endParaRPr lang="ar-EG" sz="1200" dirty="0"/>
            </a:p>
          </p:txBody>
        </p:sp>
        <p:sp>
          <p:nvSpPr>
            <p:cNvPr id="26" name="TextBox 25">
              <a:extLst>
                <a:ext uri="{FF2B5EF4-FFF2-40B4-BE49-F238E27FC236}">
                  <a16:creationId xmlns:a16="http://schemas.microsoft.com/office/drawing/2014/main" id="{99F5437B-F32E-9D47-8281-8ECA6500C813}"/>
                </a:ext>
              </a:extLst>
            </p:cNvPr>
            <p:cNvSpPr txBox="1"/>
            <p:nvPr/>
          </p:nvSpPr>
          <p:spPr>
            <a:xfrm>
              <a:off x="13958695" y="2551202"/>
              <a:ext cx="4860859" cy="1436674"/>
            </a:xfrm>
            <a:prstGeom prst="rect">
              <a:avLst/>
            </a:prstGeom>
            <a:noFill/>
          </p:spPr>
          <p:txBody>
            <a:bodyPr wrap="square" rtlCol="1">
              <a:spAutoFit/>
            </a:bodyPr>
            <a:lstStyle/>
            <a:p>
              <a:pPr algn="just" rtl="1">
                <a:lnSpc>
                  <a:spcPct val="150000"/>
                </a:lnSpc>
              </a:pPr>
              <a:r>
                <a:rPr lang="ar-EG" sz="3600" b="1" u="sng" dirty="0">
                  <a:latin typeface="Dubai" panose="020B0503030403030204" pitchFamily="34" charset="-78"/>
                  <a:ea typeface="Calibri" panose="020F0502020204030204" pitchFamily="34" charset="0"/>
                  <a:cs typeface="Dubai" panose="020B0503030403030204" pitchFamily="34" charset="-78"/>
                </a:rPr>
                <a:t>أنواع الملاحظة : </a:t>
              </a:r>
            </a:p>
            <a:p>
              <a:pPr algn="just" rtl="1">
                <a:lnSpc>
                  <a:spcPct val="150000"/>
                </a:lnSpc>
              </a:pPr>
              <a:r>
                <a:rPr lang="ar-EG" sz="3600" b="1" dirty="0">
                  <a:latin typeface="Dubai" panose="020B0503030403030204" pitchFamily="34" charset="-78"/>
                  <a:ea typeface="Calibri" panose="020F0502020204030204" pitchFamily="34" charset="0"/>
                  <a:cs typeface="Dubai" panose="020B0503030403030204" pitchFamily="34" charset="-78"/>
                </a:rPr>
                <a:t>تصنف طرق الملاحظة تبعا لإجابة على أربعة تساؤلات هي : أين وماذا وكيف ومتى :</a:t>
              </a:r>
            </a:p>
            <a:p>
              <a:pPr algn="just" rtl="1">
                <a:lnSpc>
                  <a:spcPct val="150000"/>
                </a:lnSpc>
              </a:pPr>
              <a:r>
                <a:rPr lang="ar-EG" sz="3600" b="1" dirty="0">
                  <a:latin typeface="Dubai" panose="020B0503030403030204" pitchFamily="34" charset="-78"/>
                  <a:ea typeface="Calibri" panose="020F0502020204030204" pitchFamily="34" charset="0"/>
                  <a:cs typeface="Dubai" panose="020B0503030403030204" pitchFamily="34" charset="-78"/>
                </a:rPr>
                <a:t>- التساؤل بـ أين ؟ </a:t>
              </a:r>
              <a:r>
                <a:rPr lang="ar-EG" sz="3600" dirty="0">
                  <a:latin typeface="Dubai" panose="020B0503030403030204" pitchFamily="34" charset="-78"/>
                  <a:ea typeface="Calibri" panose="020F0502020204030204" pitchFamily="34" charset="0"/>
                  <a:cs typeface="Dubai" panose="020B0503030403030204" pitchFamily="34" charset="-78"/>
                </a:rPr>
                <a:t>يدل على موقع الملاحظة</a:t>
              </a:r>
            </a:p>
            <a:p>
              <a:pPr algn="just" rtl="1">
                <a:lnSpc>
                  <a:spcPct val="150000"/>
                </a:lnSpc>
              </a:pPr>
              <a:r>
                <a:rPr lang="ar-EG" sz="3600" b="1" dirty="0">
                  <a:latin typeface="Dubai" panose="020B0503030403030204" pitchFamily="34" charset="-78"/>
                  <a:ea typeface="Calibri" panose="020F0502020204030204" pitchFamily="34" charset="0"/>
                  <a:cs typeface="Dubai" panose="020B0503030403030204" pitchFamily="34" charset="-78"/>
                </a:rPr>
                <a:t>- التساؤل بـ ماذا ؟: </a:t>
              </a:r>
              <a:r>
                <a:rPr lang="ar-EG" sz="3200" dirty="0">
                  <a:latin typeface="Dubai" panose="020B0503030403030204" pitchFamily="34" charset="-78"/>
                  <a:ea typeface="Calibri" panose="020F0502020204030204" pitchFamily="34" charset="0"/>
                  <a:cs typeface="Dubai" panose="020B0503030403030204" pitchFamily="34" charset="-78"/>
                </a:rPr>
                <a:t>يدل على ما إذا كان الملاحظ سيقوم بالملاحظة شخص واحد أم عدة أشخاص ؟ وكل موقف أم جانب منه </a:t>
              </a:r>
            </a:p>
            <a:p>
              <a:pPr algn="just" rtl="1">
                <a:lnSpc>
                  <a:spcPct val="150000"/>
                </a:lnSpc>
              </a:pPr>
              <a:r>
                <a:rPr lang="ar-EG" sz="3600" b="1" dirty="0">
                  <a:latin typeface="Dubai" panose="020B0503030403030204" pitchFamily="34" charset="-78"/>
                  <a:ea typeface="Calibri" panose="020F0502020204030204" pitchFamily="34" charset="0"/>
                  <a:cs typeface="Dubai" panose="020B0503030403030204" pitchFamily="34" charset="-78"/>
                </a:rPr>
                <a:t>- التساؤل بـ  كيف؟ </a:t>
              </a:r>
              <a:r>
                <a:rPr lang="ar-EG" sz="3200" dirty="0">
                  <a:latin typeface="Dubai" panose="020B0503030403030204" pitchFamily="34" charset="-78"/>
                  <a:ea typeface="Calibri" panose="020F0502020204030204" pitchFamily="34" charset="0"/>
                  <a:cs typeface="Dubai" panose="020B0503030403030204" pitchFamily="34" charset="-78"/>
                </a:rPr>
                <a:t>يدل على طريقة التسجيل أو الأجهزة المستخدمة في الملاحظة، وعلاقة القائم بالملاحظة بالشخص الذي يلاحظه .</a:t>
              </a:r>
            </a:p>
            <a:p>
              <a:pPr algn="just" rtl="1">
                <a:lnSpc>
                  <a:spcPct val="150000"/>
                </a:lnSpc>
              </a:pPr>
              <a:r>
                <a:rPr lang="ar-EG" sz="3600" b="1" dirty="0">
                  <a:latin typeface="Dubai" panose="020B0503030403030204" pitchFamily="34" charset="-78"/>
                  <a:ea typeface="Calibri" panose="020F0502020204030204" pitchFamily="34" charset="0"/>
                  <a:cs typeface="Dubai" panose="020B0503030403030204" pitchFamily="34" charset="-78"/>
                </a:rPr>
                <a:t>- التساؤل بـ متى؟ </a:t>
              </a:r>
              <a:r>
                <a:rPr lang="ar-EG" sz="3200" dirty="0">
                  <a:latin typeface="Dubai" panose="020B0503030403030204" pitchFamily="34" charset="-78"/>
                  <a:ea typeface="Calibri" panose="020F0502020204030204" pitchFamily="34" charset="0"/>
                  <a:cs typeface="Dubai" panose="020B0503030403030204" pitchFamily="34" charset="-78"/>
                </a:rPr>
                <a:t>يدل على ما إذا كان القائم بالملاحظة سيجرى ملاحظة عارضة أو يقوم بالتخطيط لها </a:t>
              </a:r>
              <a:endParaRPr lang="ar-EG" sz="3600" dirty="0">
                <a:latin typeface="Dubai" panose="020B0503030403030204" pitchFamily="34" charset="-78"/>
                <a:ea typeface="Calibri" panose="020F0502020204030204" pitchFamily="34" charset="0"/>
                <a:cs typeface="Dubai" panose="020B0503030403030204" pitchFamily="34" charset="-78"/>
              </a:endParaRPr>
            </a:p>
          </p:txBody>
        </p:sp>
      </p:grpSp>
      <p:grpSp>
        <p:nvGrpSpPr>
          <p:cNvPr id="27" name="Group 4">
            <a:extLst>
              <a:ext uri="{FF2B5EF4-FFF2-40B4-BE49-F238E27FC236}">
                <a16:creationId xmlns:a16="http://schemas.microsoft.com/office/drawing/2014/main" id="{1BB6DE8D-F692-44B0-8C98-3E30ADA82940}"/>
              </a:ext>
            </a:extLst>
          </p:cNvPr>
          <p:cNvGrpSpPr/>
          <p:nvPr/>
        </p:nvGrpSpPr>
        <p:grpSpPr>
          <a:xfrm>
            <a:off x="2166934" y="-103125"/>
            <a:ext cx="4753758" cy="4713226"/>
            <a:chOff x="-1133261" y="0"/>
            <a:chExt cx="6908800" cy="7640148"/>
          </a:xfrm>
        </p:grpSpPr>
        <p:pic>
          <p:nvPicPr>
            <p:cNvPr id="28" name="Picture 5">
              <a:extLst>
                <a:ext uri="{FF2B5EF4-FFF2-40B4-BE49-F238E27FC236}">
                  <a16:creationId xmlns:a16="http://schemas.microsoft.com/office/drawing/2014/main" id="{88864996-467C-43D3-BBC5-508FF2AB271A}"/>
                </a:ext>
              </a:extLst>
            </p:cNvPr>
            <p:cNvPicPr>
              <a:picLocks noChangeAspect="1"/>
            </p:cNvPicPr>
            <p:nvPr/>
          </p:nvPicPr>
          <p:blipFill rotWithShape="1">
            <a:blip r:embed="rId10">
              <a:extLst>
                <a:ext uri="{28A0092B-C50C-407E-A947-70E740481C1C}">
                  <a14:useLocalDpi xmlns:a14="http://schemas.microsoft.com/office/drawing/2010/main" val="0"/>
                </a:ext>
              </a:extLst>
            </a:blip>
            <a:srcRect l="2587" r="6985"/>
            <a:stretch/>
          </p:blipFill>
          <p:spPr>
            <a:xfrm>
              <a:off x="-1133261" y="0"/>
              <a:ext cx="6908800" cy="7640148"/>
            </a:xfrm>
            <a:prstGeom prst="rect">
              <a:avLst/>
            </a:prstGeom>
          </p:spPr>
        </p:pic>
      </p:grpSp>
    </p:spTree>
    <p:extLst>
      <p:ext uri="{BB962C8B-B14F-4D97-AF65-F5344CB8AC3E}">
        <p14:creationId xmlns:p14="http://schemas.microsoft.com/office/powerpoint/2010/main" val="201318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Triangle 7">
            <a:extLst>
              <a:ext uri="{FF2B5EF4-FFF2-40B4-BE49-F238E27FC236}">
                <a16:creationId xmlns:a16="http://schemas.microsoft.com/office/drawing/2014/main" id="{BDC96880-C9A8-D463-187E-5F44CF00C555}"/>
              </a:ext>
            </a:extLst>
          </p:cNvPr>
          <p:cNvSpPr/>
          <p:nvPr/>
        </p:nvSpPr>
        <p:spPr>
          <a:xfrm flipH="1">
            <a:off x="0" y="-30549"/>
            <a:ext cx="18288000" cy="10325100"/>
          </a:xfrm>
          <a:prstGeom prst="rtTriangle">
            <a:avLst/>
          </a:prstGeom>
          <a:solidFill>
            <a:srgbClr val="00B050">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ar-EG" dirty="0"/>
          </a:p>
        </p:txBody>
      </p:sp>
      <p:grpSp>
        <p:nvGrpSpPr>
          <p:cNvPr id="2" name="Group 1">
            <a:extLst>
              <a:ext uri="{FF2B5EF4-FFF2-40B4-BE49-F238E27FC236}">
                <a16:creationId xmlns:a16="http://schemas.microsoft.com/office/drawing/2014/main" id="{EA7FD379-A12B-C0F3-294C-AF8BD930CAD6}"/>
              </a:ext>
            </a:extLst>
          </p:cNvPr>
          <p:cNvGrpSpPr/>
          <p:nvPr/>
        </p:nvGrpSpPr>
        <p:grpSpPr>
          <a:xfrm>
            <a:off x="695755" y="1061232"/>
            <a:ext cx="1980028" cy="980225"/>
            <a:chOff x="789788" y="568550"/>
            <a:chExt cx="2263765" cy="876343"/>
          </a:xfrm>
        </p:grpSpPr>
        <p:pic>
          <p:nvPicPr>
            <p:cNvPr id="3" name="Picture 2">
              <a:extLst>
                <a:ext uri="{FF2B5EF4-FFF2-40B4-BE49-F238E27FC236}">
                  <a16:creationId xmlns:a16="http://schemas.microsoft.com/office/drawing/2014/main" id="{06FDF8A8-8115-0A6B-2829-DA2EC6FE1CBB}"/>
                </a:ext>
              </a:extLst>
            </p:cNvPr>
            <p:cNvPicPr>
              <a:picLocks noChangeAspect="1"/>
            </p:cNvPicPr>
            <p:nvPr/>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789788" y="568550"/>
              <a:ext cx="2263765" cy="876343"/>
            </a:xfrm>
            <a:prstGeom prst="rect">
              <a:avLst/>
            </a:prstGeom>
          </p:spPr>
        </p:pic>
        <p:sp>
          <p:nvSpPr>
            <p:cNvPr id="4" name="TextBox 28">
              <a:extLst>
                <a:ext uri="{FF2B5EF4-FFF2-40B4-BE49-F238E27FC236}">
                  <a16:creationId xmlns:a16="http://schemas.microsoft.com/office/drawing/2014/main" id="{4E9B5231-2549-7509-307B-8A7BD2A6ABD2}"/>
                </a:ext>
              </a:extLst>
            </p:cNvPr>
            <p:cNvSpPr txBox="1"/>
            <p:nvPr/>
          </p:nvSpPr>
          <p:spPr>
            <a:xfrm rot="20457677">
              <a:off x="874661" y="849684"/>
              <a:ext cx="1896204" cy="368025"/>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2500" b="1"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rPr>
                <a:t>الجلسة الثانية</a:t>
              </a:r>
              <a:endParaRPr lang="en-US" sz="2500"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5" name="Group 4">
            <a:extLst>
              <a:ext uri="{FF2B5EF4-FFF2-40B4-BE49-F238E27FC236}">
                <a16:creationId xmlns:a16="http://schemas.microsoft.com/office/drawing/2014/main" id="{9B30CF6B-06A4-7767-9951-7F92C4EFB13A}"/>
              </a:ext>
            </a:extLst>
          </p:cNvPr>
          <p:cNvGrpSpPr/>
          <p:nvPr/>
        </p:nvGrpSpPr>
        <p:grpSpPr>
          <a:xfrm>
            <a:off x="140419" y="299624"/>
            <a:ext cx="1879169" cy="980224"/>
            <a:chOff x="1282652" y="498315"/>
            <a:chExt cx="1807888" cy="876343"/>
          </a:xfrm>
        </p:grpSpPr>
        <p:pic>
          <p:nvPicPr>
            <p:cNvPr id="6" name="Picture 5">
              <a:extLst>
                <a:ext uri="{FF2B5EF4-FFF2-40B4-BE49-F238E27FC236}">
                  <a16:creationId xmlns:a16="http://schemas.microsoft.com/office/drawing/2014/main" id="{FEBD5877-C1CE-1FA6-5F49-D25B89BE69F2}"/>
                </a:ext>
              </a:extLst>
            </p:cNvPr>
            <p:cNvPicPr>
              <a:picLocks noChangeAspect="1"/>
            </p:cNvPicPr>
            <p:nvPr/>
          </p:nvPicPr>
          <p:blipFill>
            <a:blip r:embed="rId3"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1282652" y="498315"/>
              <a:ext cx="1807888" cy="876343"/>
            </a:xfrm>
            <a:prstGeom prst="rect">
              <a:avLst/>
            </a:prstGeom>
          </p:spPr>
        </p:pic>
        <p:sp>
          <p:nvSpPr>
            <p:cNvPr id="7" name="TextBox 28">
              <a:extLst>
                <a:ext uri="{FF2B5EF4-FFF2-40B4-BE49-F238E27FC236}">
                  <a16:creationId xmlns:a16="http://schemas.microsoft.com/office/drawing/2014/main" id="{FC86DDE1-7B1B-D414-53E9-60A2955210EE}"/>
                </a:ext>
              </a:extLst>
            </p:cNvPr>
            <p:cNvSpPr txBox="1"/>
            <p:nvPr/>
          </p:nvSpPr>
          <p:spPr>
            <a:xfrm rot="20457677">
              <a:off x="1345850" y="709582"/>
              <a:ext cx="1421884" cy="441630"/>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3000" b="1"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rPr>
                <a:t>اليوم الأول</a:t>
              </a:r>
              <a:endParaRPr lang="en-US" sz="3000"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9" name="Group 8">
            <a:extLst>
              <a:ext uri="{FF2B5EF4-FFF2-40B4-BE49-F238E27FC236}">
                <a16:creationId xmlns:a16="http://schemas.microsoft.com/office/drawing/2014/main" id="{4F232B40-6637-2F3C-5186-E94AE85DE2F2}"/>
              </a:ext>
            </a:extLst>
          </p:cNvPr>
          <p:cNvGrpSpPr/>
          <p:nvPr/>
        </p:nvGrpSpPr>
        <p:grpSpPr>
          <a:xfrm>
            <a:off x="12288063" y="120972"/>
            <a:ext cx="5791202" cy="1990930"/>
            <a:chOff x="4935472" y="1769662"/>
            <a:chExt cx="8932928" cy="5254617"/>
          </a:xfrm>
        </p:grpSpPr>
        <p:pic>
          <p:nvPicPr>
            <p:cNvPr id="19" name="Picture 18">
              <a:extLst>
                <a:ext uri="{FF2B5EF4-FFF2-40B4-BE49-F238E27FC236}">
                  <a16:creationId xmlns:a16="http://schemas.microsoft.com/office/drawing/2014/main" id="{DB587E16-79F8-057F-8149-E7592A68F8A7}"/>
                </a:ext>
              </a:extLst>
            </p:cNvPr>
            <p:cNvPicPr>
              <a:picLocks noChangeAspect="1"/>
            </p:cNvPicPr>
            <p:nvPr/>
          </p:nvPicPr>
          <p:blipFill rotWithShape="1">
            <a:blip r:embed="rId4">
              <a:grayscl/>
              <a:extLst>
                <a:ext uri="{BEBA8EAE-BF5A-486C-A8C5-ECC9F3942E4B}">
                  <a14:imgProps xmlns:a14="http://schemas.microsoft.com/office/drawing/2010/main">
                    <a14:imgLayer r:embed="rId5">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630" t="9182" r="839" b="13125"/>
            <a:stretch/>
          </p:blipFill>
          <p:spPr>
            <a:xfrm>
              <a:off x="4935472" y="1798820"/>
              <a:ext cx="8932928" cy="2703922"/>
            </a:xfrm>
            <a:prstGeom prst="rect">
              <a:avLst/>
            </a:prstGeom>
          </p:spPr>
        </p:pic>
        <p:sp>
          <p:nvSpPr>
            <p:cNvPr id="20" name="TextBox 42">
              <a:extLst>
                <a:ext uri="{FF2B5EF4-FFF2-40B4-BE49-F238E27FC236}">
                  <a16:creationId xmlns:a16="http://schemas.microsoft.com/office/drawing/2014/main" id="{A8710DD6-0C55-5F29-4CAF-3B243057A9DD}"/>
                </a:ext>
              </a:extLst>
            </p:cNvPr>
            <p:cNvSpPr txBox="1"/>
            <p:nvPr/>
          </p:nvSpPr>
          <p:spPr>
            <a:xfrm>
              <a:off x="4935472" y="1769662"/>
              <a:ext cx="8662082" cy="5254617"/>
            </a:xfrm>
            <a:prstGeom prst="rect">
              <a:avLst/>
            </a:prstGeom>
          </p:spPr>
          <p:txBody>
            <a:bodyPr wrap="square" lIns="0" tIns="0" rIns="0" bIns="0" rtlCol="0" anchor="t">
              <a:spAutoFit/>
            </a:bodyPr>
            <a:lstStyle/>
            <a:p>
              <a:pPr algn="just" rtl="1">
                <a:lnSpc>
                  <a:spcPct val="150000"/>
                </a:lnSpc>
              </a:pPr>
              <a:r>
                <a:rPr lang="ar-EG" sz="4500" b="1" spc="51" dirty="0">
                  <a:latin typeface="Aljazeera" panose="02000000000000000000" pitchFamily="2" charset="-78"/>
                  <a:cs typeface="Aljazeera" panose="02000000000000000000" pitchFamily="2" charset="-78"/>
                </a:rPr>
                <a:t>أدوات وأساليب دراسة الحالة</a:t>
              </a:r>
              <a:endParaRPr lang="en-US" sz="4500" b="1" spc="51" dirty="0">
                <a:latin typeface="Aljazeera" panose="02000000000000000000" pitchFamily="2" charset="-78"/>
                <a:cs typeface="Aljazeera" panose="02000000000000000000" pitchFamily="2" charset="-78"/>
              </a:endParaRPr>
            </a:p>
          </p:txBody>
        </p:sp>
      </p:grpSp>
      <p:grpSp>
        <p:nvGrpSpPr>
          <p:cNvPr id="21" name="Group 20">
            <a:extLst>
              <a:ext uri="{FF2B5EF4-FFF2-40B4-BE49-F238E27FC236}">
                <a16:creationId xmlns:a16="http://schemas.microsoft.com/office/drawing/2014/main" id="{5B62A8B4-4138-3877-B476-EFD14E7625E9}"/>
              </a:ext>
            </a:extLst>
          </p:cNvPr>
          <p:cNvGrpSpPr>
            <a:grpSpLocks/>
          </p:cNvGrpSpPr>
          <p:nvPr/>
        </p:nvGrpSpPr>
        <p:grpSpPr>
          <a:xfrm>
            <a:off x="7043858" y="1870135"/>
            <a:ext cx="4871224" cy="1397974"/>
            <a:chOff x="1212995" y="130715"/>
            <a:chExt cx="1316870" cy="791746"/>
          </a:xfrm>
        </p:grpSpPr>
        <p:pic>
          <p:nvPicPr>
            <p:cNvPr id="22" name="Picture 21">
              <a:extLst>
                <a:ext uri="{FF2B5EF4-FFF2-40B4-BE49-F238E27FC236}">
                  <a16:creationId xmlns:a16="http://schemas.microsoft.com/office/drawing/2014/main" id="{F7E4C941-92BF-CA20-A31B-F70224216A20}"/>
                </a:ext>
              </a:extLst>
            </p:cNvPr>
            <p:cNvPicPr>
              <a:picLocks noChangeAspect="1"/>
            </p:cNvPicPr>
            <p:nvPr/>
          </p:nvPicPr>
          <p:blipFill>
            <a:blip r:embed="rId6" cstate="print">
              <a:duotone>
                <a:schemeClr val="accent2">
                  <a:shade val="45000"/>
                  <a:satMod val="135000"/>
                </a:schemeClr>
                <a:prstClr val="white"/>
              </a:duotone>
            </a:blip>
            <a:srcRect/>
            <a:stretch>
              <a:fillRect/>
            </a:stretch>
          </p:blipFill>
          <p:spPr bwMode="auto">
            <a:xfrm>
              <a:off x="1280529" y="130715"/>
              <a:ext cx="1249336" cy="791746"/>
            </a:xfrm>
            <a:prstGeom prst="rect">
              <a:avLst/>
            </a:prstGeom>
            <a:noFill/>
            <a:ln>
              <a:noFill/>
            </a:ln>
          </p:spPr>
        </p:pic>
        <p:sp>
          <p:nvSpPr>
            <p:cNvPr id="23" name="Rectangle 22">
              <a:extLst>
                <a:ext uri="{FF2B5EF4-FFF2-40B4-BE49-F238E27FC236}">
                  <a16:creationId xmlns:a16="http://schemas.microsoft.com/office/drawing/2014/main" id="{32A5CCB6-8AA8-211D-C4D0-AF6966438DE8}"/>
                </a:ext>
              </a:extLst>
            </p:cNvPr>
            <p:cNvSpPr/>
            <p:nvPr/>
          </p:nvSpPr>
          <p:spPr>
            <a:xfrm>
              <a:off x="1212995" y="213226"/>
              <a:ext cx="1135490" cy="62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algn="r" rtl="0">
                <a:lnSpc>
                  <a:spcPct val="107000"/>
                </a:lnSpc>
                <a:spcAft>
                  <a:spcPts val="800"/>
                </a:spcAft>
              </a:pPr>
              <a:r>
                <a:rPr lang="ar-EG"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أدوات دراسة الحالة</a:t>
              </a:r>
              <a:endParaRPr lang="en-US" sz="45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4" name="Group 23">
            <a:extLst>
              <a:ext uri="{FF2B5EF4-FFF2-40B4-BE49-F238E27FC236}">
                <a16:creationId xmlns:a16="http://schemas.microsoft.com/office/drawing/2014/main" id="{1BF27AE6-7215-5DBF-46A4-D5CC7C5D6B56}"/>
              </a:ext>
            </a:extLst>
          </p:cNvPr>
          <p:cNvGrpSpPr/>
          <p:nvPr/>
        </p:nvGrpSpPr>
        <p:grpSpPr>
          <a:xfrm>
            <a:off x="-636342" y="3947283"/>
            <a:ext cx="18251366" cy="6409451"/>
            <a:chOff x="13237366" y="2720128"/>
            <a:chExt cx="5881584" cy="1419633"/>
          </a:xfrm>
        </p:grpSpPr>
        <p:sp>
          <p:nvSpPr>
            <p:cNvPr id="25" name="Freeform 9">
              <a:extLst>
                <a:ext uri="{FF2B5EF4-FFF2-40B4-BE49-F238E27FC236}">
                  <a16:creationId xmlns:a16="http://schemas.microsoft.com/office/drawing/2014/main" id="{95826796-CF80-5A30-53CF-C27B1190AD40}"/>
                </a:ext>
              </a:extLst>
            </p:cNvPr>
            <p:cNvSpPr/>
            <p:nvPr/>
          </p:nvSpPr>
          <p:spPr>
            <a:xfrm flipH="1">
              <a:off x="13237366" y="2720128"/>
              <a:ext cx="5881584" cy="1419633"/>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7">
                <a:duotone>
                  <a:schemeClr val="accent6">
                    <a:shade val="45000"/>
                    <a:satMod val="135000"/>
                  </a:schemeClr>
                  <a:prstClr val="white"/>
                </a:duotone>
                <a:lum/>
                <a:extLst>
                  <a:ext uri="{96DAC541-7B7A-43D3-8B79-37D633B846F1}">
                    <asvg:svgBlip xmlns:asvg="http://schemas.microsoft.com/office/drawing/2016/SVG/main" r:embed="rId8"/>
                  </a:ext>
                </a:extLst>
              </a:blip>
              <a:stretch>
                <a:fillRect/>
              </a:stretch>
            </a:blipFill>
          </p:spPr>
          <p:txBody>
            <a:bodyPr/>
            <a:lstStyle/>
            <a:p>
              <a:endParaRPr lang="ar-EG" sz="1200" dirty="0"/>
            </a:p>
          </p:txBody>
        </p:sp>
        <p:sp>
          <p:nvSpPr>
            <p:cNvPr id="26" name="TextBox 25">
              <a:extLst>
                <a:ext uri="{FF2B5EF4-FFF2-40B4-BE49-F238E27FC236}">
                  <a16:creationId xmlns:a16="http://schemas.microsoft.com/office/drawing/2014/main" id="{99F5437B-F32E-9D47-8281-8ECA6500C813}"/>
                </a:ext>
              </a:extLst>
            </p:cNvPr>
            <p:cNvSpPr txBox="1"/>
            <p:nvPr/>
          </p:nvSpPr>
          <p:spPr>
            <a:xfrm>
              <a:off x="13985677" y="2779797"/>
              <a:ext cx="4860859" cy="1189560"/>
            </a:xfrm>
            <a:prstGeom prst="rect">
              <a:avLst/>
            </a:prstGeom>
            <a:noFill/>
          </p:spPr>
          <p:txBody>
            <a:bodyPr wrap="square" rtlCol="1">
              <a:spAutoFit/>
            </a:bodyPr>
            <a:lstStyle/>
            <a:p>
              <a:pPr algn="just" rtl="1">
                <a:lnSpc>
                  <a:spcPct val="200000"/>
                </a:lnSpc>
              </a:pPr>
              <a:r>
                <a:rPr lang="ar-EG" sz="3600" b="1" u="sng" dirty="0">
                  <a:latin typeface="Dubai" panose="020B0503030403030204" pitchFamily="34" charset="-78"/>
                  <a:ea typeface="Calibri" panose="020F0502020204030204" pitchFamily="34" charset="0"/>
                  <a:cs typeface="Dubai" panose="020B0503030403030204" pitchFamily="34" charset="-78"/>
                </a:rPr>
                <a:t> أنواع الملاحظة وفقا لدرجة التعقيد (ملاحظة بسيطة وملاحظة منظمة) :</a:t>
              </a:r>
            </a:p>
            <a:p>
              <a:pPr marL="571500" indent="-571500" algn="just" rtl="1">
                <a:lnSpc>
                  <a:spcPct val="200000"/>
                </a:lnSpc>
                <a:buFontTx/>
                <a:buChar char="-"/>
              </a:pPr>
              <a:r>
                <a:rPr lang="ar-EG" sz="3600" b="1" dirty="0">
                  <a:latin typeface="Dubai" panose="020B0503030403030204" pitchFamily="34" charset="-78"/>
                  <a:ea typeface="Calibri" panose="020F0502020204030204" pitchFamily="34" charset="0"/>
                  <a:cs typeface="Dubai" panose="020B0503030403030204" pitchFamily="34" charset="-78"/>
                </a:rPr>
                <a:t>الملاحظة البسيطة </a:t>
              </a:r>
              <a:r>
                <a:rPr lang="ar-EG" sz="3200" dirty="0">
                  <a:latin typeface="Dubai" panose="020B0503030403030204" pitchFamily="34" charset="-78"/>
                  <a:ea typeface="Calibri" panose="020F0502020204030204" pitchFamily="34" charset="0"/>
                  <a:cs typeface="Dubai" panose="020B0503030403030204" pitchFamily="34" charset="-78"/>
                </a:rPr>
                <a:t>هي ملاحظة الظروف والاحداث كما تحدث تلقائيا في ظروفها الطبيعية دون إخضاعها للضبط</a:t>
              </a:r>
              <a:endParaRPr lang="ar-EG" sz="3600" dirty="0">
                <a:latin typeface="Dubai" panose="020B0503030403030204" pitchFamily="34" charset="-78"/>
                <a:ea typeface="Calibri" panose="020F0502020204030204" pitchFamily="34" charset="0"/>
                <a:cs typeface="Dubai" panose="020B0503030403030204" pitchFamily="34" charset="-78"/>
              </a:endParaRPr>
            </a:p>
            <a:p>
              <a:pPr marL="571500" indent="-571500" algn="just" rtl="1">
                <a:lnSpc>
                  <a:spcPct val="200000"/>
                </a:lnSpc>
                <a:buFontTx/>
                <a:buChar char="-"/>
              </a:pPr>
              <a:r>
                <a:rPr lang="ar-EG" sz="3600" b="1" dirty="0">
                  <a:latin typeface="Dubai" panose="020B0503030403030204" pitchFamily="34" charset="-78"/>
                  <a:ea typeface="Calibri" panose="020F0502020204030204" pitchFamily="34" charset="0"/>
                  <a:cs typeface="Dubai" panose="020B0503030403030204" pitchFamily="34" charset="-78"/>
                </a:rPr>
                <a:t>الملاحظة المنظمة : </a:t>
              </a:r>
              <a:r>
                <a:rPr lang="ar-EG" sz="3600" dirty="0">
                  <a:latin typeface="Dubai" panose="020B0503030403030204" pitchFamily="34" charset="-78"/>
                  <a:ea typeface="Calibri" panose="020F0502020204030204" pitchFamily="34" charset="0"/>
                  <a:cs typeface="Dubai" panose="020B0503030403030204" pitchFamily="34" charset="-78"/>
                </a:rPr>
                <a:t>هي ملاحظة تستخدم الضبط العلمي من قبل القائم بالملاحظة ويتم التخطيط ويستخدم لها تخطيط مسبقا . </a:t>
              </a:r>
              <a:endParaRPr lang="ar-EG" sz="3600" b="1" dirty="0">
                <a:latin typeface="Dubai" panose="020B0503030403030204" pitchFamily="34" charset="-78"/>
                <a:ea typeface="Calibri" panose="020F0502020204030204" pitchFamily="34" charset="0"/>
                <a:cs typeface="Dubai" panose="020B0503030403030204" pitchFamily="34" charset="-78"/>
              </a:endParaRPr>
            </a:p>
          </p:txBody>
        </p:sp>
      </p:grpSp>
      <p:grpSp>
        <p:nvGrpSpPr>
          <p:cNvPr id="27" name="Group 4">
            <a:extLst>
              <a:ext uri="{FF2B5EF4-FFF2-40B4-BE49-F238E27FC236}">
                <a16:creationId xmlns:a16="http://schemas.microsoft.com/office/drawing/2014/main" id="{1BB6DE8D-F692-44B0-8C98-3E30ADA82940}"/>
              </a:ext>
            </a:extLst>
          </p:cNvPr>
          <p:cNvGrpSpPr/>
          <p:nvPr/>
        </p:nvGrpSpPr>
        <p:grpSpPr>
          <a:xfrm>
            <a:off x="2166934" y="-103125"/>
            <a:ext cx="4753758" cy="4713226"/>
            <a:chOff x="-1133261" y="0"/>
            <a:chExt cx="6908800" cy="7640148"/>
          </a:xfrm>
        </p:grpSpPr>
        <p:pic>
          <p:nvPicPr>
            <p:cNvPr id="28" name="Picture 5">
              <a:extLst>
                <a:ext uri="{FF2B5EF4-FFF2-40B4-BE49-F238E27FC236}">
                  <a16:creationId xmlns:a16="http://schemas.microsoft.com/office/drawing/2014/main" id="{88864996-467C-43D3-BBC5-508FF2AB271A}"/>
                </a:ext>
              </a:extLst>
            </p:cNvPr>
            <p:cNvPicPr>
              <a:picLocks noChangeAspect="1"/>
            </p:cNvPicPr>
            <p:nvPr/>
          </p:nvPicPr>
          <p:blipFill rotWithShape="1">
            <a:blip r:embed="rId9">
              <a:extLst>
                <a:ext uri="{28A0092B-C50C-407E-A947-70E740481C1C}">
                  <a14:useLocalDpi xmlns:a14="http://schemas.microsoft.com/office/drawing/2010/main" val="0"/>
                </a:ext>
              </a:extLst>
            </a:blip>
            <a:srcRect l="2587" r="6985"/>
            <a:stretch/>
          </p:blipFill>
          <p:spPr>
            <a:xfrm>
              <a:off x="-1133261" y="0"/>
              <a:ext cx="6908800" cy="7640148"/>
            </a:xfrm>
            <a:prstGeom prst="rect">
              <a:avLst/>
            </a:prstGeom>
          </p:spPr>
        </p:pic>
      </p:grpSp>
    </p:spTree>
    <p:extLst>
      <p:ext uri="{BB962C8B-B14F-4D97-AF65-F5344CB8AC3E}">
        <p14:creationId xmlns:p14="http://schemas.microsoft.com/office/powerpoint/2010/main" val="92343871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Triangle 7">
            <a:extLst>
              <a:ext uri="{FF2B5EF4-FFF2-40B4-BE49-F238E27FC236}">
                <a16:creationId xmlns:a16="http://schemas.microsoft.com/office/drawing/2014/main" id="{BDC96880-C9A8-D463-187E-5F44CF00C555}"/>
              </a:ext>
            </a:extLst>
          </p:cNvPr>
          <p:cNvSpPr/>
          <p:nvPr/>
        </p:nvSpPr>
        <p:spPr>
          <a:xfrm flipH="1">
            <a:off x="0" y="-30549"/>
            <a:ext cx="18288000" cy="10325100"/>
          </a:xfrm>
          <a:prstGeom prst="rtTriangle">
            <a:avLst/>
          </a:prstGeom>
          <a:solidFill>
            <a:srgbClr val="00B050">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ar-EG" dirty="0"/>
          </a:p>
        </p:txBody>
      </p:sp>
      <p:grpSp>
        <p:nvGrpSpPr>
          <p:cNvPr id="2" name="Group 1">
            <a:extLst>
              <a:ext uri="{FF2B5EF4-FFF2-40B4-BE49-F238E27FC236}">
                <a16:creationId xmlns:a16="http://schemas.microsoft.com/office/drawing/2014/main" id="{EA7FD379-A12B-C0F3-294C-AF8BD930CAD6}"/>
              </a:ext>
            </a:extLst>
          </p:cNvPr>
          <p:cNvGrpSpPr/>
          <p:nvPr/>
        </p:nvGrpSpPr>
        <p:grpSpPr>
          <a:xfrm>
            <a:off x="695755" y="1061232"/>
            <a:ext cx="1980028" cy="980225"/>
            <a:chOff x="789788" y="568550"/>
            <a:chExt cx="2263765" cy="876343"/>
          </a:xfrm>
        </p:grpSpPr>
        <p:pic>
          <p:nvPicPr>
            <p:cNvPr id="3" name="Picture 2">
              <a:extLst>
                <a:ext uri="{FF2B5EF4-FFF2-40B4-BE49-F238E27FC236}">
                  <a16:creationId xmlns:a16="http://schemas.microsoft.com/office/drawing/2014/main" id="{06FDF8A8-8115-0A6B-2829-DA2EC6FE1CBB}"/>
                </a:ext>
              </a:extLst>
            </p:cNvPr>
            <p:cNvPicPr>
              <a:picLocks noChangeAspect="1"/>
            </p:cNvPicPr>
            <p:nvPr/>
          </p:nvPicPr>
          <p:blipFill>
            <a:blip r:embed="rId3"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789788" y="568550"/>
              <a:ext cx="2263765" cy="876343"/>
            </a:xfrm>
            <a:prstGeom prst="rect">
              <a:avLst/>
            </a:prstGeom>
          </p:spPr>
        </p:pic>
        <p:sp>
          <p:nvSpPr>
            <p:cNvPr id="4" name="TextBox 28">
              <a:extLst>
                <a:ext uri="{FF2B5EF4-FFF2-40B4-BE49-F238E27FC236}">
                  <a16:creationId xmlns:a16="http://schemas.microsoft.com/office/drawing/2014/main" id="{4E9B5231-2549-7509-307B-8A7BD2A6ABD2}"/>
                </a:ext>
              </a:extLst>
            </p:cNvPr>
            <p:cNvSpPr txBox="1"/>
            <p:nvPr/>
          </p:nvSpPr>
          <p:spPr>
            <a:xfrm rot="20457677">
              <a:off x="874661" y="849684"/>
              <a:ext cx="1896204" cy="368025"/>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2500" b="1"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rPr>
                <a:t>الجلسة الثانية</a:t>
              </a:r>
              <a:endParaRPr lang="en-US" sz="2500"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5" name="Group 4">
            <a:extLst>
              <a:ext uri="{FF2B5EF4-FFF2-40B4-BE49-F238E27FC236}">
                <a16:creationId xmlns:a16="http://schemas.microsoft.com/office/drawing/2014/main" id="{9B30CF6B-06A4-7767-9951-7F92C4EFB13A}"/>
              </a:ext>
            </a:extLst>
          </p:cNvPr>
          <p:cNvGrpSpPr/>
          <p:nvPr/>
        </p:nvGrpSpPr>
        <p:grpSpPr>
          <a:xfrm>
            <a:off x="140419" y="299624"/>
            <a:ext cx="1879169" cy="980224"/>
            <a:chOff x="1282652" y="498315"/>
            <a:chExt cx="1807888" cy="876343"/>
          </a:xfrm>
        </p:grpSpPr>
        <p:pic>
          <p:nvPicPr>
            <p:cNvPr id="6" name="Picture 5">
              <a:extLst>
                <a:ext uri="{FF2B5EF4-FFF2-40B4-BE49-F238E27FC236}">
                  <a16:creationId xmlns:a16="http://schemas.microsoft.com/office/drawing/2014/main" id="{FEBD5877-C1CE-1FA6-5F49-D25B89BE69F2}"/>
                </a:ext>
              </a:extLst>
            </p:cNvPr>
            <p:cNvPicPr>
              <a:picLocks noChangeAspect="1"/>
            </p:cNvPicPr>
            <p:nvPr/>
          </p:nvPicPr>
          <p:blipFill>
            <a:blip r:embed="rId4"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1282652" y="498315"/>
              <a:ext cx="1807888" cy="876343"/>
            </a:xfrm>
            <a:prstGeom prst="rect">
              <a:avLst/>
            </a:prstGeom>
          </p:spPr>
        </p:pic>
        <p:sp>
          <p:nvSpPr>
            <p:cNvPr id="7" name="TextBox 28">
              <a:extLst>
                <a:ext uri="{FF2B5EF4-FFF2-40B4-BE49-F238E27FC236}">
                  <a16:creationId xmlns:a16="http://schemas.microsoft.com/office/drawing/2014/main" id="{FC86DDE1-7B1B-D414-53E9-60A2955210EE}"/>
                </a:ext>
              </a:extLst>
            </p:cNvPr>
            <p:cNvSpPr txBox="1"/>
            <p:nvPr/>
          </p:nvSpPr>
          <p:spPr>
            <a:xfrm rot="20457677">
              <a:off x="1345850" y="709582"/>
              <a:ext cx="1421884" cy="441630"/>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3000" b="1"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rPr>
                <a:t>اليوم الأول</a:t>
              </a:r>
              <a:endParaRPr lang="en-US" sz="3000"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9" name="Group 8">
            <a:extLst>
              <a:ext uri="{FF2B5EF4-FFF2-40B4-BE49-F238E27FC236}">
                <a16:creationId xmlns:a16="http://schemas.microsoft.com/office/drawing/2014/main" id="{4F232B40-6637-2F3C-5186-E94AE85DE2F2}"/>
              </a:ext>
            </a:extLst>
          </p:cNvPr>
          <p:cNvGrpSpPr/>
          <p:nvPr/>
        </p:nvGrpSpPr>
        <p:grpSpPr>
          <a:xfrm>
            <a:off x="12288063" y="120972"/>
            <a:ext cx="5791202" cy="1990930"/>
            <a:chOff x="4935472" y="1769662"/>
            <a:chExt cx="8932928" cy="5254617"/>
          </a:xfrm>
        </p:grpSpPr>
        <p:pic>
          <p:nvPicPr>
            <p:cNvPr id="19" name="Picture 18">
              <a:extLst>
                <a:ext uri="{FF2B5EF4-FFF2-40B4-BE49-F238E27FC236}">
                  <a16:creationId xmlns:a16="http://schemas.microsoft.com/office/drawing/2014/main" id="{DB587E16-79F8-057F-8149-E7592A68F8A7}"/>
                </a:ext>
              </a:extLst>
            </p:cNvPr>
            <p:cNvPicPr>
              <a:picLocks noChangeAspect="1"/>
            </p:cNvPicPr>
            <p:nvPr/>
          </p:nvPicPr>
          <p:blipFill rotWithShape="1">
            <a:blip r:embed="rId5">
              <a:grayscl/>
              <a:extLst>
                <a:ext uri="{BEBA8EAE-BF5A-486C-A8C5-ECC9F3942E4B}">
                  <a14:imgProps xmlns:a14="http://schemas.microsoft.com/office/drawing/2010/main">
                    <a14:imgLayer r:embed="rId6">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630" t="9182" r="839" b="13125"/>
            <a:stretch/>
          </p:blipFill>
          <p:spPr>
            <a:xfrm>
              <a:off x="4935472" y="1798820"/>
              <a:ext cx="8932928" cy="2703922"/>
            </a:xfrm>
            <a:prstGeom prst="rect">
              <a:avLst/>
            </a:prstGeom>
          </p:spPr>
        </p:pic>
        <p:sp>
          <p:nvSpPr>
            <p:cNvPr id="20" name="TextBox 42">
              <a:extLst>
                <a:ext uri="{FF2B5EF4-FFF2-40B4-BE49-F238E27FC236}">
                  <a16:creationId xmlns:a16="http://schemas.microsoft.com/office/drawing/2014/main" id="{A8710DD6-0C55-5F29-4CAF-3B243057A9DD}"/>
                </a:ext>
              </a:extLst>
            </p:cNvPr>
            <p:cNvSpPr txBox="1"/>
            <p:nvPr/>
          </p:nvSpPr>
          <p:spPr>
            <a:xfrm>
              <a:off x="4935472" y="1769662"/>
              <a:ext cx="8662082" cy="5254617"/>
            </a:xfrm>
            <a:prstGeom prst="rect">
              <a:avLst/>
            </a:prstGeom>
          </p:spPr>
          <p:txBody>
            <a:bodyPr wrap="square" lIns="0" tIns="0" rIns="0" bIns="0" rtlCol="0" anchor="t">
              <a:spAutoFit/>
            </a:bodyPr>
            <a:lstStyle/>
            <a:p>
              <a:pPr algn="just" rtl="1">
                <a:lnSpc>
                  <a:spcPct val="150000"/>
                </a:lnSpc>
              </a:pPr>
              <a:r>
                <a:rPr lang="ar-EG" sz="4500" b="1" spc="51" dirty="0">
                  <a:latin typeface="Aljazeera" panose="02000000000000000000" pitchFamily="2" charset="-78"/>
                  <a:cs typeface="Aljazeera" panose="02000000000000000000" pitchFamily="2" charset="-78"/>
                </a:rPr>
                <a:t>أدوات وأساليب دراسة الحالة</a:t>
              </a:r>
              <a:endParaRPr lang="en-US" sz="4500" b="1" spc="51" dirty="0">
                <a:latin typeface="Aljazeera" panose="02000000000000000000" pitchFamily="2" charset="-78"/>
                <a:cs typeface="Aljazeera" panose="02000000000000000000" pitchFamily="2" charset="-78"/>
              </a:endParaRPr>
            </a:p>
          </p:txBody>
        </p:sp>
      </p:grpSp>
      <p:grpSp>
        <p:nvGrpSpPr>
          <p:cNvPr id="21" name="Group 20">
            <a:extLst>
              <a:ext uri="{FF2B5EF4-FFF2-40B4-BE49-F238E27FC236}">
                <a16:creationId xmlns:a16="http://schemas.microsoft.com/office/drawing/2014/main" id="{5B62A8B4-4138-3877-B476-EFD14E7625E9}"/>
              </a:ext>
            </a:extLst>
          </p:cNvPr>
          <p:cNvGrpSpPr>
            <a:grpSpLocks/>
          </p:cNvGrpSpPr>
          <p:nvPr/>
        </p:nvGrpSpPr>
        <p:grpSpPr>
          <a:xfrm>
            <a:off x="7043858" y="1870135"/>
            <a:ext cx="4871224" cy="1397974"/>
            <a:chOff x="1212995" y="130715"/>
            <a:chExt cx="1316870" cy="791746"/>
          </a:xfrm>
        </p:grpSpPr>
        <p:pic>
          <p:nvPicPr>
            <p:cNvPr id="22" name="Picture 21">
              <a:extLst>
                <a:ext uri="{FF2B5EF4-FFF2-40B4-BE49-F238E27FC236}">
                  <a16:creationId xmlns:a16="http://schemas.microsoft.com/office/drawing/2014/main" id="{F7E4C941-92BF-CA20-A31B-F70224216A20}"/>
                </a:ext>
              </a:extLst>
            </p:cNvPr>
            <p:cNvPicPr>
              <a:picLocks noChangeAspect="1"/>
            </p:cNvPicPr>
            <p:nvPr/>
          </p:nvPicPr>
          <p:blipFill>
            <a:blip r:embed="rId7" cstate="print">
              <a:duotone>
                <a:schemeClr val="accent2">
                  <a:shade val="45000"/>
                  <a:satMod val="135000"/>
                </a:schemeClr>
                <a:prstClr val="white"/>
              </a:duotone>
            </a:blip>
            <a:srcRect/>
            <a:stretch>
              <a:fillRect/>
            </a:stretch>
          </p:blipFill>
          <p:spPr bwMode="auto">
            <a:xfrm>
              <a:off x="1280529" y="130715"/>
              <a:ext cx="1249336" cy="791746"/>
            </a:xfrm>
            <a:prstGeom prst="rect">
              <a:avLst/>
            </a:prstGeom>
            <a:noFill/>
            <a:ln>
              <a:noFill/>
            </a:ln>
          </p:spPr>
        </p:pic>
        <p:sp>
          <p:nvSpPr>
            <p:cNvPr id="23" name="Rectangle 22">
              <a:extLst>
                <a:ext uri="{FF2B5EF4-FFF2-40B4-BE49-F238E27FC236}">
                  <a16:creationId xmlns:a16="http://schemas.microsoft.com/office/drawing/2014/main" id="{32A5CCB6-8AA8-211D-C4D0-AF6966438DE8}"/>
                </a:ext>
              </a:extLst>
            </p:cNvPr>
            <p:cNvSpPr/>
            <p:nvPr/>
          </p:nvSpPr>
          <p:spPr>
            <a:xfrm>
              <a:off x="1212995" y="213226"/>
              <a:ext cx="1135490" cy="62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algn="r" rtl="0">
                <a:lnSpc>
                  <a:spcPct val="107000"/>
                </a:lnSpc>
                <a:spcAft>
                  <a:spcPts val="800"/>
                </a:spcAft>
              </a:pPr>
              <a:r>
                <a:rPr lang="ar-EG"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أدوات دراسة الحالة</a:t>
              </a:r>
              <a:endParaRPr lang="en-US" sz="45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4" name="Group 23">
            <a:extLst>
              <a:ext uri="{FF2B5EF4-FFF2-40B4-BE49-F238E27FC236}">
                <a16:creationId xmlns:a16="http://schemas.microsoft.com/office/drawing/2014/main" id="{1BF27AE6-7215-5DBF-46A4-D5CC7C5D6B56}"/>
              </a:ext>
            </a:extLst>
          </p:cNvPr>
          <p:cNvGrpSpPr/>
          <p:nvPr/>
        </p:nvGrpSpPr>
        <p:grpSpPr>
          <a:xfrm>
            <a:off x="-636342" y="3947282"/>
            <a:ext cx="18251366" cy="5768218"/>
            <a:chOff x="13237366" y="2720128"/>
            <a:chExt cx="5881584" cy="1277606"/>
          </a:xfrm>
        </p:grpSpPr>
        <p:sp>
          <p:nvSpPr>
            <p:cNvPr id="25" name="Freeform 9">
              <a:extLst>
                <a:ext uri="{FF2B5EF4-FFF2-40B4-BE49-F238E27FC236}">
                  <a16:creationId xmlns:a16="http://schemas.microsoft.com/office/drawing/2014/main" id="{95826796-CF80-5A30-53CF-C27B1190AD40}"/>
                </a:ext>
              </a:extLst>
            </p:cNvPr>
            <p:cNvSpPr/>
            <p:nvPr/>
          </p:nvSpPr>
          <p:spPr>
            <a:xfrm flipH="1">
              <a:off x="13237366" y="2720128"/>
              <a:ext cx="5881584" cy="1277606"/>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8">
                <a:duotone>
                  <a:schemeClr val="accent6">
                    <a:shade val="45000"/>
                    <a:satMod val="135000"/>
                  </a:schemeClr>
                  <a:prstClr val="white"/>
                </a:duotone>
                <a:lum/>
                <a:extLst>
                  <a:ext uri="{96DAC541-7B7A-43D3-8B79-37D633B846F1}">
                    <asvg:svgBlip xmlns:asvg="http://schemas.microsoft.com/office/drawing/2016/SVG/main" r:embed="rId9"/>
                  </a:ext>
                </a:extLst>
              </a:blip>
              <a:stretch>
                <a:fillRect/>
              </a:stretch>
            </a:blipFill>
          </p:spPr>
          <p:txBody>
            <a:bodyPr/>
            <a:lstStyle/>
            <a:p>
              <a:endParaRPr lang="ar-EG" sz="1200" dirty="0"/>
            </a:p>
          </p:txBody>
        </p:sp>
        <p:sp>
          <p:nvSpPr>
            <p:cNvPr id="26" name="TextBox 25">
              <a:extLst>
                <a:ext uri="{FF2B5EF4-FFF2-40B4-BE49-F238E27FC236}">
                  <a16:creationId xmlns:a16="http://schemas.microsoft.com/office/drawing/2014/main" id="{99F5437B-F32E-9D47-8281-8ECA6500C813}"/>
                </a:ext>
              </a:extLst>
            </p:cNvPr>
            <p:cNvSpPr txBox="1"/>
            <p:nvPr/>
          </p:nvSpPr>
          <p:spPr>
            <a:xfrm>
              <a:off x="13998062" y="2804901"/>
              <a:ext cx="4860859" cy="971417"/>
            </a:xfrm>
            <a:prstGeom prst="rect">
              <a:avLst/>
            </a:prstGeom>
            <a:noFill/>
          </p:spPr>
          <p:txBody>
            <a:bodyPr wrap="square" rtlCol="1">
              <a:spAutoFit/>
            </a:bodyPr>
            <a:lstStyle/>
            <a:p>
              <a:pPr algn="just" rtl="1">
                <a:lnSpc>
                  <a:spcPct val="200000"/>
                </a:lnSpc>
              </a:pPr>
              <a:r>
                <a:rPr lang="ar-EG" sz="3600" b="1" u="sng" dirty="0">
                  <a:latin typeface="Dubai" panose="020B0503030403030204" pitchFamily="34" charset="-78"/>
                  <a:ea typeface="Calibri" panose="020F0502020204030204" pitchFamily="34" charset="0"/>
                  <a:cs typeface="Dubai" panose="020B0503030403030204" pitchFamily="34" charset="-78"/>
                </a:rPr>
                <a:t>أنواع الملاحظة تبعا الموقف الملاحظة (ملاحظة طبيعية وملاحظة مصطنعة) :</a:t>
              </a:r>
            </a:p>
            <a:p>
              <a:pPr algn="just" rtl="1">
                <a:lnSpc>
                  <a:spcPct val="200000"/>
                </a:lnSpc>
              </a:pPr>
              <a:r>
                <a:rPr lang="ar-EG" sz="3600" b="1" dirty="0">
                  <a:latin typeface="Dubai" panose="020B0503030403030204" pitchFamily="34" charset="-78"/>
                  <a:ea typeface="Calibri" panose="020F0502020204030204" pitchFamily="34" charset="0"/>
                  <a:cs typeface="Dubai" panose="020B0503030403030204" pitchFamily="34" charset="-78"/>
                </a:rPr>
                <a:t>- ملاحظة طبيعية : </a:t>
              </a:r>
              <a:r>
                <a:rPr lang="ar-EG" sz="3600" dirty="0">
                  <a:latin typeface="Dubai" panose="020B0503030403030204" pitchFamily="34" charset="-78"/>
                  <a:ea typeface="Calibri" panose="020F0502020204030204" pitchFamily="34" charset="0"/>
                  <a:cs typeface="Dubai" panose="020B0503030403030204" pitchFamily="34" charset="-78"/>
                </a:rPr>
                <a:t>ملاحظة سلوك الأفراد الذين يقوم بملاحظتهم في مواقف طبيعية يتصرفون خلالها على حريتهم أو سجيتهم.</a:t>
              </a:r>
            </a:p>
            <a:p>
              <a:pPr algn="just" rtl="1">
                <a:lnSpc>
                  <a:spcPct val="200000"/>
                </a:lnSpc>
              </a:pPr>
              <a:r>
                <a:rPr lang="ar-EG" sz="3600" b="1" dirty="0">
                  <a:latin typeface="Dubai" panose="020B0503030403030204" pitchFamily="34" charset="-78"/>
                  <a:ea typeface="Calibri" panose="020F0502020204030204" pitchFamily="34" charset="0"/>
                  <a:cs typeface="Dubai" panose="020B0503030403030204" pitchFamily="34" charset="-78"/>
                </a:rPr>
                <a:t>- ملاحظة مصطنعة : </a:t>
              </a:r>
              <a:r>
                <a:rPr lang="ar-EG" sz="3600" dirty="0">
                  <a:latin typeface="Dubai" panose="020B0503030403030204" pitchFamily="34" charset="-78"/>
                  <a:ea typeface="Calibri" panose="020F0502020204030204" pitchFamily="34" charset="0"/>
                  <a:cs typeface="Dubai" panose="020B0503030403030204" pitchFamily="34" charset="-78"/>
                </a:rPr>
                <a:t>ملاحظة سلوك الإفراد وتصرفاتهم في مواقف مصطنعة .</a:t>
              </a:r>
              <a:endParaRPr lang="ar-EG" sz="3600" b="1" dirty="0">
                <a:latin typeface="Dubai" panose="020B0503030403030204" pitchFamily="34" charset="-78"/>
                <a:ea typeface="Calibri" panose="020F0502020204030204" pitchFamily="34" charset="0"/>
                <a:cs typeface="Dubai" panose="020B0503030403030204" pitchFamily="34" charset="-78"/>
              </a:endParaRPr>
            </a:p>
          </p:txBody>
        </p:sp>
      </p:grpSp>
      <p:grpSp>
        <p:nvGrpSpPr>
          <p:cNvPr id="27" name="Group 4">
            <a:extLst>
              <a:ext uri="{FF2B5EF4-FFF2-40B4-BE49-F238E27FC236}">
                <a16:creationId xmlns:a16="http://schemas.microsoft.com/office/drawing/2014/main" id="{1BB6DE8D-F692-44B0-8C98-3E30ADA82940}"/>
              </a:ext>
            </a:extLst>
          </p:cNvPr>
          <p:cNvGrpSpPr/>
          <p:nvPr/>
        </p:nvGrpSpPr>
        <p:grpSpPr>
          <a:xfrm>
            <a:off x="2166934" y="-103125"/>
            <a:ext cx="4753758" cy="4713226"/>
            <a:chOff x="-1133261" y="0"/>
            <a:chExt cx="6908800" cy="7640148"/>
          </a:xfrm>
        </p:grpSpPr>
        <p:pic>
          <p:nvPicPr>
            <p:cNvPr id="28" name="Picture 5">
              <a:extLst>
                <a:ext uri="{FF2B5EF4-FFF2-40B4-BE49-F238E27FC236}">
                  <a16:creationId xmlns:a16="http://schemas.microsoft.com/office/drawing/2014/main" id="{88864996-467C-43D3-BBC5-508FF2AB271A}"/>
                </a:ext>
              </a:extLst>
            </p:cNvPr>
            <p:cNvPicPr>
              <a:picLocks noChangeAspect="1"/>
            </p:cNvPicPr>
            <p:nvPr/>
          </p:nvPicPr>
          <p:blipFill rotWithShape="1">
            <a:blip r:embed="rId10">
              <a:extLst>
                <a:ext uri="{28A0092B-C50C-407E-A947-70E740481C1C}">
                  <a14:useLocalDpi xmlns:a14="http://schemas.microsoft.com/office/drawing/2010/main" val="0"/>
                </a:ext>
              </a:extLst>
            </a:blip>
            <a:srcRect l="2587" r="6985"/>
            <a:stretch/>
          </p:blipFill>
          <p:spPr>
            <a:xfrm>
              <a:off x="-1133261" y="0"/>
              <a:ext cx="6908800" cy="7640148"/>
            </a:xfrm>
            <a:prstGeom prst="rect">
              <a:avLst/>
            </a:prstGeom>
          </p:spPr>
        </p:pic>
      </p:grpSp>
    </p:spTree>
    <p:extLst>
      <p:ext uri="{BB962C8B-B14F-4D97-AF65-F5344CB8AC3E}">
        <p14:creationId xmlns:p14="http://schemas.microsoft.com/office/powerpoint/2010/main" val="94304819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Triangle 7">
            <a:extLst>
              <a:ext uri="{FF2B5EF4-FFF2-40B4-BE49-F238E27FC236}">
                <a16:creationId xmlns:a16="http://schemas.microsoft.com/office/drawing/2014/main" id="{BDC96880-C9A8-D463-187E-5F44CF00C555}"/>
              </a:ext>
            </a:extLst>
          </p:cNvPr>
          <p:cNvSpPr/>
          <p:nvPr/>
        </p:nvSpPr>
        <p:spPr>
          <a:xfrm flipH="1">
            <a:off x="0" y="-30549"/>
            <a:ext cx="18288000" cy="10325100"/>
          </a:xfrm>
          <a:prstGeom prst="rtTriangle">
            <a:avLst/>
          </a:prstGeom>
          <a:solidFill>
            <a:srgbClr val="00B050">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ar-EG" dirty="0"/>
          </a:p>
        </p:txBody>
      </p:sp>
      <p:grpSp>
        <p:nvGrpSpPr>
          <p:cNvPr id="2" name="Group 1">
            <a:extLst>
              <a:ext uri="{FF2B5EF4-FFF2-40B4-BE49-F238E27FC236}">
                <a16:creationId xmlns:a16="http://schemas.microsoft.com/office/drawing/2014/main" id="{EA7FD379-A12B-C0F3-294C-AF8BD930CAD6}"/>
              </a:ext>
            </a:extLst>
          </p:cNvPr>
          <p:cNvGrpSpPr/>
          <p:nvPr/>
        </p:nvGrpSpPr>
        <p:grpSpPr>
          <a:xfrm>
            <a:off x="695755" y="1061232"/>
            <a:ext cx="1980028" cy="980225"/>
            <a:chOff x="789788" y="568550"/>
            <a:chExt cx="2263765" cy="876343"/>
          </a:xfrm>
        </p:grpSpPr>
        <p:pic>
          <p:nvPicPr>
            <p:cNvPr id="3" name="Picture 2">
              <a:extLst>
                <a:ext uri="{FF2B5EF4-FFF2-40B4-BE49-F238E27FC236}">
                  <a16:creationId xmlns:a16="http://schemas.microsoft.com/office/drawing/2014/main" id="{06FDF8A8-8115-0A6B-2829-DA2EC6FE1CBB}"/>
                </a:ext>
              </a:extLst>
            </p:cNvPr>
            <p:cNvPicPr>
              <a:picLocks noChangeAspect="1"/>
            </p:cNvPicPr>
            <p:nvPr/>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789788" y="568550"/>
              <a:ext cx="2263765" cy="876343"/>
            </a:xfrm>
            <a:prstGeom prst="rect">
              <a:avLst/>
            </a:prstGeom>
          </p:spPr>
        </p:pic>
        <p:sp>
          <p:nvSpPr>
            <p:cNvPr id="4" name="TextBox 28">
              <a:extLst>
                <a:ext uri="{FF2B5EF4-FFF2-40B4-BE49-F238E27FC236}">
                  <a16:creationId xmlns:a16="http://schemas.microsoft.com/office/drawing/2014/main" id="{4E9B5231-2549-7509-307B-8A7BD2A6ABD2}"/>
                </a:ext>
              </a:extLst>
            </p:cNvPr>
            <p:cNvSpPr txBox="1"/>
            <p:nvPr/>
          </p:nvSpPr>
          <p:spPr>
            <a:xfrm rot="20457677">
              <a:off x="874661" y="849684"/>
              <a:ext cx="1896204" cy="368025"/>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2500" b="1"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rPr>
                <a:t>الجلسة الثانية</a:t>
              </a:r>
              <a:endParaRPr lang="en-US" sz="2500"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5" name="Group 4">
            <a:extLst>
              <a:ext uri="{FF2B5EF4-FFF2-40B4-BE49-F238E27FC236}">
                <a16:creationId xmlns:a16="http://schemas.microsoft.com/office/drawing/2014/main" id="{9B30CF6B-06A4-7767-9951-7F92C4EFB13A}"/>
              </a:ext>
            </a:extLst>
          </p:cNvPr>
          <p:cNvGrpSpPr/>
          <p:nvPr/>
        </p:nvGrpSpPr>
        <p:grpSpPr>
          <a:xfrm>
            <a:off x="140419" y="299624"/>
            <a:ext cx="1879169" cy="980224"/>
            <a:chOff x="1282652" y="498315"/>
            <a:chExt cx="1807888" cy="876343"/>
          </a:xfrm>
        </p:grpSpPr>
        <p:pic>
          <p:nvPicPr>
            <p:cNvPr id="6" name="Picture 5">
              <a:extLst>
                <a:ext uri="{FF2B5EF4-FFF2-40B4-BE49-F238E27FC236}">
                  <a16:creationId xmlns:a16="http://schemas.microsoft.com/office/drawing/2014/main" id="{FEBD5877-C1CE-1FA6-5F49-D25B89BE69F2}"/>
                </a:ext>
              </a:extLst>
            </p:cNvPr>
            <p:cNvPicPr>
              <a:picLocks noChangeAspect="1"/>
            </p:cNvPicPr>
            <p:nvPr/>
          </p:nvPicPr>
          <p:blipFill>
            <a:blip r:embed="rId3"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1282652" y="498315"/>
              <a:ext cx="1807888" cy="876343"/>
            </a:xfrm>
            <a:prstGeom prst="rect">
              <a:avLst/>
            </a:prstGeom>
          </p:spPr>
        </p:pic>
        <p:sp>
          <p:nvSpPr>
            <p:cNvPr id="7" name="TextBox 28">
              <a:extLst>
                <a:ext uri="{FF2B5EF4-FFF2-40B4-BE49-F238E27FC236}">
                  <a16:creationId xmlns:a16="http://schemas.microsoft.com/office/drawing/2014/main" id="{FC86DDE1-7B1B-D414-53E9-60A2955210EE}"/>
                </a:ext>
              </a:extLst>
            </p:cNvPr>
            <p:cNvSpPr txBox="1"/>
            <p:nvPr/>
          </p:nvSpPr>
          <p:spPr>
            <a:xfrm rot="20457677">
              <a:off x="1345850" y="709582"/>
              <a:ext cx="1421884" cy="441630"/>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3000" b="1"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rPr>
                <a:t>اليوم الأول</a:t>
              </a:r>
              <a:endParaRPr lang="en-US" sz="3000"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9" name="Group 8">
            <a:extLst>
              <a:ext uri="{FF2B5EF4-FFF2-40B4-BE49-F238E27FC236}">
                <a16:creationId xmlns:a16="http://schemas.microsoft.com/office/drawing/2014/main" id="{4F232B40-6637-2F3C-5186-E94AE85DE2F2}"/>
              </a:ext>
            </a:extLst>
          </p:cNvPr>
          <p:cNvGrpSpPr/>
          <p:nvPr/>
        </p:nvGrpSpPr>
        <p:grpSpPr>
          <a:xfrm>
            <a:off x="12288063" y="120972"/>
            <a:ext cx="5791202" cy="1990930"/>
            <a:chOff x="4935472" y="1769662"/>
            <a:chExt cx="8932928" cy="5254617"/>
          </a:xfrm>
        </p:grpSpPr>
        <p:pic>
          <p:nvPicPr>
            <p:cNvPr id="19" name="Picture 18">
              <a:extLst>
                <a:ext uri="{FF2B5EF4-FFF2-40B4-BE49-F238E27FC236}">
                  <a16:creationId xmlns:a16="http://schemas.microsoft.com/office/drawing/2014/main" id="{DB587E16-79F8-057F-8149-E7592A68F8A7}"/>
                </a:ext>
              </a:extLst>
            </p:cNvPr>
            <p:cNvPicPr>
              <a:picLocks noChangeAspect="1"/>
            </p:cNvPicPr>
            <p:nvPr/>
          </p:nvPicPr>
          <p:blipFill rotWithShape="1">
            <a:blip r:embed="rId4">
              <a:grayscl/>
              <a:extLst>
                <a:ext uri="{BEBA8EAE-BF5A-486C-A8C5-ECC9F3942E4B}">
                  <a14:imgProps xmlns:a14="http://schemas.microsoft.com/office/drawing/2010/main">
                    <a14:imgLayer r:embed="rId5">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630" t="9182" r="839" b="13125"/>
            <a:stretch/>
          </p:blipFill>
          <p:spPr>
            <a:xfrm>
              <a:off x="4935472" y="1798820"/>
              <a:ext cx="8932928" cy="2703922"/>
            </a:xfrm>
            <a:prstGeom prst="rect">
              <a:avLst/>
            </a:prstGeom>
          </p:spPr>
        </p:pic>
        <p:sp>
          <p:nvSpPr>
            <p:cNvPr id="20" name="TextBox 42">
              <a:extLst>
                <a:ext uri="{FF2B5EF4-FFF2-40B4-BE49-F238E27FC236}">
                  <a16:creationId xmlns:a16="http://schemas.microsoft.com/office/drawing/2014/main" id="{A8710DD6-0C55-5F29-4CAF-3B243057A9DD}"/>
                </a:ext>
              </a:extLst>
            </p:cNvPr>
            <p:cNvSpPr txBox="1"/>
            <p:nvPr/>
          </p:nvSpPr>
          <p:spPr>
            <a:xfrm>
              <a:off x="4935472" y="1769662"/>
              <a:ext cx="8662082" cy="5254617"/>
            </a:xfrm>
            <a:prstGeom prst="rect">
              <a:avLst/>
            </a:prstGeom>
          </p:spPr>
          <p:txBody>
            <a:bodyPr wrap="square" lIns="0" tIns="0" rIns="0" bIns="0" rtlCol="0" anchor="t">
              <a:spAutoFit/>
            </a:bodyPr>
            <a:lstStyle/>
            <a:p>
              <a:pPr algn="just" rtl="1">
                <a:lnSpc>
                  <a:spcPct val="150000"/>
                </a:lnSpc>
              </a:pPr>
              <a:r>
                <a:rPr lang="ar-EG" sz="4500" b="1" spc="51" dirty="0">
                  <a:latin typeface="Aljazeera" panose="02000000000000000000" pitchFamily="2" charset="-78"/>
                  <a:cs typeface="Aljazeera" panose="02000000000000000000" pitchFamily="2" charset="-78"/>
                </a:rPr>
                <a:t>أدوات وأساليب دراسة الحالة</a:t>
              </a:r>
              <a:endParaRPr lang="en-US" sz="4500" b="1" spc="51" dirty="0">
                <a:latin typeface="Aljazeera" panose="02000000000000000000" pitchFamily="2" charset="-78"/>
                <a:cs typeface="Aljazeera" panose="02000000000000000000" pitchFamily="2" charset="-78"/>
              </a:endParaRPr>
            </a:p>
          </p:txBody>
        </p:sp>
      </p:grpSp>
      <p:grpSp>
        <p:nvGrpSpPr>
          <p:cNvPr id="21" name="Group 20">
            <a:extLst>
              <a:ext uri="{FF2B5EF4-FFF2-40B4-BE49-F238E27FC236}">
                <a16:creationId xmlns:a16="http://schemas.microsoft.com/office/drawing/2014/main" id="{5B62A8B4-4138-3877-B476-EFD14E7625E9}"/>
              </a:ext>
            </a:extLst>
          </p:cNvPr>
          <p:cNvGrpSpPr>
            <a:grpSpLocks/>
          </p:cNvGrpSpPr>
          <p:nvPr/>
        </p:nvGrpSpPr>
        <p:grpSpPr>
          <a:xfrm>
            <a:off x="7043858" y="1870135"/>
            <a:ext cx="4871224" cy="1397974"/>
            <a:chOff x="1212995" y="130715"/>
            <a:chExt cx="1316870" cy="791746"/>
          </a:xfrm>
        </p:grpSpPr>
        <p:pic>
          <p:nvPicPr>
            <p:cNvPr id="22" name="Picture 21">
              <a:extLst>
                <a:ext uri="{FF2B5EF4-FFF2-40B4-BE49-F238E27FC236}">
                  <a16:creationId xmlns:a16="http://schemas.microsoft.com/office/drawing/2014/main" id="{F7E4C941-92BF-CA20-A31B-F70224216A20}"/>
                </a:ext>
              </a:extLst>
            </p:cNvPr>
            <p:cNvPicPr>
              <a:picLocks noChangeAspect="1"/>
            </p:cNvPicPr>
            <p:nvPr/>
          </p:nvPicPr>
          <p:blipFill>
            <a:blip r:embed="rId6" cstate="print">
              <a:duotone>
                <a:schemeClr val="accent2">
                  <a:shade val="45000"/>
                  <a:satMod val="135000"/>
                </a:schemeClr>
                <a:prstClr val="white"/>
              </a:duotone>
            </a:blip>
            <a:srcRect/>
            <a:stretch>
              <a:fillRect/>
            </a:stretch>
          </p:blipFill>
          <p:spPr bwMode="auto">
            <a:xfrm>
              <a:off x="1280529" y="130715"/>
              <a:ext cx="1249336" cy="791746"/>
            </a:xfrm>
            <a:prstGeom prst="rect">
              <a:avLst/>
            </a:prstGeom>
            <a:noFill/>
            <a:ln>
              <a:noFill/>
            </a:ln>
          </p:spPr>
        </p:pic>
        <p:sp>
          <p:nvSpPr>
            <p:cNvPr id="23" name="Rectangle 22">
              <a:extLst>
                <a:ext uri="{FF2B5EF4-FFF2-40B4-BE49-F238E27FC236}">
                  <a16:creationId xmlns:a16="http://schemas.microsoft.com/office/drawing/2014/main" id="{32A5CCB6-8AA8-211D-C4D0-AF6966438DE8}"/>
                </a:ext>
              </a:extLst>
            </p:cNvPr>
            <p:cNvSpPr/>
            <p:nvPr/>
          </p:nvSpPr>
          <p:spPr>
            <a:xfrm>
              <a:off x="1212995" y="213226"/>
              <a:ext cx="1135490" cy="62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algn="r" rtl="0">
                <a:lnSpc>
                  <a:spcPct val="107000"/>
                </a:lnSpc>
                <a:spcAft>
                  <a:spcPts val="800"/>
                </a:spcAft>
              </a:pPr>
              <a:r>
                <a:rPr lang="ar-EG"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أدوات دراسة الحالة</a:t>
              </a:r>
              <a:endParaRPr lang="en-US" sz="45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4" name="Group 23">
            <a:extLst>
              <a:ext uri="{FF2B5EF4-FFF2-40B4-BE49-F238E27FC236}">
                <a16:creationId xmlns:a16="http://schemas.microsoft.com/office/drawing/2014/main" id="{1BF27AE6-7215-5DBF-46A4-D5CC7C5D6B56}"/>
              </a:ext>
            </a:extLst>
          </p:cNvPr>
          <p:cNvGrpSpPr/>
          <p:nvPr/>
        </p:nvGrpSpPr>
        <p:grpSpPr>
          <a:xfrm>
            <a:off x="-457201" y="4012585"/>
            <a:ext cx="18251366" cy="4323895"/>
            <a:chOff x="13295095" y="2734592"/>
            <a:chExt cx="5881584" cy="957702"/>
          </a:xfrm>
        </p:grpSpPr>
        <p:sp>
          <p:nvSpPr>
            <p:cNvPr id="25" name="Freeform 9">
              <a:extLst>
                <a:ext uri="{FF2B5EF4-FFF2-40B4-BE49-F238E27FC236}">
                  <a16:creationId xmlns:a16="http://schemas.microsoft.com/office/drawing/2014/main" id="{95826796-CF80-5A30-53CF-C27B1190AD40}"/>
                </a:ext>
              </a:extLst>
            </p:cNvPr>
            <p:cNvSpPr/>
            <p:nvPr/>
          </p:nvSpPr>
          <p:spPr>
            <a:xfrm flipH="1">
              <a:off x="13295095" y="2734592"/>
              <a:ext cx="5881584" cy="957702"/>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7">
                <a:duotone>
                  <a:schemeClr val="accent6">
                    <a:shade val="45000"/>
                    <a:satMod val="135000"/>
                  </a:schemeClr>
                  <a:prstClr val="white"/>
                </a:duotone>
                <a:lum/>
                <a:extLst>
                  <a:ext uri="{96DAC541-7B7A-43D3-8B79-37D633B846F1}">
                    <asvg:svgBlip xmlns:asvg="http://schemas.microsoft.com/office/drawing/2016/SVG/main" r:embed="rId8"/>
                  </a:ext>
                </a:extLst>
              </a:blip>
              <a:stretch>
                <a:fillRect/>
              </a:stretch>
            </a:blipFill>
          </p:spPr>
          <p:txBody>
            <a:bodyPr/>
            <a:lstStyle/>
            <a:p>
              <a:endParaRPr lang="ar-EG" sz="1200" dirty="0"/>
            </a:p>
          </p:txBody>
        </p:sp>
        <p:sp>
          <p:nvSpPr>
            <p:cNvPr id="26" name="TextBox 25">
              <a:extLst>
                <a:ext uri="{FF2B5EF4-FFF2-40B4-BE49-F238E27FC236}">
                  <a16:creationId xmlns:a16="http://schemas.microsoft.com/office/drawing/2014/main" id="{99F5437B-F32E-9D47-8281-8ECA6500C813}"/>
                </a:ext>
              </a:extLst>
            </p:cNvPr>
            <p:cNvSpPr txBox="1"/>
            <p:nvPr/>
          </p:nvSpPr>
          <p:spPr>
            <a:xfrm>
              <a:off x="13998062" y="2804901"/>
              <a:ext cx="4860859" cy="726006"/>
            </a:xfrm>
            <a:prstGeom prst="rect">
              <a:avLst/>
            </a:prstGeom>
            <a:noFill/>
          </p:spPr>
          <p:txBody>
            <a:bodyPr wrap="square" rtlCol="1">
              <a:spAutoFit/>
            </a:bodyPr>
            <a:lstStyle/>
            <a:p>
              <a:pPr algn="just" rtl="1">
                <a:lnSpc>
                  <a:spcPct val="200000"/>
                </a:lnSpc>
              </a:pPr>
              <a:r>
                <a:rPr lang="ar-EG" sz="3600" b="1" dirty="0">
                  <a:latin typeface="Dubai" panose="020B0503030403030204" pitchFamily="34" charset="-78"/>
                  <a:ea typeface="Calibri" panose="020F0502020204030204" pitchFamily="34" charset="0"/>
                  <a:cs typeface="Dubai" panose="020B0503030403030204" pitchFamily="34" charset="-78"/>
                </a:rPr>
                <a:t>- </a:t>
              </a:r>
              <a:r>
                <a:rPr lang="ar-EG" sz="3600" b="1" u="sng" dirty="0">
                  <a:latin typeface="Dubai" panose="020B0503030403030204" pitchFamily="34" charset="-78"/>
                  <a:ea typeface="Calibri" panose="020F0502020204030204" pitchFamily="34" charset="0"/>
                  <a:cs typeface="Dubai" panose="020B0503030403030204" pitchFamily="34" charset="-78"/>
                </a:rPr>
                <a:t>أنواع الملاحظة وفقا لدور الباحث (ملاحظة بالمشاركة وملاحظة بدون المشاركة)</a:t>
              </a:r>
            </a:p>
            <a:p>
              <a:pPr algn="just" rtl="1">
                <a:lnSpc>
                  <a:spcPct val="200000"/>
                </a:lnSpc>
              </a:pPr>
              <a:r>
                <a:rPr lang="ar-EG" sz="3600" b="1" dirty="0">
                  <a:latin typeface="Dubai" panose="020B0503030403030204" pitchFamily="34" charset="-78"/>
                  <a:ea typeface="Calibri" panose="020F0502020204030204" pitchFamily="34" charset="0"/>
                  <a:cs typeface="Dubai" panose="020B0503030403030204" pitchFamily="34" charset="-78"/>
                </a:rPr>
                <a:t>- ملاحظة بالمشاركة : </a:t>
              </a:r>
              <a:r>
                <a:rPr lang="ar-EG" sz="3200" dirty="0">
                  <a:latin typeface="Dubai" panose="020B0503030403030204" pitchFamily="34" charset="-78"/>
                  <a:ea typeface="Calibri" panose="020F0502020204030204" pitchFamily="34" charset="0"/>
                  <a:cs typeface="Dubai" panose="020B0503030403030204" pitchFamily="34" charset="-78"/>
                </a:rPr>
                <a:t>يقوم الباحث بمشاركة الأفراد تصرفاتهم ومشاعرهم وكأنه فرد من الجماعة </a:t>
              </a:r>
            </a:p>
            <a:p>
              <a:pPr algn="just" rtl="1">
                <a:lnSpc>
                  <a:spcPct val="200000"/>
                </a:lnSpc>
              </a:pPr>
              <a:r>
                <a:rPr lang="ar-EG" sz="3600" b="1" dirty="0">
                  <a:latin typeface="Dubai" panose="020B0503030403030204" pitchFamily="34" charset="-78"/>
                  <a:ea typeface="Calibri" panose="020F0502020204030204" pitchFamily="34" charset="0"/>
                  <a:cs typeface="Dubai" panose="020B0503030403030204" pitchFamily="34" charset="-78"/>
                </a:rPr>
                <a:t>- ملاحظة بدون مشاركة: </a:t>
              </a:r>
              <a:r>
                <a:rPr lang="ar-EG" sz="3200" dirty="0">
                  <a:latin typeface="Dubai" panose="020B0503030403030204" pitchFamily="34" charset="-78"/>
                  <a:ea typeface="Calibri" panose="020F0502020204030204" pitchFamily="34" charset="0"/>
                  <a:cs typeface="Dubai" panose="020B0503030403030204" pitchFamily="34" charset="-78"/>
                </a:rPr>
                <a:t>يلاحظ الباحث الظاهرة أو الحدث دون أن يشارك في الحدث أو النشاط.</a:t>
              </a:r>
              <a:r>
                <a:rPr lang="ar-EG" sz="3600" b="1" dirty="0">
                  <a:latin typeface="Dubai" panose="020B0503030403030204" pitchFamily="34" charset="-78"/>
                  <a:ea typeface="Calibri" panose="020F0502020204030204" pitchFamily="34" charset="0"/>
                  <a:cs typeface="Dubai" panose="020B0503030403030204" pitchFamily="34" charset="-78"/>
                </a:rPr>
                <a:t> </a:t>
              </a:r>
              <a:endParaRPr lang="ar-EG" sz="3600" dirty="0">
                <a:latin typeface="Dubai" panose="020B0503030403030204" pitchFamily="34" charset="-78"/>
                <a:ea typeface="Calibri" panose="020F0502020204030204" pitchFamily="34" charset="0"/>
                <a:cs typeface="Dubai" panose="020B0503030403030204" pitchFamily="34" charset="-78"/>
              </a:endParaRPr>
            </a:p>
          </p:txBody>
        </p:sp>
      </p:grpSp>
      <p:grpSp>
        <p:nvGrpSpPr>
          <p:cNvPr id="27" name="Group 4">
            <a:extLst>
              <a:ext uri="{FF2B5EF4-FFF2-40B4-BE49-F238E27FC236}">
                <a16:creationId xmlns:a16="http://schemas.microsoft.com/office/drawing/2014/main" id="{1BB6DE8D-F692-44B0-8C98-3E30ADA82940}"/>
              </a:ext>
            </a:extLst>
          </p:cNvPr>
          <p:cNvGrpSpPr/>
          <p:nvPr/>
        </p:nvGrpSpPr>
        <p:grpSpPr>
          <a:xfrm>
            <a:off x="2166934" y="-103125"/>
            <a:ext cx="4753758" cy="4713226"/>
            <a:chOff x="-1133261" y="0"/>
            <a:chExt cx="6908800" cy="7640148"/>
          </a:xfrm>
        </p:grpSpPr>
        <p:pic>
          <p:nvPicPr>
            <p:cNvPr id="28" name="Picture 5">
              <a:extLst>
                <a:ext uri="{FF2B5EF4-FFF2-40B4-BE49-F238E27FC236}">
                  <a16:creationId xmlns:a16="http://schemas.microsoft.com/office/drawing/2014/main" id="{88864996-467C-43D3-BBC5-508FF2AB271A}"/>
                </a:ext>
              </a:extLst>
            </p:cNvPr>
            <p:cNvPicPr>
              <a:picLocks noChangeAspect="1"/>
            </p:cNvPicPr>
            <p:nvPr/>
          </p:nvPicPr>
          <p:blipFill rotWithShape="1">
            <a:blip r:embed="rId9">
              <a:extLst>
                <a:ext uri="{28A0092B-C50C-407E-A947-70E740481C1C}">
                  <a14:useLocalDpi xmlns:a14="http://schemas.microsoft.com/office/drawing/2010/main" val="0"/>
                </a:ext>
              </a:extLst>
            </a:blip>
            <a:srcRect l="2587" r="6985"/>
            <a:stretch/>
          </p:blipFill>
          <p:spPr>
            <a:xfrm>
              <a:off x="-1133261" y="0"/>
              <a:ext cx="6908800" cy="7640148"/>
            </a:xfrm>
            <a:prstGeom prst="rect">
              <a:avLst/>
            </a:prstGeom>
          </p:spPr>
        </p:pic>
      </p:grpSp>
    </p:spTree>
    <p:extLst>
      <p:ext uri="{BB962C8B-B14F-4D97-AF65-F5344CB8AC3E}">
        <p14:creationId xmlns:p14="http://schemas.microsoft.com/office/powerpoint/2010/main" val="250568005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Triangle 7">
            <a:extLst>
              <a:ext uri="{FF2B5EF4-FFF2-40B4-BE49-F238E27FC236}">
                <a16:creationId xmlns:a16="http://schemas.microsoft.com/office/drawing/2014/main" id="{BDC96880-C9A8-D463-187E-5F44CF00C555}"/>
              </a:ext>
            </a:extLst>
          </p:cNvPr>
          <p:cNvSpPr/>
          <p:nvPr/>
        </p:nvSpPr>
        <p:spPr>
          <a:xfrm flipH="1">
            <a:off x="0" y="-30549"/>
            <a:ext cx="18288000" cy="10325100"/>
          </a:xfrm>
          <a:prstGeom prst="rtTriangle">
            <a:avLst/>
          </a:prstGeom>
          <a:solidFill>
            <a:srgbClr val="00B050">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ar-EG" dirty="0"/>
          </a:p>
        </p:txBody>
      </p:sp>
      <p:grpSp>
        <p:nvGrpSpPr>
          <p:cNvPr id="2" name="Group 1">
            <a:extLst>
              <a:ext uri="{FF2B5EF4-FFF2-40B4-BE49-F238E27FC236}">
                <a16:creationId xmlns:a16="http://schemas.microsoft.com/office/drawing/2014/main" id="{EA7FD379-A12B-C0F3-294C-AF8BD930CAD6}"/>
              </a:ext>
            </a:extLst>
          </p:cNvPr>
          <p:cNvGrpSpPr/>
          <p:nvPr/>
        </p:nvGrpSpPr>
        <p:grpSpPr>
          <a:xfrm>
            <a:off x="695755" y="1061232"/>
            <a:ext cx="1980028" cy="980225"/>
            <a:chOff x="789788" y="568550"/>
            <a:chExt cx="2263765" cy="876343"/>
          </a:xfrm>
        </p:grpSpPr>
        <p:pic>
          <p:nvPicPr>
            <p:cNvPr id="3" name="Picture 2">
              <a:extLst>
                <a:ext uri="{FF2B5EF4-FFF2-40B4-BE49-F238E27FC236}">
                  <a16:creationId xmlns:a16="http://schemas.microsoft.com/office/drawing/2014/main" id="{06FDF8A8-8115-0A6B-2829-DA2EC6FE1CBB}"/>
                </a:ext>
              </a:extLst>
            </p:cNvPr>
            <p:cNvPicPr>
              <a:picLocks noChangeAspect="1"/>
            </p:cNvPicPr>
            <p:nvPr/>
          </p:nvPicPr>
          <p:blipFill>
            <a:blip r:embed="rId3"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789788" y="568550"/>
              <a:ext cx="2263765" cy="876343"/>
            </a:xfrm>
            <a:prstGeom prst="rect">
              <a:avLst/>
            </a:prstGeom>
          </p:spPr>
        </p:pic>
        <p:sp>
          <p:nvSpPr>
            <p:cNvPr id="4" name="TextBox 28">
              <a:extLst>
                <a:ext uri="{FF2B5EF4-FFF2-40B4-BE49-F238E27FC236}">
                  <a16:creationId xmlns:a16="http://schemas.microsoft.com/office/drawing/2014/main" id="{4E9B5231-2549-7509-307B-8A7BD2A6ABD2}"/>
                </a:ext>
              </a:extLst>
            </p:cNvPr>
            <p:cNvSpPr txBox="1"/>
            <p:nvPr/>
          </p:nvSpPr>
          <p:spPr>
            <a:xfrm rot="20457677">
              <a:off x="874661" y="849684"/>
              <a:ext cx="1896204" cy="368025"/>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2500" b="1"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rPr>
                <a:t>الجلسة الثانية</a:t>
              </a:r>
              <a:endParaRPr lang="en-US" sz="2500"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5" name="Group 4">
            <a:extLst>
              <a:ext uri="{FF2B5EF4-FFF2-40B4-BE49-F238E27FC236}">
                <a16:creationId xmlns:a16="http://schemas.microsoft.com/office/drawing/2014/main" id="{9B30CF6B-06A4-7767-9951-7F92C4EFB13A}"/>
              </a:ext>
            </a:extLst>
          </p:cNvPr>
          <p:cNvGrpSpPr/>
          <p:nvPr/>
        </p:nvGrpSpPr>
        <p:grpSpPr>
          <a:xfrm>
            <a:off x="140419" y="299624"/>
            <a:ext cx="1879169" cy="980224"/>
            <a:chOff x="1282652" y="498315"/>
            <a:chExt cx="1807888" cy="876343"/>
          </a:xfrm>
        </p:grpSpPr>
        <p:pic>
          <p:nvPicPr>
            <p:cNvPr id="6" name="Picture 5">
              <a:extLst>
                <a:ext uri="{FF2B5EF4-FFF2-40B4-BE49-F238E27FC236}">
                  <a16:creationId xmlns:a16="http://schemas.microsoft.com/office/drawing/2014/main" id="{FEBD5877-C1CE-1FA6-5F49-D25B89BE69F2}"/>
                </a:ext>
              </a:extLst>
            </p:cNvPr>
            <p:cNvPicPr>
              <a:picLocks noChangeAspect="1"/>
            </p:cNvPicPr>
            <p:nvPr/>
          </p:nvPicPr>
          <p:blipFill>
            <a:blip r:embed="rId4"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1282652" y="498315"/>
              <a:ext cx="1807888" cy="876343"/>
            </a:xfrm>
            <a:prstGeom prst="rect">
              <a:avLst/>
            </a:prstGeom>
          </p:spPr>
        </p:pic>
        <p:sp>
          <p:nvSpPr>
            <p:cNvPr id="7" name="TextBox 28">
              <a:extLst>
                <a:ext uri="{FF2B5EF4-FFF2-40B4-BE49-F238E27FC236}">
                  <a16:creationId xmlns:a16="http://schemas.microsoft.com/office/drawing/2014/main" id="{FC86DDE1-7B1B-D414-53E9-60A2955210EE}"/>
                </a:ext>
              </a:extLst>
            </p:cNvPr>
            <p:cNvSpPr txBox="1"/>
            <p:nvPr/>
          </p:nvSpPr>
          <p:spPr>
            <a:xfrm rot="20457677">
              <a:off x="1345850" y="709582"/>
              <a:ext cx="1421884" cy="441630"/>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3000" b="1"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rPr>
                <a:t>اليوم الأول</a:t>
              </a:r>
              <a:endParaRPr lang="en-US" sz="3000"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9" name="Group 8">
            <a:extLst>
              <a:ext uri="{FF2B5EF4-FFF2-40B4-BE49-F238E27FC236}">
                <a16:creationId xmlns:a16="http://schemas.microsoft.com/office/drawing/2014/main" id="{4F232B40-6637-2F3C-5186-E94AE85DE2F2}"/>
              </a:ext>
            </a:extLst>
          </p:cNvPr>
          <p:cNvGrpSpPr/>
          <p:nvPr/>
        </p:nvGrpSpPr>
        <p:grpSpPr>
          <a:xfrm>
            <a:off x="12288063" y="120972"/>
            <a:ext cx="5791202" cy="1990930"/>
            <a:chOff x="4935472" y="1769662"/>
            <a:chExt cx="8932928" cy="5254617"/>
          </a:xfrm>
        </p:grpSpPr>
        <p:pic>
          <p:nvPicPr>
            <p:cNvPr id="19" name="Picture 18">
              <a:extLst>
                <a:ext uri="{FF2B5EF4-FFF2-40B4-BE49-F238E27FC236}">
                  <a16:creationId xmlns:a16="http://schemas.microsoft.com/office/drawing/2014/main" id="{DB587E16-79F8-057F-8149-E7592A68F8A7}"/>
                </a:ext>
              </a:extLst>
            </p:cNvPr>
            <p:cNvPicPr>
              <a:picLocks noChangeAspect="1"/>
            </p:cNvPicPr>
            <p:nvPr/>
          </p:nvPicPr>
          <p:blipFill rotWithShape="1">
            <a:blip r:embed="rId5">
              <a:grayscl/>
              <a:extLst>
                <a:ext uri="{BEBA8EAE-BF5A-486C-A8C5-ECC9F3942E4B}">
                  <a14:imgProps xmlns:a14="http://schemas.microsoft.com/office/drawing/2010/main">
                    <a14:imgLayer r:embed="rId6">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630" t="9182" r="839" b="13125"/>
            <a:stretch/>
          </p:blipFill>
          <p:spPr>
            <a:xfrm>
              <a:off x="4935472" y="1798820"/>
              <a:ext cx="8932928" cy="2703922"/>
            </a:xfrm>
            <a:prstGeom prst="rect">
              <a:avLst/>
            </a:prstGeom>
          </p:spPr>
        </p:pic>
        <p:sp>
          <p:nvSpPr>
            <p:cNvPr id="20" name="TextBox 42">
              <a:extLst>
                <a:ext uri="{FF2B5EF4-FFF2-40B4-BE49-F238E27FC236}">
                  <a16:creationId xmlns:a16="http://schemas.microsoft.com/office/drawing/2014/main" id="{A8710DD6-0C55-5F29-4CAF-3B243057A9DD}"/>
                </a:ext>
              </a:extLst>
            </p:cNvPr>
            <p:cNvSpPr txBox="1"/>
            <p:nvPr/>
          </p:nvSpPr>
          <p:spPr>
            <a:xfrm>
              <a:off x="4935472" y="1769662"/>
              <a:ext cx="8662082" cy="5254617"/>
            </a:xfrm>
            <a:prstGeom prst="rect">
              <a:avLst/>
            </a:prstGeom>
          </p:spPr>
          <p:txBody>
            <a:bodyPr wrap="square" lIns="0" tIns="0" rIns="0" bIns="0" rtlCol="0" anchor="t">
              <a:spAutoFit/>
            </a:bodyPr>
            <a:lstStyle/>
            <a:p>
              <a:pPr algn="just" rtl="1">
                <a:lnSpc>
                  <a:spcPct val="150000"/>
                </a:lnSpc>
              </a:pPr>
              <a:r>
                <a:rPr lang="ar-EG" sz="4500" b="1" spc="51" dirty="0">
                  <a:latin typeface="Aljazeera" panose="02000000000000000000" pitchFamily="2" charset="-78"/>
                  <a:cs typeface="Aljazeera" panose="02000000000000000000" pitchFamily="2" charset="-78"/>
                </a:rPr>
                <a:t>أدوات وأساليب دراسة الحالة</a:t>
              </a:r>
              <a:endParaRPr lang="en-US" sz="4500" b="1" spc="51" dirty="0">
                <a:latin typeface="Aljazeera" panose="02000000000000000000" pitchFamily="2" charset="-78"/>
                <a:cs typeface="Aljazeera" panose="02000000000000000000" pitchFamily="2" charset="-78"/>
              </a:endParaRPr>
            </a:p>
          </p:txBody>
        </p:sp>
      </p:grpSp>
      <p:grpSp>
        <p:nvGrpSpPr>
          <p:cNvPr id="21" name="Group 20">
            <a:extLst>
              <a:ext uri="{FF2B5EF4-FFF2-40B4-BE49-F238E27FC236}">
                <a16:creationId xmlns:a16="http://schemas.microsoft.com/office/drawing/2014/main" id="{5B62A8B4-4138-3877-B476-EFD14E7625E9}"/>
              </a:ext>
            </a:extLst>
          </p:cNvPr>
          <p:cNvGrpSpPr>
            <a:grpSpLocks/>
          </p:cNvGrpSpPr>
          <p:nvPr/>
        </p:nvGrpSpPr>
        <p:grpSpPr>
          <a:xfrm>
            <a:off x="7043858" y="1870135"/>
            <a:ext cx="4871224" cy="1397974"/>
            <a:chOff x="1212995" y="130715"/>
            <a:chExt cx="1316870" cy="791746"/>
          </a:xfrm>
        </p:grpSpPr>
        <p:pic>
          <p:nvPicPr>
            <p:cNvPr id="22" name="Picture 21">
              <a:extLst>
                <a:ext uri="{FF2B5EF4-FFF2-40B4-BE49-F238E27FC236}">
                  <a16:creationId xmlns:a16="http://schemas.microsoft.com/office/drawing/2014/main" id="{F7E4C941-92BF-CA20-A31B-F70224216A20}"/>
                </a:ext>
              </a:extLst>
            </p:cNvPr>
            <p:cNvPicPr>
              <a:picLocks noChangeAspect="1"/>
            </p:cNvPicPr>
            <p:nvPr/>
          </p:nvPicPr>
          <p:blipFill>
            <a:blip r:embed="rId7" cstate="print">
              <a:duotone>
                <a:schemeClr val="accent2">
                  <a:shade val="45000"/>
                  <a:satMod val="135000"/>
                </a:schemeClr>
                <a:prstClr val="white"/>
              </a:duotone>
            </a:blip>
            <a:srcRect/>
            <a:stretch>
              <a:fillRect/>
            </a:stretch>
          </p:blipFill>
          <p:spPr bwMode="auto">
            <a:xfrm>
              <a:off x="1280529" y="130715"/>
              <a:ext cx="1249336" cy="791746"/>
            </a:xfrm>
            <a:prstGeom prst="rect">
              <a:avLst/>
            </a:prstGeom>
            <a:noFill/>
            <a:ln>
              <a:noFill/>
            </a:ln>
          </p:spPr>
        </p:pic>
        <p:sp>
          <p:nvSpPr>
            <p:cNvPr id="23" name="Rectangle 22">
              <a:extLst>
                <a:ext uri="{FF2B5EF4-FFF2-40B4-BE49-F238E27FC236}">
                  <a16:creationId xmlns:a16="http://schemas.microsoft.com/office/drawing/2014/main" id="{32A5CCB6-8AA8-211D-C4D0-AF6966438DE8}"/>
                </a:ext>
              </a:extLst>
            </p:cNvPr>
            <p:cNvSpPr/>
            <p:nvPr/>
          </p:nvSpPr>
          <p:spPr>
            <a:xfrm>
              <a:off x="1212995" y="213226"/>
              <a:ext cx="1135490" cy="62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algn="r" rtl="0">
                <a:lnSpc>
                  <a:spcPct val="107000"/>
                </a:lnSpc>
                <a:spcAft>
                  <a:spcPts val="800"/>
                </a:spcAft>
              </a:pPr>
              <a:r>
                <a:rPr lang="ar-EG"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أدوات دراسة الحالة</a:t>
              </a:r>
              <a:endParaRPr lang="en-US" sz="45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4" name="Group 23">
            <a:extLst>
              <a:ext uri="{FF2B5EF4-FFF2-40B4-BE49-F238E27FC236}">
                <a16:creationId xmlns:a16="http://schemas.microsoft.com/office/drawing/2014/main" id="{1BF27AE6-7215-5DBF-46A4-D5CC7C5D6B56}"/>
              </a:ext>
            </a:extLst>
          </p:cNvPr>
          <p:cNvGrpSpPr/>
          <p:nvPr/>
        </p:nvGrpSpPr>
        <p:grpSpPr>
          <a:xfrm>
            <a:off x="-457201" y="4012585"/>
            <a:ext cx="18251366" cy="4323895"/>
            <a:chOff x="13295095" y="2734592"/>
            <a:chExt cx="5881584" cy="957702"/>
          </a:xfrm>
        </p:grpSpPr>
        <p:sp>
          <p:nvSpPr>
            <p:cNvPr id="25" name="Freeform 9">
              <a:extLst>
                <a:ext uri="{FF2B5EF4-FFF2-40B4-BE49-F238E27FC236}">
                  <a16:creationId xmlns:a16="http://schemas.microsoft.com/office/drawing/2014/main" id="{95826796-CF80-5A30-53CF-C27B1190AD40}"/>
                </a:ext>
              </a:extLst>
            </p:cNvPr>
            <p:cNvSpPr/>
            <p:nvPr/>
          </p:nvSpPr>
          <p:spPr>
            <a:xfrm flipH="1">
              <a:off x="13295095" y="2734592"/>
              <a:ext cx="5881584" cy="957702"/>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8">
                <a:duotone>
                  <a:schemeClr val="accent6">
                    <a:shade val="45000"/>
                    <a:satMod val="135000"/>
                  </a:schemeClr>
                  <a:prstClr val="white"/>
                </a:duotone>
                <a:lum/>
                <a:extLst>
                  <a:ext uri="{96DAC541-7B7A-43D3-8B79-37D633B846F1}">
                    <asvg:svgBlip xmlns:asvg="http://schemas.microsoft.com/office/drawing/2016/SVG/main" r:embed="rId9"/>
                  </a:ext>
                </a:extLst>
              </a:blip>
              <a:stretch>
                <a:fillRect/>
              </a:stretch>
            </a:blipFill>
          </p:spPr>
          <p:txBody>
            <a:bodyPr/>
            <a:lstStyle/>
            <a:p>
              <a:endParaRPr lang="ar-EG" sz="1200" dirty="0"/>
            </a:p>
          </p:txBody>
        </p:sp>
        <p:sp>
          <p:nvSpPr>
            <p:cNvPr id="26" name="TextBox 25">
              <a:extLst>
                <a:ext uri="{FF2B5EF4-FFF2-40B4-BE49-F238E27FC236}">
                  <a16:creationId xmlns:a16="http://schemas.microsoft.com/office/drawing/2014/main" id="{99F5437B-F32E-9D47-8281-8ECA6500C813}"/>
                </a:ext>
              </a:extLst>
            </p:cNvPr>
            <p:cNvSpPr txBox="1"/>
            <p:nvPr/>
          </p:nvSpPr>
          <p:spPr>
            <a:xfrm>
              <a:off x="13998062" y="2804901"/>
              <a:ext cx="4860859" cy="726006"/>
            </a:xfrm>
            <a:prstGeom prst="rect">
              <a:avLst/>
            </a:prstGeom>
            <a:noFill/>
          </p:spPr>
          <p:txBody>
            <a:bodyPr wrap="square" rtlCol="1">
              <a:spAutoFit/>
            </a:bodyPr>
            <a:lstStyle/>
            <a:p>
              <a:pPr algn="just" rtl="1">
                <a:lnSpc>
                  <a:spcPct val="200000"/>
                </a:lnSpc>
              </a:pPr>
              <a:r>
                <a:rPr lang="ar-EG" sz="3600" b="1" dirty="0">
                  <a:latin typeface="Dubai" panose="020B0503030403030204" pitchFamily="34" charset="-78"/>
                  <a:ea typeface="Calibri" panose="020F0502020204030204" pitchFamily="34" charset="0"/>
                  <a:cs typeface="Dubai" panose="020B0503030403030204" pitchFamily="34" charset="-78"/>
                </a:rPr>
                <a:t>- </a:t>
              </a:r>
              <a:r>
                <a:rPr lang="ar-EG" sz="3600" b="1" u="sng" dirty="0">
                  <a:latin typeface="Dubai" panose="020B0503030403030204" pitchFamily="34" charset="-78"/>
                  <a:ea typeface="Calibri" panose="020F0502020204030204" pitchFamily="34" charset="0"/>
                  <a:cs typeface="Dubai" panose="020B0503030403030204" pitchFamily="34" charset="-78"/>
                </a:rPr>
                <a:t>أنواع الملاحظة وفقا لدرجة الضبط (ملاحظة مقيدة وملاحظة حرة غير مقيدة)</a:t>
              </a:r>
            </a:p>
            <a:p>
              <a:pPr algn="just" rtl="1">
                <a:lnSpc>
                  <a:spcPct val="200000"/>
                </a:lnSpc>
              </a:pPr>
              <a:r>
                <a:rPr lang="ar-EG" sz="3600" b="1" dirty="0">
                  <a:latin typeface="Dubai" panose="020B0503030403030204" pitchFamily="34" charset="-78"/>
                  <a:ea typeface="Calibri" panose="020F0502020204030204" pitchFamily="34" charset="0"/>
                  <a:cs typeface="Dubai" panose="020B0503030403030204" pitchFamily="34" charset="-78"/>
                </a:rPr>
                <a:t>-  ملاحظة مقيدة: </a:t>
              </a:r>
              <a:r>
                <a:rPr lang="ar-EG" sz="3600" dirty="0">
                  <a:latin typeface="Dubai" panose="020B0503030403030204" pitchFamily="34" charset="-78"/>
                  <a:ea typeface="Calibri" panose="020F0502020204030204" pitchFamily="34" charset="0"/>
                  <a:cs typeface="Dubai" panose="020B0503030403030204" pitchFamily="34" charset="-78"/>
                </a:rPr>
                <a:t>مقيدة ببنود أو فقرات معينة مدرجة أو استمارة ملاحظة .</a:t>
              </a:r>
            </a:p>
            <a:p>
              <a:pPr algn="just" rtl="1">
                <a:lnSpc>
                  <a:spcPct val="200000"/>
                </a:lnSpc>
              </a:pPr>
              <a:r>
                <a:rPr lang="ar-EG" sz="3600" b="1" dirty="0">
                  <a:latin typeface="Dubai" panose="020B0503030403030204" pitchFamily="34" charset="-78"/>
                  <a:ea typeface="Calibri" panose="020F0502020204030204" pitchFamily="34" charset="0"/>
                  <a:cs typeface="Dubai" panose="020B0503030403030204" pitchFamily="34" charset="-78"/>
                </a:rPr>
                <a:t>- ملاحظة حرة غير مقيدة: </a:t>
              </a:r>
              <a:r>
                <a:rPr lang="ar-EG" sz="3600" dirty="0">
                  <a:latin typeface="Dubai" panose="020B0503030403030204" pitchFamily="34" charset="-78"/>
                  <a:ea typeface="Calibri" panose="020F0502020204030204" pitchFamily="34" charset="0"/>
                  <a:cs typeface="Dubai" panose="020B0503030403030204" pitchFamily="34" charset="-78"/>
                </a:rPr>
                <a:t>وهي ملاحظة مرنة لا يتقيد فيها الملاحظ بإطار صارم ودقيق </a:t>
              </a:r>
            </a:p>
          </p:txBody>
        </p:sp>
      </p:grpSp>
      <p:grpSp>
        <p:nvGrpSpPr>
          <p:cNvPr id="27" name="Group 4">
            <a:extLst>
              <a:ext uri="{FF2B5EF4-FFF2-40B4-BE49-F238E27FC236}">
                <a16:creationId xmlns:a16="http://schemas.microsoft.com/office/drawing/2014/main" id="{1BB6DE8D-F692-44B0-8C98-3E30ADA82940}"/>
              </a:ext>
            </a:extLst>
          </p:cNvPr>
          <p:cNvGrpSpPr/>
          <p:nvPr/>
        </p:nvGrpSpPr>
        <p:grpSpPr>
          <a:xfrm>
            <a:off x="2166934" y="-103125"/>
            <a:ext cx="4753758" cy="4713226"/>
            <a:chOff x="-1133261" y="0"/>
            <a:chExt cx="6908800" cy="7640148"/>
          </a:xfrm>
        </p:grpSpPr>
        <p:pic>
          <p:nvPicPr>
            <p:cNvPr id="28" name="Picture 5">
              <a:extLst>
                <a:ext uri="{FF2B5EF4-FFF2-40B4-BE49-F238E27FC236}">
                  <a16:creationId xmlns:a16="http://schemas.microsoft.com/office/drawing/2014/main" id="{88864996-467C-43D3-BBC5-508FF2AB271A}"/>
                </a:ext>
              </a:extLst>
            </p:cNvPr>
            <p:cNvPicPr>
              <a:picLocks noChangeAspect="1"/>
            </p:cNvPicPr>
            <p:nvPr/>
          </p:nvPicPr>
          <p:blipFill rotWithShape="1">
            <a:blip r:embed="rId10">
              <a:extLst>
                <a:ext uri="{28A0092B-C50C-407E-A947-70E740481C1C}">
                  <a14:useLocalDpi xmlns:a14="http://schemas.microsoft.com/office/drawing/2010/main" val="0"/>
                </a:ext>
              </a:extLst>
            </a:blip>
            <a:srcRect l="2587" r="6985"/>
            <a:stretch/>
          </p:blipFill>
          <p:spPr>
            <a:xfrm>
              <a:off x="-1133261" y="0"/>
              <a:ext cx="6908800" cy="7640148"/>
            </a:xfrm>
            <a:prstGeom prst="rect">
              <a:avLst/>
            </a:prstGeom>
          </p:spPr>
        </p:pic>
      </p:grpSp>
    </p:spTree>
    <p:extLst>
      <p:ext uri="{BB962C8B-B14F-4D97-AF65-F5344CB8AC3E}">
        <p14:creationId xmlns:p14="http://schemas.microsoft.com/office/powerpoint/2010/main" val="131505435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Triangle 7">
            <a:extLst>
              <a:ext uri="{FF2B5EF4-FFF2-40B4-BE49-F238E27FC236}">
                <a16:creationId xmlns:a16="http://schemas.microsoft.com/office/drawing/2014/main" id="{BDC96880-C9A8-D463-187E-5F44CF00C555}"/>
              </a:ext>
            </a:extLst>
          </p:cNvPr>
          <p:cNvSpPr/>
          <p:nvPr/>
        </p:nvSpPr>
        <p:spPr>
          <a:xfrm flipH="1">
            <a:off x="0" y="-30549"/>
            <a:ext cx="18288000" cy="10325100"/>
          </a:xfrm>
          <a:prstGeom prst="rtTriangle">
            <a:avLst/>
          </a:prstGeom>
          <a:solidFill>
            <a:srgbClr val="00B050">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ar-EG" dirty="0"/>
          </a:p>
        </p:txBody>
      </p:sp>
      <p:grpSp>
        <p:nvGrpSpPr>
          <p:cNvPr id="2" name="Group 1">
            <a:extLst>
              <a:ext uri="{FF2B5EF4-FFF2-40B4-BE49-F238E27FC236}">
                <a16:creationId xmlns:a16="http://schemas.microsoft.com/office/drawing/2014/main" id="{EA7FD379-A12B-C0F3-294C-AF8BD930CAD6}"/>
              </a:ext>
            </a:extLst>
          </p:cNvPr>
          <p:cNvGrpSpPr/>
          <p:nvPr/>
        </p:nvGrpSpPr>
        <p:grpSpPr>
          <a:xfrm>
            <a:off x="695755" y="1061232"/>
            <a:ext cx="1980028" cy="980225"/>
            <a:chOff x="789788" y="568550"/>
            <a:chExt cx="2263765" cy="876343"/>
          </a:xfrm>
        </p:grpSpPr>
        <p:pic>
          <p:nvPicPr>
            <p:cNvPr id="3" name="Picture 2">
              <a:extLst>
                <a:ext uri="{FF2B5EF4-FFF2-40B4-BE49-F238E27FC236}">
                  <a16:creationId xmlns:a16="http://schemas.microsoft.com/office/drawing/2014/main" id="{06FDF8A8-8115-0A6B-2829-DA2EC6FE1CBB}"/>
                </a:ext>
              </a:extLst>
            </p:cNvPr>
            <p:cNvPicPr>
              <a:picLocks noChangeAspect="1"/>
            </p:cNvPicPr>
            <p:nvPr/>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789788" y="568550"/>
              <a:ext cx="2263765" cy="876343"/>
            </a:xfrm>
            <a:prstGeom prst="rect">
              <a:avLst/>
            </a:prstGeom>
          </p:spPr>
        </p:pic>
        <p:sp>
          <p:nvSpPr>
            <p:cNvPr id="4" name="TextBox 28">
              <a:extLst>
                <a:ext uri="{FF2B5EF4-FFF2-40B4-BE49-F238E27FC236}">
                  <a16:creationId xmlns:a16="http://schemas.microsoft.com/office/drawing/2014/main" id="{4E9B5231-2549-7509-307B-8A7BD2A6ABD2}"/>
                </a:ext>
              </a:extLst>
            </p:cNvPr>
            <p:cNvSpPr txBox="1"/>
            <p:nvPr/>
          </p:nvSpPr>
          <p:spPr>
            <a:xfrm rot="20457677">
              <a:off x="874661" y="849684"/>
              <a:ext cx="1896204" cy="368025"/>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2500" b="1"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rPr>
                <a:t>الجلسة الثانية</a:t>
              </a:r>
              <a:endParaRPr lang="en-US" sz="2500"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5" name="Group 4">
            <a:extLst>
              <a:ext uri="{FF2B5EF4-FFF2-40B4-BE49-F238E27FC236}">
                <a16:creationId xmlns:a16="http://schemas.microsoft.com/office/drawing/2014/main" id="{9B30CF6B-06A4-7767-9951-7F92C4EFB13A}"/>
              </a:ext>
            </a:extLst>
          </p:cNvPr>
          <p:cNvGrpSpPr/>
          <p:nvPr/>
        </p:nvGrpSpPr>
        <p:grpSpPr>
          <a:xfrm>
            <a:off x="140419" y="299624"/>
            <a:ext cx="1879169" cy="980224"/>
            <a:chOff x="1282652" y="498315"/>
            <a:chExt cx="1807888" cy="876343"/>
          </a:xfrm>
        </p:grpSpPr>
        <p:pic>
          <p:nvPicPr>
            <p:cNvPr id="6" name="Picture 5">
              <a:extLst>
                <a:ext uri="{FF2B5EF4-FFF2-40B4-BE49-F238E27FC236}">
                  <a16:creationId xmlns:a16="http://schemas.microsoft.com/office/drawing/2014/main" id="{FEBD5877-C1CE-1FA6-5F49-D25B89BE69F2}"/>
                </a:ext>
              </a:extLst>
            </p:cNvPr>
            <p:cNvPicPr>
              <a:picLocks noChangeAspect="1"/>
            </p:cNvPicPr>
            <p:nvPr/>
          </p:nvPicPr>
          <p:blipFill>
            <a:blip r:embed="rId3"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1282652" y="498315"/>
              <a:ext cx="1807888" cy="876343"/>
            </a:xfrm>
            <a:prstGeom prst="rect">
              <a:avLst/>
            </a:prstGeom>
          </p:spPr>
        </p:pic>
        <p:sp>
          <p:nvSpPr>
            <p:cNvPr id="7" name="TextBox 28">
              <a:extLst>
                <a:ext uri="{FF2B5EF4-FFF2-40B4-BE49-F238E27FC236}">
                  <a16:creationId xmlns:a16="http://schemas.microsoft.com/office/drawing/2014/main" id="{FC86DDE1-7B1B-D414-53E9-60A2955210EE}"/>
                </a:ext>
              </a:extLst>
            </p:cNvPr>
            <p:cNvSpPr txBox="1"/>
            <p:nvPr/>
          </p:nvSpPr>
          <p:spPr>
            <a:xfrm rot="20457677">
              <a:off x="1345850" y="709582"/>
              <a:ext cx="1421884" cy="441630"/>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3000" b="1"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rPr>
                <a:t>اليوم الأول</a:t>
              </a:r>
              <a:endParaRPr lang="en-US" sz="3000"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9" name="Group 8">
            <a:extLst>
              <a:ext uri="{FF2B5EF4-FFF2-40B4-BE49-F238E27FC236}">
                <a16:creationId xmlns:a16="http://schemas.microsoft.com/office/drawing/2014/main" id="{4F232B40-6637-2F3C-5186-E94AE85DE2F2}"/>
              </a:ext>
            </a:extLst>
          </p:cNvPr>
          <p:cNvGrpSpPr/>
          <p:nvPr/>
        </p:nvGrpSpPr>
        <p:grpSpPr>
          <a:xfrm>
            <a:off x="12288063" y="120972"/>
            <a:ext cx="5791202" cy="1990930"/>
            <a:chOff x="4935472" y="1769662"/>
            <a:chExt cx="8932928" cy="5254617"/>
          </a:xfrm>
        </p:grpSpPr>
        <p:pic>
          <p:nvPicPr>
            <p:cNvPr id="19" name="Picture 18">
              <a:extLst>
                <a:ext uri="{FF2B5EF4-FFF2-40B4-BE49-F238E27FC236}">
                  <a16:creationId xmlns:a16="http://schemas.microsoft.com/office/drawing/2014/main" id="{DB587E16-79F8-057F-8149-E7592A68F8A7}"/>
                </a:ext>
              </a:extLst>
            </p:cNvPr>
            <p:cNvPicPr>
              <a:picLocks noChangeAspect="1"/>
            </p:cNvPicPr>
            <p:nvPr/>
          </p:nvPicPr>
          <p:blipFill rotWithShape="1">
            <a:blip r:embed="rId4">
              <a:grayscl/>
              <a:extLst>
                <a:ext uri="{BEBA8EAE-BF5A-486C-A8C5-ECC9F3942E4B}">
                  <a14:imgProps xmlns:a14="http://schemas.microsoft.com/office/drawing/2010/main">
                    <a14:imgLayer r:embed="rId5">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630" t="9182" r="839" b="13125"/>
            <a:stretch/>
          </p:blipFill>
          <p:spPr>
            <a:xfrm>
              <a:off x="4935472" y="1798820"/>
              <a:ext cx="8932928" cy="2703922"/>
            </a:xfrm>
            <a:prstGeom prst="rect">
              <a:avLst/>
            </a:prstGeom>
          </p:spPr>
        </p:pic>
        <p:sp>
          <p:nvSpPr>
            <p:cNvPr id="20" name="TextBox 42">
              <a:extLst>
                <a:ext uri="{FF2B5EF4-FFF2-40B4-BE49-F238E27FC236}">
                  <a16:creationId xmlns:a16="http://schemas.microsoft.com/office/drawing/2014/main" id="{A8710DD6-0C55-5F29-4CAF-3B243057A9DD}"/>
                </a:ext>
              </a:extLst>
            </p:cNvPr>
            <p:cNvSpPr txBox="1"/>
            <p:nvPr/>
          </p:nvSpPr>
          <p:spPr>
            <a:xfrm>
              <a:off x="4935472" y="1769662"/>
              <a:ext cx="8662082" cy="5254617"/>
            </a:xfrm>
            <a:prstGeom prst="rect">
              <a:avLst/>
            </a:prstGeom>
          </p:spPr>
          <p:txBody>
            <a:bodyPr wrap="square" lIns="0" tIns="0" rIns="0" bIns="0" rtlCol="0" anchor="t">
              <a:spAutoFit/>
            </a:bodyPr>
            <a:lstStyle/>
            <a:p>
              <a:pPr algn="just" rtl="1">
                <a:lnSpc>
                  <a:spcPct val="150000"/>
                </a:lnSpc>
              </a:pPr>
              <a:r>
                <a:rPr lang="ar-EG" sz="4500" b="1" spc="51" dirty="0">
                  <a:latin typeface="Aljazeera" panose="02000000000000000000" pitchFamily="2" charset="-78"/>
                  <a:cs typeface="Aljazeera" panose="02000000000000000000" pitchFamily="2" charset="-78"/>
                </a:rPr>
                <a:t>أدوات وأساليب دراسة الحالة</a:t>
              </a:r>
              <a:endParaRPr lang="en-US" sz="4500" b="1" spc="51" dirty="0">
                <a:latin typeface="Aljazeera" panose="02000000000000000000" pitchFamily="2" charset="-78"/>
                <a:cs typeface="Aljazeera" panose="02000000000000000000" pitchFamily="2" charset="-78"/>
              </a:endParaRPr>
            </a:p>
          </p:txBody>
        </p:sp>
      </p:grpSp>
      <p:grpSp>
        <p:nvGrpSpPr>
          <p:cNvPr id="21" name="Group 20">
            <a:extLst>
              <a:ext uri="{FF2B5EF4-FFF2-40B4-BE49-F238E27FC236}">
                <a16:creationId xmlns:a16="http://schemas.microsoft.com/office/drawing/2014/main" id="{5B62A8B4-4138-3877-B476-EFD14E7625E9}"/>
              </a:ext>
            </a:extLst>
          </p:cNvPr>
          <p:cNvGrpSpPr>
            <a:grpSpLocks/>
          </p:cNvGrpSpPr>
          <p:nvPr/>
        </p:nvGrpSpPr>
        <p:grpSpPr>
          <a:xfrm>
            <a:off x="7043858" y="1870135"/>
            <a:ext cx="4871224" cy="1397974"/>
            <a:chOff x="1212995" y="130715"/>
            <a:chExt cx="1316870" cy="791746"/>
          </a:xfrm>
        </p:grpSpPr>
        <p:pic>
          <p:nvPicPr>
            <p:cNvPr id="22" name="Picture 21">
              <a:extLst>
                <a:ext uri="{FF2B5EF4-FFF2-40B4-BE49-F238E27FC236}">
                  <a16:creationId xmlns:a16="http://schemas.microsoft.com/office/drawing/2014/main" id="{F7E4C941-92BF-CA20-A31B-F70224216A20}"/>
                </a:ext>
              </a:extLst>
            </p:cNvPr>
            <p:cNvPicPr>
              <a:picLocks noChangeAspect="1"/>
            </p:cNvPicPr>
            <p:nvPr/>
          </p:nvPicPr>
          <p:blipFill>
            <a:blip r:embed="rId6" cstate="print">
              <a:duotone>
                <a:schemeClr val="accent2">
                  <a:shade val="45000"/>
                  <a:satMod val="135000"/>
                </a:schemeClr>
                <a:prstClr val="white"/>
              </a:duotone>
            </a:blip>
            <a:srcRect/>
            <a:stretch>
              <a:fillRect/>
            </a:stretch>
          </p:blipFill>
          <p:spPr bwMode="auto">
            <a:xfrm>
              <a:off x="1280529" y="130715"/>
              <a:ext cx="1249336" cy="791746"/>
            </a:xfrm>
            <a:prstGeom prst="rect">
              <a:avLst/>
            </a:prstGeom>
            <a:noFill/>
            <a:ln>
              <a:noFill/>
            </a:ln>
          </p:spPr>
        </p:pic>
        <p:sp>
          <p:nvSpPr>
            <p:cNvPr id="23" name="Rectangle 22">
              <a:extLst>
                <a:ext uri="{FF2B5EF4-FFF2-40B4-BE49-F238E27FC236}">
                  <a16:creationId xmlns:a16="http://schemas.microsoft.com/office/drawing/2014/main" id="{32A5CCB6-8AA8-211D-C4D0-AF6966438DE8}"/>
                </a:ext>
              </a:extLst>
            </p:cNvPr>
            <p:cNvSpPr/>
            <p:nvPr/>
          </p:nvSpPr>
          <p:spPr>
            <a:xfrm>
              <a:off x="1212995" y="213226"/>
              <a:ext cx="1135490" cy="62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algn="r" rtl="0">
                <a:lnSpc>
                  <a:spcPct val="107000"/>
                </a:lnSpc>
                <a:spcAft>
                  <a:spcPts val="800"/>
                </a:spcAft>
              </a:pPr>
              <a:r>
                <a:rPr lang="ar-EG"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أدوات دراسة الحالة</a:t>
              </a:r>
              <a:endParaRPr lang="en-US" sz="45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4" name="Group 23">
            <a:extLst>
              <a:ext uri="{FF2B5EF4-FFF2-40B4-BE49-F238E27FC236}">
                <a16:creationId xmlns:a16="http://schemas.microsoft.com/office/drawing/2014/main" id="{1BF27AE6-7215-5DBF-46A4-D5CC7C5D6B56}"/>
              </a:ext>
            </a:extLst>
          </p:cNvPr>
          <p:cNvGrpSpPr/>
          <p:nvPr/>
        </p:nvGrpSpPr>
        <p:grpSpPr>
          <a:xfrm>
            <a:off x="-457201" y="4012585"/>
            <a:ext cx="18251366" cy="4323895"/>
            <a:chOff x="13295095" y="2734592"/>
            <a:chExt cx="5881584" cy="957702"/>
          </a:xfrm>
        </p:grpSpPr>
        <p:sp>
          <p:nvSpPr>
            <p:cNvPr id="25" name="Freeform 9">
              <a:extLst>
                <a:ext uri="{FF2B5EF4-FFF2-40B4-BE49-F238E27FC236}">
                  <a16:creationId xmlns:a16="http://schemas.microsoft.com/office/drawing/2014/main" id="{95826796-CF80-5A30-53CF-C27B1190AD40}"/>
                </a:ext>
              </a:extLst>
            </p:cNvPr>
            <p:cNvSpPr/>
            <p:nvPr/>
          </p:nvSpPr>
          <p:spPr>
            <a:xfrm flipH="1">
              <a:off x="13295095" y="2734592"/>
              <a:ext cx="5881584" cy="957702"/>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7">
                <a:duotone>
                  <a:schemeClr val="accent6">
                    <a:shade val="45000"/>
                    <a:satMod val="135000"/>
                  </a:schemeClr>
                  <a:prstClr val="white"/>
                </a:duotone>
                <a:lum/>
                <a:extLst>
                  <a:ext uri="{96DAC541-7B7A-43D3-8B79-37D633B846F1}">
                    <asvg:svgBlip xmlns:asvg="http://schemas.microsoft.com/office/drawing/2016/SVG/main" r:embed="rId8"/>
                  </a:ext>
                </a:extLst>
              </a:blip>
              <a:stretch>
                <a:fillRect/>
              </a:stretch>
            </a:blipFill>
          </p:spPr>
          <p:txBody>
            <a:bodyPr/>
            <a:lstStyle/>
            <a:p>
              <a:endParaRPr lang="ar-EG" sz="1200" dirty="0"/>
            </a:p>
          </p:txBody>
        </p:sp>
        <p:sp>
          <p:nvSpPr>
            <p:cNvPr id="26" name="TextBox 25">
              <a:extLst>
                <a:ext uri="{FF2B5EF4-FFF2-40B4-BE49-F238E27FC236}">
                  <a16:creationId xmlns:a16="http://schemas.microsoft.com/office/drawing/2014/main" id="{99F5437B-F32E-9D47-8281-8ECA6500C813}"/>
                </a:ext>
              </a:extLst>
            </p:cNvPr>
            <p:cNvSpPr txBox="1"/>
            <p:nvPr/>
          </p:nvSpPr>
          <p:spPr>
            <a:xfrm>
              <a:off x="13998062" y="2804901"/>
              <a:ext cx="4860859" cy="726006"/>
            </a:xfrm>
            <a:prstGeom prst="rect">
              <a:avLst/>
            </a:prstGeom>
            <a:noFill/>
          </p:spPr>
          <p:txBody>
            <a:bodyPr wrap="square" rtlCol="1">
              <a:spAutoFit/>
            </a:bodyPr>
            <a:lstStyle/>
            <a:p>
              <a:pPr algn="just" rtl="1">
                <a:lnSpc>
                  <a:spcPct val="200000"/>
                </a:lnSpc>
              </a:pPr>
              <a:r>
                <a:rPr lang="ar-EG" sz="3600" b="1" u="sng" dirty="0">
                  <a:latin typeface="Dubai" panose="020B0503030403030204" pitchFamily="34" charset="-78"/>
                  <a:ea typeface="Calibri" panose="020F0502020204030204" pitchFamily="34" charset="0"/>
                  <a:cs typeface="Dubai" panose="020B0503030403030204" pitchFamily="34" charset="-78"/>
                </a:rPr>
                <a:t>- أنواع الملاحظة في ضوء القائم بالملاحظة (ملاحظة ذاتية وملاحظة موضوعية)</a:t>
              </a:r>
            </a:p>
            <a:p>
              <a:pPr algn="just" rtl="1">
                <a:lnSpc>
                  <a:spcPct val="200000"/>
                </a:lnSpc>
              </a:pPr>
              <a:r>
                <a:rPr lang="ar-EG" sz="3600" b="1" dirty="0">
                  <a:latin typeface="Dubai" panose="020B0503030403030204" pitchFamily="34" charset="-78"/>
                  <a:ea typeface="Calibri" panose="020F0502020204030204" pitchFamily="34" charset="0"/>
                  <a:cs typeface="Dubai" panose="020B0503030403030204" pitchFamily="34" charset="-78"/>
                </a:rPr>
                <a:t>- ملاحظة ذاتية: </a:t>
              </a:r>
              <a:r>
                <a:rPr lang="ar-EG" sz="2800" b="1" dirty="0">
                  <a:latin typeface="Dubai" panose="020B0503030403030204" pitchFamily="34" charset="-78"/>
                  <a:ea typeface="Calibri" panose="020F0502020204030204" pitchFamily="34" charset="0"/>
                  <a:cs typeface="Dubai" panose="020B0503030403030204" pitchFamily="34" charset="-78"/>
                </a:rPr>
                <a:t>يتأمل إحساساته وانفعالاته أو سلوكياته أو الأفكار التي تراوده في موقف معين ووصفها</a:t>
              </a:r>
            </a:p>
            <a:p>
              <a:pPr algn="just" rtl="1">
                <a:lnSpc>
                  <a:spcPct val="200000"/>
                </a:lnSpc>
              </a:pPr>
              <a:r>
                <a:rPr lang="ar-EG" sz="3600" b="1" dirty="0">
                  <a:latin typeface="Dubai" panose="020B0503030403030204" pitchFamily="34" charset="-78"/>
                  <a:ea typeface="Calibri" panose="020F0502020204030204" pitchFamily="34" charset="0"/>
                  <a:cs typeface="Dubai" panose="020B0503030403030204" pitchFamily="34" charset="-78"/>
                </a:rPr>
                <a:t>- ملاحظة موضوعية: </a:t>
              </a:r>
              <a:r>
                <a:rPr lang="ar-EG" sz="3600" dirty="0">
                  <a:latin typeface="Dubai" panose="020B0503030403030204" pitchFamily="34" charset="-78"/>
                  <a:ea typeface="Calibri" panose="020F0502020204030204" pitchFamily="34" charset="0"/>
                  <a:cs typeface="Dubai" panose="020B0503030403030204" pitchFamily="34" charset="-78"/>
                </a:rPr>
                <a:t>ملاحظة السلوك الظاهري للفرد الذي يقوم بالملاحظة</a:t>
              </a:r>
            </a:p>
          </p:txBody>
        </p:sp>
      </p:grpSp>
      <p:grpSp>
        <p:nvGrpSpPr>
          <p:cNvPr id="27" name="Group 4">
            <a:extLst>
              <a:ext uri="{FF2B5EF4-FFF2-40B4-BE49-F238E27FC236}">
                <a16:creationId xmlns:a16="http://schemas.microsoft.com/office/drawing/2014/main" id="{1BB6DE8D-F692-44B0-8C98-3E30ADA82940}"/>
              </a:ext>
            </a:extLst>
          </p:cNvPr>
          <p:cNvGrpSpPr/>
          <p:nvPr/>
        </p:nvGrpSpPr>
        <p:grpSpPr>
          <a:xfrm>
            <a:off x="2166934" y="-103125"/>
            <a:ext cx="4753758" cy="4713226"/>
            <a:chOff x="-1133261" y="0"/>
            <a:chExt cx="6908800" cy="7640148"/>
          </a:xfrm>
        </p:grpSpPr>
        <p:pic>
          <p:nvPicPr>
            <p:cNvPr id="28" name="Picture 5">
              <a:extLst>
                <a:ext uri="{FF2B5EF4-FFF2-40B4-BE49-F238E27FC236}">
                  <a16:creationId xmlns:a16="http://schemas.microsoft.com/office/drawing/2014/main" id="{88864996-467C-43D3-BBC5-508FF2AB271A}"/>
                </a:ext>
              </a:extLst>
            </p:cNvPr>
            <p:cNvPicPr>
              <a:picLocks noChangeAspect="1"/>
            </p:cNvPicPr>
            <p:nvPr/>
          </p:nvPicPr>
          <p:blipFill rotWithShape="1">
            <a:blip r:embed="rId9">
              <a:extLst>
                <a:ext uri="{28A0092B-C50C-407E-A947-70E740481C1C}">
                  <a14:useLocalDpi xmlns:a14="http://schemas.microsoft.com/office/drawing/2010/main" val="0"/>
                </a:ext>
              </a:extLst>
            </a:blip>
            <a:srcRect l="2587" r="6985"/>
            <a:stretch/>
          </p:blipFill>
          <p:spPr>
            <a:xfrm>
              <a:off x="-1133261" y="0"/>
              <a:ext cx="6908800" cy="7640148"/>
            </a:xfrm>
            <a:prstGeom prst="rect">
              <a:avLst/>
            </a:prstGeom>
          </p:spPr>
        </p:pic>
      </p:grpSp>
    </p:spTree>
    <p:extLst>
      <p:ext uri="{BB962C8B-B14F-4D97-AF65-F5344CB8AC3E}">
        <p14:creationId xmlns:p14="http://schemas.microsoft.com/office/powerpoint/2010/main" val="144803577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Triangle 7">
            <a:extLst>
              <a:ext uri="{FF2B5EF4-FFF2-40B4-BE49-F238E27FC236}">
                <a16:creationId xmlns:a16="http://schemas.microsoft.com/office/drawing/2014/main" id="{BDC96880-C9A8-D463-187E-5F44CF00C555}"/>
              </a:ext>
            </a:extLst>
          </p:cNvPr>
          <p:cNvSpPr/>
          <p:nvPr/>
        </p:nvSpPr>
        <p:spPr>
          <a:xfrm flipH="1">
            <a:off x="0" y="-30549"/>
            <a:ext cx="18288000" cy="10325100"/>
          </a:xfrm>
          <a:prstGeom prst="rtTriangle">
            <a:avLst/>
          </a:prstGeom>
          <a:solidFill>
            <a:srgbClr val="00B050">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ar-EG" dirty="0"/>
          </a:p>
        </p:txBody>
      </p:sp>
      <p:grpSp>
        <p:nvGrpSpPr>
          <p:cNvPr id="2" name="Group 1">
            <a:extLst>
              <a:ext uri="{FF2B5EF4-FFF2-40B4-BE49-F238E27FC236}">
                <a16:creationId xmlns:a16="http://schemas.microsoft.com/office/drawing/2014/main" id="{EA7FD379-A12B-C0F3-294C-AF8BD930CAD6}"/>
              </a:ext>
            </a:extLst>
          </p:cNvPr>
          <p:cNvGrpSpPr/>
          <p:nvPr/>
        </p:nvGrpSpPr>
        <p:grpSpPr>
          <a:xfrm>
            <a:off x="695755" y="1061232"/>
            <a:ext cx="1980028" cy="980225"/>
            <a:chOff x="789788" y="568550"/>
            <a:chExt cx="2263765" cy="876343"/>
          </a:xfrm>
        </p:grpSpPr>
        <p:pic>
          <p:nvPicPr>
            <p:cNvPr id="3" name="Picture 2">
              <a:extLst>
                <a:ext uri="{FF2B5EF4-FFF2-40B4-BE49-F238E27FC236}">
                  <a16:creationId xmlns:a16="http://schemas.microsoft.com/office/drawing/2014/main" id="{06FDF8A8-8115-0A6B-2829-DA2EC6FE1CBB}"/>
                </a:ext>
              </a:extLst>
            </p:cNvPr>
            <p:cNvPicPr>
              <a:picLocks noChangeAspect="1"/>
            </p:cNvPicPr>
            <p:nvPr/>
          </p:nvPicPr>
          <p:blipFill>
            <a:blip r:embed="rId3"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789788" y="568550"/>
              <a:ext cx="2263765" cy="876343"/>
            </a:xfrm>
            <a:prstGeom prst="rect">
              <a:avLst/>
            </a:prstGeom>
          </p:spPr>
        </p:pic>
        <p:sp>
          <p:nvSpPr>
            <p:cNvPr id="4" name="TextBox 28">
              <a:extLst>
                <a:ext uri="{FF2B5EF4-FFF2-40B4-BE49-F238E27FC236}">
                  <a16:creationId xmlns:a16="http://schemas.microsoft.com/office/drawing/2014/main" id="{4E9B5231-2549-7509-307B-8A7BD2A6ABD2}"/>
                </a:ext>
              </a:extLst>
            </p:cNvPr>
            <p:cNvSpPr txBox="1"/>
            <p:nvPr/>
          </p:nvSpPr>
          <p:spPr>
            <a:xfrm rot="20457677">
              <a:off x="874661" y="849684"/>
              <a:ext cx="1896204" cy="368025"/>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2500" b="1"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rPr>
                <a:t>الجلسة الثانية</a:t>
              </a:r>
              <a:endParaRPr lang="en-US" sz="2500"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5" name="Group 4">
            <a:extLst>
              <a:ext uri="{FF2B5EF4-FFF2-40B4-BE49-F238E27FC236}">
                <a16:creationId xmlns:a16="http://schemas.microsoft.com/office/drawing/2014/main" id="{9B30CF6B-06A4-7767-9951-7F92C4EFB13A}"/>
              </a:ext>
            </a:extLst>
          </p:cNvPr>
          <p:cNvGrpSpPr/>
          <p:nvPr/>
        </p:nvGrpSpPr>
        <p:grpSpPr>
          <a:xfrm>
            <a:off x="140419" y="299624"/>
            <a:ext cx="1879169" cy="980224"/>
            <a:chOff x="1282652" y="498315"/>
            <a:chExt cx="1807888" cy="876343"/>
          </a:xfrm>
        </p:grpSpPr>
        <p:pic>
          <p:nvPicPr>
            <p:cNvPr id="6" name="Picture 5">
              <a:extLst>
                <a:ext uri="{FF2B5EF4-FFF2-40B4-BE49-F238E27FC236}">
                  <a16:creationId xmlns:a16="http://schemas.microsoft.com/office/drawing/2014/main" id="{FEBD5877-C1CE-1FA6-5F49-D25B89BE69F2}"/>
                </a:ext>
              </a:extLst>
            </p:cNvPr>
            <p:cNvPicPr>
              <a:picLocks noChangeAspect="1"/>
            </p:cNvPicPr>
            <p:nvPr/>
          </p:nvPicPr>
          <p:blipFill>
            <a:blip r:embed="rId4"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1282652" y="498315"/>
              <a:ext cx="1807888" cy="876343"/>
            </a:xfrm>
            <a:prstGeom prst="rect">
              <a:avLst/>
            </a:prstGeom>
          </p:spPr>
        </p:pic>
        <p:sp>
          <p:nvSpPr>
            <p:cNvPr id="7" name="TextBox 28">
              <a:extLst>
                <a:ext uri="{FF2B5EF4-FFF2-40B4-BE49-F238E27FC236}">
                  <a16:creationId xmlns:a16="http://schemas.microsoft.com/office/drawing/2014/main" id="{FC86DDE1-7B1B-D414-53E9-60A2955210EE}"/>
                </a:ext>
              </a:extLst>
            </p:cNvPr>
            <p:cNvSpPr txBox="1"/>
            <p:nvPr/>
          </p:nvSpPr>
          <p:spPr>
            <a:xfrm rot="20457677">
              <a:off x="1345850" y="709582"/>
              <a:ext cx="1421884" cy="441630"/>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3000" b="1"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rPr>
                <a:t>اليوم الأول</a:t>
              </a:r>
              <a:endParaRPr lang="en-US" sz="3000"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9" name="Group 8">
            <a:extLst>
              <a:ext uri="{FF2B5EF4-FFF2-40B4-BE49-F238E27FC236}">
                <a16:creationId xmlns:a16="http://schemas.microsoft.com/office/drawing/2014/main" id="{4F232B40-6637-2F3C-5186-E94AE85DE2F2}"/>
              </a:ext>
            </a:extLst>
          </p:cNvPr>
          <p:cNvGrpSpPr/>
          <p:nvPr/>
        </p:nvGrpSpPr>
        <p:grpSpPr>
          <a:xfrm>
            <a:off x="12288063" y="120972"/>
            <a:ext cx="5791202" cy="1990930"/>
            <a:chOff x="4935472" y="1769662"/>
            <a:chExt cx="8932928" cy="5254617"/>
          </a:xfrm>
        </p:grpSpPr>
        <p:pic>
          <p:nvPicPr>
            <p:cNvPr id="19" name="Picture 18">
              <a:extLst>
                <a:ext uri="{FF2B5EF4-FFF2-40B4-BE49-F238E27FC236}">
                  <a16:creationId xmlns:a16="http://schemas.microsoft.com/office/drawing/2014/main" id="{DB587E16-79F8-057F-8149-E7592A68F8A7}"/>
                </a:ext>
              </a:extLst>
            </p:cNvPr>
            <p:cNvPicPr>
              <a:picLocks noChangeAspect="1"/>
            </p:cNvPicPr>
            <p:nvPr/>
          </p:nvPicPr>
          <p:blipFill rotWithShape="1">
            <a:blip r:embed="rId5">
              <a:grayscl/>
              <a:extLst>
                <a:ext uri="{BEBA8EAE-BF5A-486C-A8C5-ECC9F3942E4B}">
                  <a14:imgProps xmlns:a14="http://schemas.microsoft.com/office/drawing/2010/main">
                    <a14:imgLayer r:embed="rId6">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630" t="9182" r="839" b="13125"/>
            <a:stretch/>
          </p:blipFill>
          <p:spPr>
            <a:xfrm>
              <a:off x="4935472" y="1798820"/>
              <a:ext cx="8932928" cy="2703922"/>
            </a:xfrm>
            <a:prstGeom prst="rect">
              <a:avLst/>
            </a:prstGeom>
          </p:spPr>
        </p:pic>
        <p:sp>
          <p:nvSpPr>
            <p:cNvPr id="20" name="TextBox 42">
              <a:extLst>
                <a:ext uri="{FF2B5EF4-FFF2-40B4-BE49-F238E27FC236}">
                  <a16:creationId xmlns:a16="http://schemas.microsoft.com/office/drawing/2014/main" id="{A8710DD6-0C55-5F29-4CAF-3B243057A9DD}"/>
                </a:ext>
              </a:extLst>
            </p:cNvPr>
            <p:cNvSpPr txBox="1"/>
            <p:nvPr/>
          </p:nvSpPr>
          <p:spPr>
            <a:xfrm>
              <a:off x="4935472" y="1769662"/>
              <a:ext cx="8662082" cy="5254617"/>
            </a:xfrm>
            <a:prstGeom prst="rect">
              <a:avLst/>
            </a:prstGeom>
          </p:spPr>
          <p:txBody>
            <a:bodyPr wrap="square" lIns="0" tIns="0" rIns="0" bIns="0" rtlCol="0" anchor="t">
              <a:spAutoFit/>
            </a:bodyPr>
            <a:lstStyle/>
            <a:p>
              <a:pPr algn="just" rtl="1">
                <a:lnSpc>
                  <a:spcPct val="150000"/>
                </a:lnSpc>
              </a:pPr>
              <a:r>
                <a:rPr lang="ar-EG" sz="4500" b="1" spc="51" dirty="0">
                  <a:latin typeface="Aljazeera" panose="02000000000000000000" pitchFamily="2" charset="-78"/>
                  <a:cs typeface="Aljazeera" panose="02000000000000000000" pitchFamily="2" charset="-78"/>
                </a:rPr>
                <a:t>أدوات وأساليب دراسة الحالة</a:t>
              </a:r>
              <a:endParaRPr lang="en-US" sz="4500" b="1" spc="51" dirty="0">
                <a:latin typeface="Aljazeera" panose="02000000000000000000" pitchFamily="2" charset="-78"/>
                <a:cs typeface="Aljazeera" panose="02000000000000000000" pitchFamily="2" charset="-78"/>
              </a:endParaRPr>
            </a:p>
          </p:txBody>
        </p:sp>
      </p:grpSp>
      <p:grpSp>
        <p:nvGrpSpPr>
          <p:cNvPr id="21" name="Group 20">
            <a:extLst>
              <a:ext uri="{FF2B5EF4-FFF2-40B4-BE49-F238E27FC236}">
                <a16:creationId xmlns:a16="http://schemas.microsoft.com/office/drawing/2014/main" id="{5B62A8B4-4138-3877-B476-EFD14E7625E9}"/>
              </a:ext>
            </a:extLst>
          </p:cNvPr>
          <p:cNvGrpSpPr>
            <a:grpSpLocks/>
          </p:cNvGrpSpPr>
          <p:nvPr/>
        </p:nvGrpSpPr>
        <p:grpSpPr>
          <a:xfrm>
            <a:off x="7043858" y="1870135"/>
            <a:ext cx="4871224" cy="1397974"/>
            <a:chOff x="1212995" y="130715"/>
            <a:chExt cx="1316870" cy="791746"/>
          </a:xfrm>
        </p:grpSpPr>
        <p:pic>
          <p:nvPicPr>
            <p:cNvPr id="22" name="Picture 21">
              <a:extLst>
                <a:ext uri="{FF2B5EF4-FFF2-40B4-BE49-F238E27FC236}">
                  <a16:creationId xmlns:a16="http://schemas.microsoft.com/office/drawing/2014/main" id="{F7E4C941-92BF-CA20-A31B-F70224216A20}"/>
                </a:ext>
              </a:extLst>
            </p:cNvPr>
            <p:cNvPicPr>
              <a:picLocks noChangeAspect="1"/>
            </p:cNvPicPr>
            <p:nvPr/>
          </p:nvPicPr>
          <p:blipFill>
            <a:blip r:embed="rId7" cstate="print">
              <a:duotone>
                <a:schemeClr val="accent2">
                  <a:shade val="45000"/>
                  <a:satMod val="135000"/>
                </a:schemeClr>
                <a:prstClr val="white"/>
              </a:duotone>
            </a:blip>
            <a:srcRect/>
            <a:stretch>
              <a:fillRect/>
            </a:stretch>
          </p:blipFill>
          <p:spPr bwMode="auto">
            <a:xfrm>
              <a:off x="1280529" y="130715"/>
              <a:ext cx="1249336" cy="791746"/>
            </a:xfrm>
            <a:prstGeom prst="rect">
              <a:avLst/>
            </a:prstGeom>
            <a:noFill/>
            <a:ln>
              <a:noFill/>
            </a:ln>
          </p:spPr>
        </p:pic>
        <p:sp>
          <p:nvSpPr>
            <p:cNvPr id="23" name="Rectangle 22">
              <a:extLst>
                <a:ext uri="{FF2B5EF4-FFF2-40B4-BE49-F238E27FC236}">
                  <a16:creationId xmlns:a16="http://schemas.microsoft.com/office/drawing/2014/main" id="{32A5CCB6-8AA8-211D-C4D0-AF6966438DE8}"/>
                </a:ext>
              </a:extLst>
            </p:cNvPr>
            <p:cNvSpPr/>
            <p:nvPr/>
          </p:nvSpPr>
          <p:spPr>
            <a:xfrm>
              <a:off x="1212995" y="213226"/>
              <a:ext cx="1135490" cy="62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algn="r" rtl="0">
                <a:lnSpc>
                  <a:spcPct val="107000"/>
                </a:lnSpc>
                <a:spcAft>
                  <a:spcPts val="800"/>
                </a:spcAft>
              </a:pPr>
              <a:r>
                <a:rPr lang="ar-EG"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أدوات دراسة الحالة</a:t>
              </a:r>
              <a:endParaRPr lang="en-US" sz="45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4" name="Group 23">
            <a:extLst>
              <a:ext uri="{FF2B5EF4-FFF2-40B4-BE49-F238E27FC236}">
                <a16:creationId xmlns:a16="http://schemas.microsoft.com/office/drawing/2014/main" id="{1BF27AE6-7215-5DBF-46A4-D5CC7C5D6B56}"/>
              </a:ext>
            </a:extLst>
          </p:cNvPr>
          <p:cNvGrpSpPr/>
          <p:nvPr/>
        </p:nvGrpSpPr>
        <p:grpSpPr>
          <a:xfrm>
            <a:off x="-361544" y="2929144"/>
            <a:ext cx="18251366" cy="6311054"/>
            <a:chOff x="13325921" y="2494620"/>
            <a:chExt cx="5881584" cy="1397839"/>
          </a:xfrm>
        </p:grpSpPr>
        <p:sp>
          <p:nvSpPr>
            <p:cNvPr id="25" name="Freeform 9">
              <a:extLst>
                <a:ext uri="{FF2B5EF4-FFF2-40B4-BE49-F238E27FC236}">
                  <a16:creationId xmlns:a16="http://schemas.microsoft.com/office/drawing/2014/main" id="{95826796-CF80-5A30-53CF-C27B1190AD40}"/>
                </a:ext>
              </a:extLst>
            </p:cNvPr>
            <p:cNvSpPr/>
            <p:nvPr/>
          </p:nvSpPr>
          <p:spPr>
            <a:xfrm flipH="1">
              <a:off x="13325921" y="2745532"/>
              <a:ext cx="5881584" cy="1146927"/>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8">
                <a:duotone>
                  <a:schemeClr val="accent6">
                    <a:shade val="45000"/>
                    <a:satMod val="135000"/>
                  </a:schemeClr>
                  <a:prstClr val="white"/>
                </a:duotone>
                <a:lum/>
                <a:extLst>
                  <a:ext uri="{96DAC541-7B7A-43D3-8B79-37D633B846F1}">
                    <asvg:svgBlip xmlns:asvg="http://schemas.microsoft.com/office/drawing/2016/SVG/main" r:embed="rId9"/>
                  </a:ext>
                </a:extLst>
              </a:blip>
              <a:stretch>
                <a:fillRect/>
              </a:stretch>
            </a:blipFill>
          </p:spPr>
          <p:txBody>
            <a:bodyPr/>
            <a:lstStyle/>
            <a:p>
              <a:endParaRPr lang="ar-EG" sz="1200" dirty="0"/>
            </a:p>
          </p:txBody>
        </p:sp>
        <p:sp>
          <p:nvSpPr>
            <p:cNvPr id="26" name="TextBox 25">
              <a:extLst>
                <a:ext uri="{FF2B5EF4-FFF2-40B4-BE49-F238E27FC236}">
                  <a16:creationId xmlns:a16="http://schemas.microsoft.com/office/drawing/2014/main" id="{99F5437B-F32E-9D47-8281-8ECA6500C813}"/>
                </a:ext>
              </a:extLst>
            </p:cNvPr>
            <p:cNvSpPr txBox="1"/>
            <p:nvPr/>
          </p:nvSpPr>
          <p:spPr>
            <a:xfrm>
              <a:off x="14006991" y="2494620"/>
              <a:ext cx="4860859" cy="1216828"/>
            </a:xfrm>
            <a:prstGeom prst="rect">
              <a:avLst/>
            </a:prstGeom>
            <a:noFill/>
          </p:spPr>
          <p:txBody>
            <a:bodyPr wrap="square" rtlCol="1">
              <a:spAutoFit/>
            </a:bodyPr>
            <a:lstStyle/>
            <a:p>
              <a:pPr algn="just" rtl="1">
                <a:lnSpc>
                  <a:spcPct val="200000"/>
                </a:lnSpc>
              </a:pPr>
              <a:r>
                <a:rPr lang="ar-EG" sz="3600" b="1" u="sng" dirty="0">
                  <a:latin typeface="Dubai" panose="020B0503030403030204" pitchFamily="34" charset="-78"/>
                  <a:ea typeface="Calibri" panose="020F0502020204030204" pitchFamily="34" charset="0"/>
                  <a:cs typeface="Dubai" panose="020B0503030403030204" pitchFamily="34" charset="-78"/>
                </a:rPr>
                <a:t>عوامل نجاح الملاحظة :</a:t>
              </a:r>
            </a:p>
            <a:p>
              <a:pPr algn="just" rtl="1">
                <a:lnSpc>
                  <a:spcPct val="200000"/>
                </a:lnSpc>
              </a:pPr>
              <a:r>
                <a:rPr lang="ar-EG" sz="3600" b="1" u="sng" dirty="0">
                  <a:latin typeface="Dubai" panose="020B0503030403030204" pitchFamily="34" charset="-78"/>
                  <a:ea typeface="Calibri" panose="020F0502020204030204" pitchFamily="34" charset="0"/>
                  <a:cs typeface="Dubai" panose="020B0503030403030204" pitchFamily="34" charset="-78"/>
                </a:rPr>
                <a:t>- الشمول : </a:t>
              </a:r>
              <a:r>
                <a:rPr lang="ar-EG" sz="3600" dirty="0">
                  <a:latin typeface="Dubai" panose="020B0503030403030204" pitchFamily="34" charset="-78"/>
                  <a:ea typeface="Calibri" panose="020F0502020204030204" pitchFamily="34" charset="0"/>
                  <a:cs typeface="Dubai" panose="020B0503030403030204" pitchFamily="34" charset="-78"/>
                </a:rPr>
                <a:t>ان تغطي الملاحظة الجوانب المختلفة لشخصية الفرد الذي نلاحظه </a:t>
              </a:r>
            </a:p>
            <a:p>
              <a:pPr algn="just" rtl="1">
                <a:lnSpc>
                  <a:spcPct val="200000"/>
                </a:lnSpc>
              </a:pPr>
              <a:r>
                <a:rPr lang="ar-EG" sz="3600" b="1" u="sng" dirty="0">
                  <a:latin typeface="Dubai" panose="020B0503030403030204" pitchFamily="34" charset="-78"/>
                  <a:ea typeface="Calibri" panose="020F0502020204030204" pitchFamily="34" charset="0"/>
                  <a:cs typeface="Dubai" panose="020B0503030403030204" pitchFamily="34" charset="-78"/>
                </a:rPr>
                <a:t>- الانتقاء : </a:t>
              </a:r>
              <a:r>
                <a:rPr lang="ar-EG" sz="3600" dirty="0">
                  <a:latin typeface="Dubai" panose="020B0503030403030204" pitchFamily="34" charset="-78"/>
                  <a:ea typeface="Calibri" panose="020F0502020204030204" pitchFamily="34" charset="0"/>
                  <a:cs typeface="Dubai" panose="020B0503030403030204" pitchFamily="34" charset="-78"/>
                </a:rPr>
                <a:t>أي انتقاء السلوك المتكرر أو الثابت نسبيا، والاهتمام بملاحظته</a:t>
              </a:r>
            </a:p>
            <a:p>
              <a:pPr algn="just" rtl="1">
                <a:lnSpc>
                  <a:spcPct val="200000"/>
                </a:lnSpc>
              </a:pPr>
              <a:r>
                <a:rPr lang="ar-EG" sz="3600" b="1" u="sng" dirty="0">
                  <a:latin typeface="Dubai" panose="020B0503030403030204" pitchFamily="34" charset="-78"/>
                  <a:ea typeface="Calibri" panose="020F0502020204030204" pitchFamily="34" charset="0"/>
                  <a:cs typeface="Dubai" panose="020B0503030403030204" pitchFamily="34" charset="-78"/>
                </a:rPr>
                <a:t>- الموضوعية : </a:t>
              </a:r>
              <a:r>
                <a:rPr lang="ar-EG" sz="3600" dirty="0">
                  <a:latin typeface="Dubai" panose="020B0503030403030204" pitchFamily="34" charset="-78"/>
                  <a:ea typeface="Calibri" panose="020F0502020204030204" pitchFamily="34" charset="0"/>
                  <a:cs typeface="Dubai" panose="020B0503030403030204" pitchFamily="34" charset="-78"/>
                </a:rPr>
                <a:t>أن تكون الملاحظة مجردة من تأثير ذاتية الباحث حول متضمنتاها</a:t>
              </a:r>
            </a:p>
            <a:p>
              <a:pPr algn="just" rtl="1">
                <a:lnSpc>
                  <a:spcPct val="200000"/>
                </a:lnSpc>
              </a:pPr>
              <a:r>
                <a:rPr lang="ar-EG" sz="3600" b="1" u="sng" dirty="0">
                  <a:latin typeface="Dubai" panose="020B0503030403030204" pitchFamily="34" charset="-78"/>
                  <a:ea typeface="Calibri" panose="020F0502020204030204" pitchFamily="34" charset="0"/>
                  <a:cs typeface="Dubai" panose="020B0503030403030204" pitchFamily="34" charset="-78"/>
                </a:rPr>
                <a:t>- التكامل : </a:t>
              </a:r>
              <a:r>
                <a:rPr lang="ar-EG" sz="3600" dirty="0">
                  <a:latin typeface="Dubai" panose="020B0503030403030204" pitchFamily="34" charset="-78"/>
                  <a:ea typeface="Calibri" panose="020F0502020204030204" pitchFamily="34" charset="0"/>
                  <a:cs typeface="Dubai" panose="020B0503030403030204" pitchFamily="34" charset="-78"/>
                </a:rPr>
                <a:t>أن يكون هناك انسجام وتوافق وتماثل بين الاداءات السلوكية للفرد</a:t>
              </a:r>
            </a:p>
          </p:txBody>
        </p:sp>
      </p:grpSp>
      <p:grpSp>
        <p:nvGrpSpPr>
          <p:cNvPr id="27" name="Group 4">
            <a:extLst>
              <a:ext uri="{FF2B5EF4-FFF2-40B4-BE49-F238E27FC236}">
                <a16:creationId xmlns:a16="http://schemas.microsoft.com/office/drawing/2014/main" id="{1BB6DE8D-F692-44B0-8C98-3E30ADA82940}"/>
              </a:ext>
            </a:extLst>
          </p:cNvPr>
          <p:cNvGrpSpPr/>
          <p:nvPr/>
        </p:nvGrpSpPr>
        <p:grpSpPr>
          <a:xfrm>
            <a:off x="2166934" y="-103125"/>
            <a:ext cx="4753758" cy="4713226"/>
            <a:chOff x="-1133261" y="0"/>
            <a:chExt cx="6908800" cy="7640148"/>
          </a:xfrm>
        </p:grpSpPr>
        <p:pic>
          <p:nvPicPr>
            <p:cNvPr id="28" name="Picture 5">
              <a:extLst>
                <a:ext uri="{FF2B5EF4-FFF2-40B4-BE49-F238E27FC236}">
                  <a16:creationId xmlns:a16="http://schemas.microsoft.com/office/drawing/2014/main" id="{88864996-467C-43D3-BBC5-508FF2AB271A}"/>
                </a:ext>
              </a:extLst>
            </p:cNvPr>
            <p:cNvPicPr>
              <a:picLocks noChangeAspect="1"/>
            </p:cNvPicPr>
            <p:nvPr/>
          </p:nvPicPr>
          <p:blipFill rotWithShape="1">
            <a:blip r:embed="rId10">
              <a:extLst>
                <a:ext uri="{28A0092B-C50C-407E-A947-70E740481C1C}">
                  <a14:useLocalDpi xmlns:a14="http://schemas.microsoft.com/office/drawing/2010/main" val="0"/>
                </a:ext>
              </a:extLst>
            </a:blip>
            <a:srcRect l="2587" r="6985"/>
            <a:stretch/>
          </p:blipFill>
          <p:spPr>
            <a:xfrm>
              <a:off x="-1133261" y="0"/>
              <a:ext cx="6908800" cy="7640148"/>
            </a:xfrm>
            <a:prstGeom prst="rect">
              <a:avLst/>
            </a:prstGeom>
          </p:spPr>
        </p:pic>
      </p:grpSp>
    </p:spTree>
    <p:extLst>
      <p:ext uri="{BB962C8B-B14F-4D97-AF65-F5344CB8AC3E}">
        <p14:creationId xmlns:p14="http://schemas.microsoft.com/office/powerpoint/2010/main" val="136471158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Triangle 7">
            <a:extLst>
              <a:ext uri="{FF2B5EF4-FFF2-40B4-BE49-F238E27FC236}">
                <a16:creationId xmlns:a16="http://schemas.microsoft.com/office/drawing/2014/main" id="{BDC96880-C9A8-D463-187E-5F44CF00C555}"/>
              </a:ext>
            </a:extLst>
          </p:cNvPr>
          <p:cNvSpPr/>
          <p:nvPr/>
        </p:nvSpPr>
        <p:spPr>
          <a:xfrm flipH="1">
            <a:off x="0" y="-30549"/>
            <a:ext cx="18288000" cy="10325100"/>
          </a:xfrm>
          <a:prstGeom prst="rtTriangle">
            <a:avLst/>
          </a:prstGeom>
          <a:solidFill>
            <a:srgbClr val="00B050">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ar-EG" dirty="0"/>
          </a:p>
        </p:txBody>
      </p:sp>
      <p:grpSp>
        <p:nvGrpSpPr>
          <p:cNvPr id="2" name="Group 1">
            <a:extLst>
              <a:ext uri="{FF2B5EF4-FFF2-40B4-BE49-F238E27FC236}">
                <a16:creationId xmlns:a16="http://schemas.microsoft.com/office/drawing/2014/main" id="{EA7FD379-A12B-C0F3-294C-AF8BD930CAD6}"/>
              </a:ext>
            </a:extLst>
          </p:cNvPr>
          <p:cNvGrpSpPr/>
          <p:nvPr/>
        </p:nvGrpSpPr>
        <p:grpSpPr>
          <a:xfrm>
            <a:off x="695755" y="1061232"/>
            <a:ext cx="1980028" cy="980225"/>
            <a:chOff x="789788" y="568550"/>
            <a:chExt cx="2263765" cy="876343"/>
          </a:xfrm>
        </p:grpSpPr>
        <p:pic>
          <p:nvPicPr>
            <p:cNvPr id="3" name="Picture 2">
              <a:extLst>
                <a:ext uri="{FF2B5EF4-FFF2-40B4-BE49-F238E27FC236}">
                  <a16:creationId xmlns:a16="http://schemas.microsoft.com/office/drawing/2014/main" id="{06FDF8A8-8115-0A6B-2829-DA2EC6FE1CBB}"/>
                </a:ext>
              </a:extLst>
            </p:cNvPr>
            <p:cNvPicPr>
              <a:picLocks noChangeAspect="1"/>
            </p:cNvPicPr>
            <p:nvPr/>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789788" y="568550"/>
              <a:ext cx="2263765" cy="876343"/>
            </a:xfrm>
            <a:prstGeom prst="rect">
              <a:avLst/>
            </a:prstGeom>
          </p:spPr>
        </p:pic>
        <p:sp>
          <p:nvSpPr>
            <p:cNvPr id="4" name="TextBox 28">
              <a:extLst>
                <a:ext uri="{FF2B5EF4-FFF2-40B4-BE49-F238E27FC236}">
                  <a16:creationId xmlns:a16="http://schemas.microsoft.com/office/drawing/2014/main" id="{4E9B5231-2549-7509-307B-8A7BD2A6ABD2}"/>
                </a:ext>
              </a:extLst>
            </p:cNvPr>
            <p:cNvSpPr txBox="1"/>
            <p:nvPr/>
          </p:nvSpPr>
          <p:spPr>
            <a:xfrm rot="20457677">
              <a:off x="874661" y="849684"/>
              <a:ext cx="1896204" cy="368025"/>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2500" b="1"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rPr>
                <a:t>الجلسة الثانية</a:t>
              </a:r>
              <a:endParaRPr lang="en-US" sz="2500"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5" name="Group 4">
            <a:extLst>
              <a:ext uri="{FF2B5EF4-FFF2-40B4-BE49-F238E27FC236}">
                <a16:creationId xmlns:a16="http://schemas.microsoft.com/office/drawing/2014/main" id="{9B30CF6B-06A4-7767-9951-7F92C4EFB13A}"/>
              </a:ext>
            </a:extLst>
          </p:cNvPr>
          <p:cNvGrpSpPr/>
          <p:nvPr/>
        </p:nvGrpSpPr>
        <p:grpSpPr>
          <a:xfrm>
            <a:off x="140419" y="299624"/>
            <a:ext cx="1879169" cy="980224"/>
            <a:chOff x="1282652" y="498315"/>
            <a:chExt cx="1807888" cy="876343"/>
          </a:xfrm>
        </p:grpSpPr>
        <p:pic>
          <p:nvPicPr>
            <p:cNvPr id="6" name="Picture 5">
              <a:extLst>
                <a:ext uri="{FF2B5EF4-FFF2-40B4-BE49-F238E27FC236}">
                  <a16:creationId xmlns:a16="http://schemas.microsoft.com/office/drawing/2014/main" id="{FEBD5877-C1CE-1FA6-5F49-D25B89BE69F2}"/>
                </a:ext>
              </a:extLst>
            </p:cNvPr>
            <p:cNvPicPr>
              <a:picLocks noChangeAspect="1"/>
            </p:cNvPicPr>
            <p:nvPr/>
          </p:nvPicPr>
          <p:blipFill>
            <a:blip r:embed="rId3"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1282652" y="498315"/>
              <a:ext cx="1807888" cy="876343"/>
            </a:xfrm>
            <a:prstGeom prst="rect">
              <a:avLst/>
            </a:prstGeom>
          </p:spPr>
        </p:pic>
        <p:sp>
          <p:nvSpPr>
            <p:cNvPr id="7" name="TextBox 28">
              <a:extLst>
                <a:ext uri="{FF2B5EF4-FFF2-40B4-BE49-F238E27FC236}">
                  <a16:creationId xmlns:a16="http://schemas.microsoft.com/office/drawing/2014/main" id="{FC86DDE1-7B1B-D414-53E9-60A2955210EE}"/>
                </a:ext>
              </a:extLst>
            </p:cNvPr>
            <p:cNvSpPr txBox="1"/>
            <p:nvPr/>
          </p:nvSpPr>
          <p:spPr>
            <a:xfrm rot="20457677">
              <a:off x="1345850" y="709582"/>
              <a:ext cx="1421884" cy="441630"/>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3000" b="1"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rPr>
                <a:t>اليوم الأول</a:t>
              </a:r>
              <a:endParaRPr lang="en-US" sz="3000"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9" name="Group 8">
            <a:extLst>
              <a:ext uri="{FF2B5EF4-FFF2-40B4-BE49-F238E27FC236}">
                <a16:creationId xmlns:a16="http://schemas.microsoft.com/office/drawing/2014/main" id="{4F232B40-6637-2F3C-5186-E94AE85DE2F2}"/>
              </a:ext>
            </a:extLst>
          </p:cNvPr>
          <p:cNvGrpSpPr/>
          <p:nvPr/>
        </p:nvGrpSpPr>
        <p:grpSpPr>
          <a:xfrm>
            <a:off x="12288063" y="120972"/>
            <a:ext cx="5791202" cy="1990930"/>
            <a:chOff x="4935472" y="1769662"/>
            <a:chExt cx="8932928" cy="5254617"/>
          </a:xfrm>
        </p:grpSpPr>
        <p:pic>
          <p:nvPicPr>
            <p:cNvPr id="19" name="Picture 18">
              <a:extLst>
                <a:ext uri="{FF2B5EF4-FFF2-40B4-BE49-F238E27FC236}">
                  <a16:creationId xmlns:a16="http://schemas.microsoft.com/office/drawing/2014/main" id="{DB587E16-79F8-057F-8149-E7592A68F8A7}"/>
                </a:ext>
              </a:extLst>
            </p:cNvPr>
            <p:cNvPicPr>
              <a:picLocks noChangeAspect="1"/>
            </p:cNvPicPr>
            <p:nvPr/>
          </p:nvPicPr>
          <p:blipFill rotWithShape="1">
            <a:blip r:embed="rId4">
              <a:grayscl/>
              <a:extLst>
                <a:ext uri="{BEBA8EAE-BF5A-486C-A8C5-ECC9F3942E4B}">
                  <a14:imgProps xmlns:a14="http://schemas.microsoft.com/office/drawing/2010/main">
                    <a14:imgLayer r:embed="rId5">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630" t="9182" r="839" b="13125"/>
            <a:stretch/>
          </p:blipFill>
          <p:spPr>
            <a:xfrm>
              <a:off x="4935472" y="1798820"/>
              <a:ext cx="8932928" cy="2703922"/>
            </a:xfrm>
            <a:prstGeom prst="rect">
              <a:avLst/>
            </a:prstGeom>
          </p:spPr>
        </p:pic>
        <p:sp>
          <p:nvSpPr>
            <p:cNvPr id="20" name="TextBox 42">
              <a:extLst>
                <a:ext uri="{FF2B5EF4-FFF2-40B4-BE49-F238E27FC236}">
                  <a16:creationId xmlns:a16="http://schemas.microsoft.com/office/drawing/2014/main" id="{A8710DD6-0C55-5F29-4CAF-3B243057A9DD}"/>
                </a:ext>
              </a:extLst>
            </p:cNvPr>
            <p:cNvSpPr txBox="1"/>
            <p:nvPr/>
          </p:nvSpPr>
          <p:spPr>
            <a:xfrm>
              <a:off x="4935472" y="1769662"/>
              <a:ext cx="8662082" cy="5254617"/>
            </a:xfrm>
            <a:prstGeom prst="rect">
              <a:avLst/>
            </a:prstGeom>
          </p:spPr>
          <p:txBody>
            <a:bodyPr wrap="square" lIns="0" tIns="0" rIns="0" bIns="0" rtlCol="0" anchor="t">
              <a:spAutoFit/>
            </a:bodyPr>
            <a:lstStyle/>
            <a:p>
              <a:pPr algn="just" rtl="1">
                <a:lnSpc>
                  <a:spcPct val="150000"/>
                </a:lnSpc>
              </a:pPr>
              <a:r>
                <a:rPr lang="ar-EG" sz="4500" b="1" spc="51" dirty="0">
                  <a:latin typeface="Aljazeera" panose="02000000000000000000" pitchFamily="2" charset="-78"/>
                  <a:cs typeface="Aljazeera" panose="02000000000000000000" pitchFamily="2" charset="-78"/>
                </a:rPr>
                <a:t>أدوات وأساليب دراسة الحالة</a:t>
              </a:r>
              <a:endParaRPr lang="en-US" sz="4500" b="1" spc="51" dirty="0">
                <a:latin typeface="Aljazeera" panose="02000000000000000000" pitchFamily="2" charset="-78"/>
                <a:cs typeface="Aljazeera" panose="02000000000000000000" pitchFamily="2" charset="-78"/>
              </a:endParaRPr>
            </a:p>
          </p:txBody>
        </p:sp>
      </p:grpSp>
      <p:grpSp>
        <p:nvGrpSpPr>
          <p:cNvPr id="21" name="Group 20">
            <a:extLst>
              <a:ext uri="{FF2B5EF4-FFF2-40B4-BE49-F238E27FC236}">
                <a16:creationId xmlns:a16="http://schemas.microsoft.com/office/drawing/2014/main" id="{5B62A8B4-4138-3877-B476-EFD14E7625E9}"/>
              </a:ext>
            </a:extLst>
          </p:cNvPr>
          <p:cNvGrpSpPr>
            <a:grpSpLocks/>
          </p:cNvGrpSpPr>
          <p:nvPr/>
        </p:nvGrpSpPr>
        <p:grpSpPr>
          <a:xfrm>
            <a:off x="7043858" y="1870135"/>
            <a:ext cx="4871224" cy="1397974"/>
            <a:chOff x="1212995" y="130715"/>
            <a:chExt cx="1316870" cy="791746"/>
          </a:xfrm>
        </p:grpSpPr>
        <p:pic>
          <p:nvPicPr>
            <p:cNvPr id="22" name="Picture 21">
              <a:extLst>
                <a:ext uri="{FF2B5EF4-FFF2-40B4-BE49-F238E27FC236}">
                  <a16:creationId xmlns:a16="http://schemas.microsoft.com/office/drawing/2014/main" id="{F7E4C941-92BF-CA20-A31B-F70224216A20}"/>
                </a:ext>
              </a:extLst>
            </p:cNvPr>
            <p:cNvPicPr>
              <a:picLocks noChangeAspect="1"/>
            </p:cNvPicPr>
            <p:nvPr/>
          </p:nvPicPr>
          <p:blipFill>
            <a:blip r:embed="rId6" cstate="print">
              <a:duotone>
                <a:schemeClr val="accent2">
                  <a:shade val="45000"/>
                  <a:satMod val="135000"/>
                </a:schemeClr>
                <a:prstClr val="white"/>
              </a:duotone>
            </a:blip>
            <a:srcRect/>
            <a:stretch>
              <a:fillRect/>
            </a:stretch>
          </p:blipFill>
          <p:spPr bwMode="auto">
            <a:xfrm>
              <a:off x="1280529" y="130715"/>
              <a:ext cx="1249336" cy="791746"/>
            </a:xfrm>
            <a:prstGeom prst="rect">
              <a:avLst/>
            </a:prstGeom>
            <a:noFill/>
            <a:ln>
              <a:noFill/>
            </a:ln>
          </p:spPr>
        </p:pic>
        <p:sp>
          <p:nvSpPr>
            <p:cNvPr id="23" name="Rectangle 22">
              <a:extLst>
                <a:ext uri="{FF2B5EF4-FFF2-40B4-BE49-F238E27FC236}">
                  <a16:creationId xmlns:a16="http://schemas.microsoft.com/office/drawing/2014/main" id="{32A5CCB6-8AA8-211D-C4D0-AF6966438DE8}"/>
                </a:ext>
              </a:extLst>
            </p:cNvPr>
            <p:cNvSpPr/>
            <p:nvPr/>
          </p:nvSpPr>
          <p:spPr>
            <a:xfrm>
              <a:off x="1212995" y="213226"/>
              <a:ext cx="1135490" cy="62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algn="r" rtl="0">
                <a:lnSpc>
                  <a:spcPct val="107000"/>
                </a:lnSpc>
                <a:spcAft>
                  <a:spcPts val="800"/>
                </a:spcAft>
              </a:pPr>
              <a:r>
                <a:rPr lang="ar-EG"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أدوات دراسة الحالة</a:t>
              </a:r>
              <a:endParaRPr lang="en-US" sz="45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4" name="Group 23">
            <a:extLst>
              <a:ext uri="{FF2B5EF4-FFF2-40B4-BE49-F238E27FC236}">
                <a16:creationId xmlns:a16="http://schemas.microsoft.com/office/drawing/2014/main" id="{1BF27AE6-7215-5DBF-46A4-D5CC7C5D6B56}"/>
              </a:ext>
            </a:extLst>
          </p:cNvPr>
          <p:cNvGrpSpPr/>
          <p:nvPr/>
        </p:nvGrpSpPr>
        <p:grpSpPr>
          <a:xfrm>
            <a:off x="-361544" y="3051460"/>
            <a:ext cx="18251366" cy="6188737"/>
            <a:chOff x="13325921" y="2521712"/>
            <a:chExt cx="5881584" cy="1370747"/>
          </a:xfrm>
        </p:grpSpPr>
        <p:sp>
          <p:nvSpPr>
            <p:cNvPr id="25" name="Freeform 9">
              <a:extLst>
                <a:ext uri="{FF2B5EF4-FFF2-40B4-BE49-F238E27FC236}">
                  <a16:creationId xmlns:a16="http://schemas.microsoft.com/office/drawing/2014/main" id="{95826796-CF80-5A30-53CF-C27B1190AD40}"/>
                </a:ext>
              </a:extLst>
            </p:cNvPr>
            <p:cNvSpPr/>
            <p:nvPr/>
          </p:nvSpPr>
          <p:spPr>
            <a:xfrm flipH="1">
              <a:off x="13325921" y="2745532"/>
              <a:ext cx="5881584" cy="1146927"/>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7">
                <a:duotone>
                  <a:schemeClr val="accent6">
                    <a:shade val="45000"/>
                    <a:satMod val="135000"/>
                  </a:schemeClr>
                  <a:prstClr val="white"/>
                </a:duotone>
                <a:lum/>
                <a:extLst>
                  <a:ext uri="{96DAC541-7B7A-43D3-8B79-37D633B846F1}">
                    <asvg:svgBlip xmlns:asvg="http://schemas.microsoft.com/office/drawing/2016/SVG/main" r:embed="rId8"/>
                  </a:ext>
                </a:extLst>
              </a:blip>
              <a:stretch>
                <a:fillRect/>
              </a:stretch>
            </a:blipFill>
          </p:spPr>
          <p:txBody>
            <a:bodyPr/>
            <a:lstStyle/>
            <a:p>
              <a:endParaRPr lang="ar-EG" sz="1200" dirty="0"/>
            </a:p>
          </p:txBody>
        </p:sp>
        <p:sp>
          <p:nvSpPr>
            <p:cNvPr id="26" name="TextBox 25">
              <a:extLst>
                <a:ext uri="{FF2B5EF4-FFF2-40B4-BE49-F238E27FC236}">
                  <a16:creationId xmlns:a16="http://schemas.microsoft.com/office/drawing/2014/main" id="{99F5437B-F32E-9D47-8281-8ECA6500C813}"/>
                </a:ext>
              </a:extLst>
            </p:cNvPr>
            <p:cNvSpPr txBox="1"/>
            <p:nvPr/>
          </p:nvSpPr>
          <p:spPr>
            <a:xfrm>
              <a:off x="14056325" y="2521712"/>
              <a:ext cx="4860859" cy="1216828"/>
            </a:xfrm>
            <a:prstGeom prst="rect">
              <a:avLst/>
            </a:prstGeom>
            <a:noFill/>
          </p:spPr>
          <p:txBody>
            <a:bodyPr wrap="square" rtlCol="1">
              <a:spAutoFit/>
            </a:bodyPr>
            <a:lstStyle/>
            <a:p>
              <a:pPr algn="just" rtl="1">
                <a:lnSpc>
                  <a:spcPct val="200000"/>
                </a:lnSpc>
              </a:pPr>
              <a:r>
                <a:rPr lang="ar-EG" sz="3600" b="1" u="sng" dirty="0">
                  <a:latin typeface="Dubai" panose="020B0503030403030204" pitchFamily="34" charset="-78"/>
                  <a:ea typeface="Calibri" panose="020F0502020204030204" pitchFamily="34" charset="0"/>
                  <a:cs typeface="Dubai" panose="020B0503030403030204" pitchFamily="34" charset="-78"/>
                </a:rPr>
                <a:t>أدوات الملاحظة :</a:t>
              </a:r>
            </a:p>
            <a:p>
              <a:pPr algn="just" rtl="1">
                <a:lnSpc>
                  <a:spcPct val="200000"/>
                </a:lnSpc>
              </a:pPr>
              <a:r>
                <a:rPr lang="ar-EG" sz="3600" b="1" u="sng" dirty="0">
                  <a:latin typeface="Dubai" panose="020B0503030403030204" pitchFamily="34" charset="-78"/>
                  <a:ea typeface="Calibri" panose="020F0502020204030204" pitchFamily="34" charset="0"/>
                  <a:cs typeface="Dubai" panose="020B0503030403030204" pitchFamily="34" charset="-78"/>
                </a:rPr>
                <a:t>1- قوائم الفحص أو التقدير : </a:t>
              </a:r>
              <a:r>
                <a:rPr lang="ar-EG" sz="3600" dirty="0">
                  <a:latin typeface="Dubai" panose="020B0503030403030204" pitchFamily="34" charset="-78"/>
                  <a:ea typeface="Calibri" panose="020F0502020204030204" pitchFamily="34" charset="0"/>
                  <a:cs typeface="Dubai" panose="020B0503030403030204" pitchFamily="34" charset="-78"/>
                </a:rPr>
                <a:t>وهي عبارة عن قائمة من السلوكيات يقوم الباحث بوضع علامة أمام السلوك المتضمن في القائمة بمجرد ظهور ذلك السلوك.</a:t>
              </a:r>
            </a:p>
            <a:p>
              <a:pPr algn="just" rtl="1">
                <a:lnSpc>
                  <a:spcPct val="200000"/>
                </a:lnSpc>
              </a:pPr>
              <a:r>
                <a:rPr lang="ar-EG" sz="3600" b="1" u="sng" dirty="0">
                  <a:latin typeface="Dubai" panose="020B0503030403030204" pitchFamily="34" charset="-78"/>
                  <a:ea typeface="Calibri" panose="020F0502020204030204" pitchFamily="34" charset="0"/>
                  <a:cs typeface="Dubai" panose="020B0503030403030204" pitchFamily="34" charset="-78"/>
                </a:rPr>
                <a:t>2- مقاييس التقدير : </a:t>
              </a:r>
              <a:r>
                <a:rPr lang="ar-EG" sz="3600" dirty="0">
                  <a:latin typeface="Dubai" panose="020B0503030403030204" pitchFamily="34" charset="-78"/>
                  <a:ea typeface="Calibri" panose="020F0502020204030204" pitchFamily="34" charset="0"/>
                  <a:cs typeface="Dubai" panose="020B0503030403030204" pitchFamily="34" charset="-78"/>
                </a:rPr>
                <a:t>تستعمل لتقدير الفرد في عدد كبير من السمات مثل الكرم، الابتكار، القدرة على التحكم في الانفعالات</a:t>
              </a:r>
            </a:p>
          </p:txBody>
        </p:sp>
      </p:grpSp>
      <p:grpSp>
        <p:nvGrpSpPr>
          <p:cNvPr id="27" name="Group 4">
            <a:extLst>
              <a:ext uri="{FF2B5EF4-FFF2-40B4-BE49-F238E27FC236}">
                <a16:creationId xmlns:a16="http://schemas.microsoft.com/office/drawing/2014/main" id="{1BB6DE8D-F692-44B0-8C98-3E30ADA82940}"/>
              </a:ext>
            </a:extLst>
          </p:cNvPr>
          <p:cNvGrpSpPr/>
          <p:nvPr/>
        </p:nvGrpSpPr>
        <p:grpSpPr>
          <a:xfrm>
            <a:off x="2166934" y="-103125"/>
            <a:ext cx="4753758" cy="4713226"/>
            <a:chOff x="-1133261" y="0"/>
            <a:chExt cx="6908800" cy="7640148"/>
          </a:xfrm>
        </p:grpSpPr>
        <p:pic>
          <p:nvPicPr>
            <p:cNvPr id="28" name="Picture 5">
              <a:extLst>
                <a:ext uri="{FF2B5EF4-FFF2-40B4-BE49-F238E27FC236}">
                  <a16:creationId xmlns:a16="http://schemas.microsoft.com/office/drawing/2014/main" id="{88864996-467C-43D3-BBC5-508FF2AB271A}"/>
                </a:ext>
              </a:extLst>
            </p:cNvPr>
            <p:cNvPicPr>
              <a:picLocks noChangeAspect="1"/>
            </p:cNvPicPr>
            <p:nvPr/>
          </p:nvPicPr>
          <p:blipFill rotWithShape="1">
            <a:blip r:embed="rId9">
              <a:extLst>
                <a:ext uri="{28A0092B-C50C-407E-A947-70E740481C1C}">
                  <a14:useLocalDpi xmlns:a14="http://schemas.microsoft.com/office/drawing/2010/main" val="0"/>
                </a:ext>
              </a:extLst>
            </a:blip>
            <a:srcRect l="2587" r="6985"/>
            <a:stretch/>
          </p:blipFill>
          <p:spPr>
            <a:xfrm>
              <a:off x="-1133261" y="0"/>
              <a:ext cx="6908800" cy="7640148"/>
            </a:xfrm>
            <a:prstGeom prst="rect">
              <a:avLst/>
            </a:prstGeom>
          </p:spPr>
        </p:pic>
      </p:grpSp>
    </p:spTree>
    <p:extLst>
      <p:ext uri="{BB962C8B-B14F-4D97-AF65-F5344CB8AC3E}">
        <p14:creationId xmlns:p14="http://schemas.microsoft.com/office/powerpoint/2010/main" val="40619265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2">
            <a:lumMod val="60000"/>
            <a:lumOff val="40000"/>
            <a:alpha val="39000"/>
          </a:schemeClr>
        </a:solidFill>
        <a:effectLst/>
      </p:bgPr>
    </p:bg>
    <p:spTree>
      <p:nvGrpSpPr>
        <p:cNvPr id="1" name=""/>
        <p:cNvGrpSpPr/>
        <p:nvPr/>
      </p:nvGrpSpPr>
      <p:grpSpPr>
        <a:xfrm>
          <a:off x="0" y="0"/>
          <a:ext cx="0" cy="0"/>
          <a:chOff x="0" y="0"/>
          <a:chExt cx="0" cy="0"/>
        </a:xfrm>
      </p:grpSpPr>
      <p:sp>
        <p:nvSpPr>
          <p:cNvPr id="8" name="Right Triangle 7">
            <a:extLst>
              <a:ext uri="{FF2B5EF4-FFF2-40B4-BE49-F238E27FC236}">
                <a16:creationId xmlns:a16="http://schemas.microsoft.com/office/drawing/2014/main" id="{BDC96880-C9A8-D463-187E-5F44CF00C555}"/>
              </a:ext>
            </a:extLst>
          </p:cNvPr>
          <p:cNvSpPr/>
          <p:nvPr/>
        </p:nvSpPr>
        <p:spPr>
          <a:xfrm>
            <a:off x="36637" y="40220"/>
            <a:ext cx="18251363" cy="10325100"/>
          </a:xfrm>
          <a:prstGeom prst="rtTriangle">
            <a:avLst/>
          </a:prstGeom>
          <a:solidFill>
            <a:srgbClr val="FFA5AD">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ar-EG"/>
          </a:p>
        </p:txBody>
      </p:sp>
      <p:grpSp>
        <p:nvGrpSpPr>
          <p:cNvPr id="2" name="Group 1">
            <a:extLst>
              <a:ext uri="{FF2B5EF4-FFF2-40B4-BE49-F238E27FC236}">
                <a16:creationId xmlns:a16="http://schemas.microsoft.com/office/drawing/2014/main" id="{EA7FD379-A12B-C0F3-294C-AF8BD930CAD6}"/>
              </a:ext>
            </a:extLst>
          </p:cNvPr>
          <p:cNvGrpSpPr/>
          <p:nvPr/>
        </p:nvGrpSpPr>
        <p:grpSpPr>
          <a:xfrm>
            <a:off x="774479" y="1049139"/>
            <a:ext cx="1899445" cy="980225"/>
            <a:chOff x="879794" y="557739"/>
            <a:chExt cx="2171635" cy="876343"/>
          </a:xfrm>
        </p:grpSpPr>
        <p:pic>
          <p:nvPicPr>
            <p:cNvPr id="3" name="Picture 2">
              <a:extLst>
                <a:ext uri="{FF2B5EF4-FFF2-40B4-BE49-F238E27FC236}">
                  <a16:creationId xmlns:a16="http://schemas.microsoft.com/office/drawing/2014/main" id="{06FDF8A8-8115-0A6B-2829-DA2EC6FE1CBB}"/>
                </a:ext>
              </a:extLst>
            </p:cNvPr>
            <p:cNvPicPr>
              <a:picLocks noChangeAspect="1"/>
            </p:cNvPicPr>
            <p:nvPr/>
          </p:nvPicPr>
          <p:blipFill>
            <a:blip r:embed="rId3"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879794" y="557739"/>
              <a:ext cx="2171635" cy="876343"/>
            </a:xfrm>
            <a:prstGeom prst="rect">
              <a:avLst/>
            </a:prstGeom>
          </p:spPr>
        </p:pic>
        <p:sp>
          <p:nvSpPr>
            <p:cNvPr id="4" name="TextBox 28">
              <a:extLst>
                <a:ext uri="{FF2B5EF4-FFF2-40B4-BE49-F238E27FC236}">
                  <a16:creationId xmlns:a16="http://schemas.microsoft.com/office/drawing/2014/main" id="{4E9B5231-2549-7509-307B-8A7BD2A6ABD2}"/>
                </a:ext>
              </a:extLst>
            </p:cNvPr>
            <p:cNvSpPr txBox="1"/>
            <p:nvPr/>
          </p:nvSpPr>
          <p:spPr>
            <a:xfrm rot="20457677">
              <a:off x="961842" y="838252"/>
              <a:ext cx="1806571" cy="368025"/>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2500" b="1"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rPr>
                <a:t>الجلسة الأولى</a:t>
              </a:r>
              <a:endParaRPr lang="en-US" sz="2500"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5" name="Group 4">
            <a:extLst>
              <a:ext uri="{FF2B5EF4-FFF2-40B4-BE49-F238E27FC236}">
                <a16:creationId xmlns:a16="http://schemas.microsoft.com/office/drawing/2014/main" id="{9B30CF6B-06A4-7767-9951-7F92C4EFB13A}"/>
              </a:ext>
            </a:extLst>
          </p:cNvPr>
          <p:cNvGrpSpPr/>
          <p:nvPr/>
        </p:nvGrpSpPr>
        <p:grpSpPr>
          <a:xfrm>
            <a:off x="140419" y="299624"/>
            <a:ext cx="1879169" cy="980224"/>
            <a:chOff x="1282652" y="498315"/>
            <a:chExt cx="1807888" cy="876343"/>
          </a:xfrm>
        </p:grpSpPr>
        <p:pic>
          <p:nvPicPr>
            <p:cNvPr id="6" name="Picture 5">
              <a:extLst>
                <a:ext uri="{FF2B5EF4-FFF2-40B4-BE49-F238E27FC236}">
                  <a16:creationId xmlns:a16="http://schemas.microsoft.com/office/drawing/2014/main" id="{FEBD5877-C1CE-1FA6-5F49-D25B89BE69F2}"/>
                </a:ext>
              </a:extLst>
            </p:cNvPr>
            <p:cNvPicPr>
              <a:picLocks noChangeAspect="1"/>
            </p:cNvPicPr>
            <p:nvPr/>
          </p:nvPicPr>
          <p:blipFill>
            <a:blip r:embed="rId4"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1282652" y="498315"/>
              <a:ext cx="1807888" cy="876343"/>
            </a:xfrm>
            <a:prstGeom prst="rect">
              <a:avLst/>
            </a:prstGeom>
          </p:spPr>
        </p:pic>
        <p:sp>
          <p:nvSpPr>
            <p:cNvPr id="7" name="TextBox 28">
              <a:extLst>
                <a:ext uri="{FF2B5EF4-FFF2-40B4-BE49-F238E27FC236}">
                  <a16:creationId xmlns:a16="http://schemas.microsoft.com/office/drawing/2014/main" id="{FC86DDE1-7B1B-D414-53E9-60A2955210EE}"/>
                </a:ext>
              </a:extLst>
            </p:cNvPr>
            <p:cNvSpPr txBox="1"/>
            <p:nvPr/>
          </p:nvSpPr>
          <p:spPr>
            <a:xfrm rot="20457677">
              <a:off x="1345850" y="709582"/>
              <a:ext cx="1421884" cy="441630"/>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3000" b="1"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rPr>
                <a:t>اليوم الأول</a:t>
              </a:r>
              <a:endParaRPr lang="en-US" sz="3000"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9" name="Group 8">
            <a:extLst>
              <a:ext uri="{FF2B5EF4-FFF2-40B4-BE49-F238E27FC236}">
                <a16:creationId xmlns:a16="http://schemas.microsoft.com/office/drawing/2014/main" id="{4F232B40-6637-2F3C-5186-E94AE85DE2F2}"/>
              </a:ext>
            </a:extLst>
          </p:cNvPr>
          <p:cNvGrpSpPr/>
          <p:nvPr/>
        </p:nvGrpSpPr>
        <p:grpSpPr>
          <a:xfrm>
            <a:off x="13396567" y="151287"/>
            <a:ext cx="4662835" cy="1035541"/>
            <a:chOff x="4935472" y="1769662"/>
            <a:chExt cx="8932928" cy="2733080"/>
          </a:xfrm>
        </p:grpSpPr>
        <p:pic>
          <p:nvPicPr>
            <p:cNvPr id="19" name="Picture 18">
              <a:extLst>
                <a:ext uri="{FF2B5EF4-FFF2-40B4-BE49-F238E27FC236}">
                  <a16:creationId xmlns:a16="http://schemas.microsoft.com/office/drawing/2014/main" id="{DB587E16-79F8-057F-8149-E7592A68F8A7}"/>
                </a:ext>
              </a:extLst>
            </p:cNvPr>
            <p:cNvPicPr>
              <a:picLocks noChangeAspect="1"/>
            </p:cNvPicPr>
            <p:nvPr/>
          </p:nvPicPr>
          <p:blipFill rotWithShape="1">
            <a:blip r:embed="rId5">
              <a:grayscl/>
              <a:extLst>
                <a:ext uri="{BEBA8EAE-BF5A-486C-A8C5-ECC9F3942E4B}">
                  <a14:imgProps xmlns:a14="http://schemas.microsoft.com/office/drawing/2010/main">
                    <a14:imgLayer r:embed="rId6">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630" t="9182" r="839" b="13125"/>
            <a:stretch/>
          </p:blipFill>
          <p:spPr>
            <a:xfrm>
              <a:off x="4935472" y="1798820"/>
              <a:ext cx="8932928" cy="2703922"/>
            </a:xfrm>
            <a:prstGeom prst="rect">
              <a:avLst/>
            </a:prstGeom>
          </p:spPr>
        </p:pic>
        <p:sp>
          <p:nvSpPr>
            <p:cNvPr id="20" name="TextBox 42">
              <a:extLst>
                <a:ext uri="{FF2B5EF4-FFF2-40B4-BE49-F238E27FC236}">
                  <a16:creationId xmlns:a16="http://schemas.microsoft.com/office/drawing/2014/main" id="{A8710DD6-0C55-5F29-4CAF-3B243057A9DD}"/>
                </a:ext>
              </a:extLst>
            </p:cNvPr>
            <p:cNvSpPr txBox="1"/>
            <p:nvPr/>
          </p:nvSpPr>
          <p:spPr>
            <a:xfrm>
              <a:off x="4935472" y="1769662"/>
              <a:ext cx="8662082" cy="1736050"/>
            </a:xfrm>
            <a:prstGeom prst="rect">
              <a:avLst/>
            </a:prstGeom>
          </p:spPr>
          <p:txBody>
            <a:bodyPr wrap="square" lIns="0" tIns="0" rIns="0" bIns="0" rtlCol="0" anchor="t">
              <a:spAutoFit/>
            </a:bodyPr>
            <a:lstStyle/>
            <a:p>
              <a:pPr algn="just" rtl="1">
                <a:lnSpc>
                  <a:spcPct val="150000"/>
                </a:lnSpc>
              </a:pPr>
              <a:r>
                <a:rPr lang="ar-EG" sz="4500" b="1" spc="51" dirty="0">
                  <a:latin typeface="Aljazeera" panose="02000000000000000000" pitchFamily="2" charset="-78"/>
                  <a:cs typeface="Aljazeera" panose="02000000000000000000" pitchFamily="2" charset="-78"/>
                </a:rPr>
                <a:t>مدخل إلى دراسة الحالة</a:t>
              </a:r>
              <a:endParaRPr lang="en-US" sz="4500" b="1" spc="51" dirty="0">
                <a:latin typeface="Aljazeera" panose="02000000000000000000" pitchFamily="2" charset="-78"/>
                <a:cs typeface="Aljazeera" panose="02000000000000000000" pitchFamily="2" charset="-78"/>
              </a:endParaRPr>
            </a:p>
          </p:txBody>
        </p:sp>
      </p:grpSp>
      <p:grpSp>
        <p:nvGrpSpPr>
          <p:cNvPr id="21" name="Group 20">
            <a:extLst>
              <a:ext uri="{FF2B5EF4-FFF2-40B4-BE49-F238E27FC236}">
                <a16:creationId xmlns:a16="http://schemas.microsoft.com/office/drawing/2014/main" id="{5B62A8B4-4138-3877-B476-EFD14E7625E9}"/>
              </a:ext>
            </a:extLst>
          </p:cNvPr>
          <p:cNvGrpSpPr>
            <a:grpSpLocks/>
          </p:cNvGrpSpPr>
          <p:nvPr/>
        </p:nvGrpSpPr>
        <p:grpSpPr>
          <a:xfrm>
            <a:off x="7125058" y="1772713"/>
            <a:ext cx="5335594" cy="1397974"/>
            <a:chOff x="1650043" y="130715"/>
            <a:chExt cx="879822" cy="791746"/>
          </a:xfrm>
        </p:grpSpPr>
        <p:pic>
          <p:nvPicPr>
            <p:cNvPr id="22" name="Picture 21">
              <a:extLst>
                <a:ext uri="{FF2B5EF4-FFF2-40B4-BE49-F238E27FC236}">
                  <a16:creationId xmlns:a16="http://schemas.microsoft.com/office/drawing/2014/main" id="{F7E4C941-92BF-CA20-A31B-F70224216A20}"/>
                </a:ext>
              </a:extLst>
            </p:cNvPr>
            <p:cNvPicPr>
              <a:picLocks noChangeAspect="1"/>
            </p:cNvPicPr>
            <p:nvPr/>
          </p:nvPicPr>
          <p:blipFill>
            <a:blip r:embed="rId7" cstate="print">
              <a:duotone>
                <a:schemeClr val="accent2">
                  <a:shade val="45000"/>
                  <a:satMod val="135000"/>
                </a:schemeClr>
                <a:prstClr val="white"/>
              </a:duotone>
            </a:blip>
            <a:srcRect/>
            <a:stretch>
              <a:fillRect/>
            </a:stretch>
          </p:blipFill>
          <p:spPr bwMode="auto">
            <a:xfrm>
              <a:off x="1650043" y="130715"/>
              <a:ext cx="879822" cy="791746"/>
            </a:xfrm>
            <a:prstGeom prst="rect">
              <a:avLst/>
            </a:prstGeom>
            <a:noFill/>
            <a:ln>
              <a:noFill/>
            </a:ln>
          </p:spPr>
        </p:pic>
        <p:sp>
          <p:nvSpPr>
            <p:cNvPr id="23" name="Rectangle 22">
              <a:extLst>
                <a:ext uri="{FF2B5EF4-FFF2-40B4-BE49-F238E27FC236}">
                  <a16:creationId xmlns:a16="http://schemas.microsoft.com/office/drawing/2014/main" id="{32A5CCB6-8AA8-211D-C4D0-AF6966438DE8}"/>
                </a:ext>
              </a:extLst>
            </p:cNvPr>
            <p:cNvSpPr/>
            <p:nvPr/>
          </p:nvSpPr>
          <p:spPr>
            <a:xfrm>
              <a:off x="1690728" y="157960"/>
              <a:ext cx="710511" cy="62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algn="r" rtl="0">
                <a:lnSpc>
                  <a:spcPct val="107000"/>
                </a:lnSpc>
                <a:spcAft>
                  <a:spcPts val="800"/>
                </a:spcAft>
              </a:pPr>
              <a:r>
                <a:rPr lang="ar-SA"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تعريف دراسة الحالة</a:t>
              </a:r>
              <a:endParaRPr lang="en-US" sz="45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7" name="Group 26">
            <a:extLst>
              <a:ext uri="{FF2B5EF4-FFF2-40B4-BE49-F238E27FC236}">
                <a16:creationId xmlns:a16="http://schemas.microsoft.com/office/drawing/2014/main" id="{9733579D-DB20-F977-A683-D0B47FEE9129}"/>
              </a:ext>
            </a:extLst>
          </p:cNvPr>
          <p:cNvGrpSpPr/>
          <p:nvPr/>
        </p:nvGrpSpPr>
        <p:grpSpPr>
          <a:xfrm rot="1776944">
            <a:off x="13299879" y="3139695"/>
            <a:ext cx="3964465" cy="1012105"/>
            <a:chOff x="-484985" y="497361"/>
            <a:chExt cx="3797286" cy="1518156"/>
          </a:xfrm>
        </p:grpSpPr>
        <p:pic>
          <p:nvPicPr>
            <p:cNvPr id="28" name="Picture 27">
              <a:extLst>
                <a:ext uri="{FF2B5EF4-FFF2-40B4-BE49-F238E27FC236}">
                  <a16:creationId xmlns:a16="http://schemas.microsoft.com/office/drawing/2014/main" id="{73485C13-4B36-CE85-282A-C668E5A188B3}"/>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20565730">
              <a:off x="-454720" y="628516"/>
              <a:ext cx="3767021" cy="1176928"/>
            </a:xfrm>
            <a:prstGeom prst="rect">
              <a:avLst/>
            </a:prstGeom>
          </p:spPr>
        </p:pic>
        <p:sp>
          <p:nvSpPr>
            <p:cNvPr id="29" name="TextBox 28">
              <a:extLst>
                <a:ext uri="{FF2B5EF4-FFF2-40B4-BE49-F238E27FC236}">
                  <a16:creationId xmlns:a16="http://schemas.microsoft.com/office/drawing/2014/main" id="{85445D2D-4FFA-00A7-B8AF-355A844299BF}"/>
                </a:ext>
              </a:extLst>
            </p:cNvPr>
            <p:cNvSpPr txBox="1"/>
            <p:nvPr/>
          </p:nvSpPr>
          <p:spPr>
            <a:xfrm rot="20512132">
              <a:off x="-484985" y="497361"/>
              <a:ext cx="3335357" cy="1249379"/>
            </a:xfrm>
            <a:prstGeom prst="rect">
              <a:avLst/>
            </a:prstGeom>
            <a:noFill/>
          </p:spPr>
          <p:txBody>
            <a:bodyPr wrap="square" rtlCol="1">
              <a:spAutoFit/>
            </a:bodyPr>
            <a:lstStyle/>
            <a:p>
              <a:pPr algn="just" rtl="1">
                <a:lnSpc>
                  <a:spcPct val="150000"/>
                </a:lnSpc>
              </a:pPr>
              <a:r>
                <a:rPr lang="ar-EG" sz="3500" b="1" dirty="0">
                  <a:solidFill>
                    <a:srgbClr val="FF0000"/>
                  </a:solidFill>
                  <a:latin typeface="Aljazeera" panose="02000000000000000000" pitchFamily="2" charset="-78"/>
                  <a:ea typeface="Calibri" panose="020F0502020204030204" pitchFamily="34" charset="0"/>
                  <a:cs typeface="Aljazeera" panose="02000000000000000000" pitchFamily="2" charset="-78"/>
                </a:rPr>
                <a:t>الحالة في الاصطلاح</a:t>
              </a:r>
            </a:p>
          </p:txBody>
        </p:sp>
        <p:pic>
          <p:nvPicPr>
            <p:cNvPr id="30" name="Picture 29">
              <a:extLst>
                <a:ext uri="{FF2B5EF4-FFF2-40B4-BE49-F238E27FC236}">
                  <a16:creationId xmlns:a16="http://schemas.microsoft.com/office/drawing/2014/main" id="{5A8824CB-C749-7B21-5899-3744B9ABF9FD}"/>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rot="20710204">
              <a:off x="148372" y="1763372"/>
              <a:ext cx="1789634" cy="252145"/>
            </a:xfrm>
            <a:prstGeom prst="rect">
              <a:avLst/>
            </a:prstGeom>
          </p:spPr>
        </p:pic>
      </p:grpSp>
      <p:pic>
        <p:nvPicPr>
          <p:cNvPr id="10" name="Picture 9">
            <a:extLst>
              <a:ext uri="{FF2B5EF4-FFF2-40B4-BE49-F238E27FC236}">
                <a16:creationId xmlns:a16="http://schemas.microsoft.com/office/drawing/2014/main" id="{F03A79E4-E4D6-7E47-BD99-C53691E51E14}"/>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4325600" y="7051344"/>
            <a:ext cx="4261672" cy="3347377"/>
          </a:xfrm>
          <a:prstGeom prst="rect">
            <a:avLst/>
          </a:prstGeom>
        </p:spPr>
      </p:pic>
      <p:grpSp>
        <p:nvGrpSpPr>
          <p:cNvPr id="24" name="Group 23">
            <a:extLst>
              <a:ext uri="{FF2B5EF4-FFF2-40B4-BE49-F238E27FC236}">
                <a16:creationId xmlns:a16="http://schemas.microsoft.com/office/drawing/2014/main" id="{1BF27AE6-7215-5DBF-46A4-D5CC7C5D6B56}"/>
              </a:ext>
            </a:extLst>
          </p:cNvPr>
          <p:cNvGrpSpPr/>
          <p:nvPr/>
        </p:nvGrpSpPr>
        <p:grpSpPr>
          <a:xfrm>
            <a:off x="1636312" y="3754092"/>
            <a:ext cx="14630403" cy="4361209"/>
            <a:chOff x="13501483" y="2720128"/>
            <a:chExt cx="5299339" cy="1025148"/>
          </a:xfrm>
        </p:grpSpPr>
        <p:sp>
          <p:nvSpPr>
            <p:cNvPr id="25" name="Freeform 9">
              <a:extLst>
                <a:ext uri="{FF2B5EF4-FFF2-40B4-BE49-F238E27FC236}">
                  <a16:creationId xmlns:a16="http://schemas.microsoft.com/office/drawing/2014/main" id="{95826796-CF80-5A30-53CF-C27B1190AD40}"/>
                </a:ext>
              </a:extLst>
            </p:cNvPr>
            <p:cNvSpPr/>
            <p:nvPr/>
          </p:nvSpPr>
          <p:spPr>
            <a:xfrm flipH="1">
              <a:off x="13501483" y="2720128"/>
              <a:ext cx="5299339" cy="1025148"/>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11">
                <a:duotone>
                  <a:schemeClr val="accent6">
                    <a:shade val="45000"/>
                    <a:satMod val="135000"/>
                  </a:schemeClr>
                  <a:prstClr val="white"/>
                </a:duotone>
                <a:lum/>
                <a:extLst>
                  <a:ext uri="{96DAC541-7B7A-43D3-8B79-37D633B846F1}">
                    <asvg:svgBlip xmlns:asvg="http://schemas.microsoft.com/office/drawing/2016/SVG/main" r:embed="rId12"/>
                  </a:ext>
                </a:extLst>
              </a:blip>
              <a:stretch>
                <a:fillRect/>
              </a:stretch>
            </a:blipFill>
          </p:spPr>
          <p:txBody>
            <a:bodyPr/>
            <a:lstStyle/>
            <a:p>
              <a:endParaRPr lang="ar-EG" sz="1200" dirty="0"/>
            </a:p>
          </p:txBody>
        </p:sp>
        <p:sp>
          <p:nvSpPr>
            <p:cNvPr id="26" name="TextBox 25">
              <a:extLst>
                <a:ext uri="{FF2B5EF4-FFF2-40B4-BE49-F238E27FC236}">
                  <a16:creationId xmlns:a16="http://schemas.microsoft.com/office/drawing/2014/main" id="{99F5437B-F32E-9D47-8281-8ECA6500C813}"/>
                </a:ext>
              </a:extLst>
            </p:cNvPr>
            <p:cNvSpPr txBox="1"/>
            <p:nvPr/>
          </p:nvSpPr>
          <p:spPr>
            <a:xfrm>
              <a:off x="14040417" y="2819759"/>
              <a:ext cx="4543604" cy="749687"/>
            </a:xfrm>
            <a:prstGeom prst="rect">
              <a:avLst/>
            </a:prstGeom>
            <a:noFill/>
          </p:spPr>
          <p:txBody>
            <a:bodyPr wrap="square" rtlCol="1">
              <a:spAutoFit/>
            </a:bodyPr>
            <a:lstStyle/>
            <a:p>
              <a:pPr algn="ctr" rtl="1">
                <a:lnSpc>
                  <a:spcPct val="200000"/>
                </a:lnSpc>
              </a:pPr>
              <a:r>
                <a:rPr lang="ar-EG" sz="3500" b="1" dirty="0">
                  <a:latin typeface="Dubai" panose="020B0503030403030204" pitchFamily="34" charset="-78"/>
                  <a:ea typeface="Calibri" panose="020F0502020204030204" pitchFamily="34" charset="0"/>
                  <a:cs typeface="Dubai" panose="020B0503030403030204" pitchFamily="34" charset="-78"/>
                </a:rPr>
                <a:t>كل المعلومات التي نجمعها عن الفرد من نتائج المقابلات والملاحظة والاختبارات (إن وجدت) والتي تساعدنا في رسم صورة واضحة عنه، وهي أيضا عبارة عن رسم صورة واضحة عن حالة الفرد والمشكلة التي يعاني منها</a:t>
              </a:r>
            </a:p>
          </p:txBody>
        </p:sp>
      </p:grpSp>
    </p:spTree>
    <p:extLst>
      <p:ext uri="{BB962C8B-B14F-4D97-AF65-F5344CB8AC3E}">
        <p14:creationId xmlns:p14="http://schemas.microsoft.com/office/powerpoint/2010/main" val="407125437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Triangle 7">
            <a:extLst>
              <a:ext uri="{FF2B5EF4-FFF2-40B4-BE49-F238E27FC236}">
                <a16:creationId xmlns:a16="http://schemas.microsoft.com/office/drawing/2014/main" id="{BDC96880-C9A8-D463-187E-5F44CF00C555}"/>
              </a:ext>
            </a:extLst>
          </p:cNvPr>
          <p:cNvSpPr/>
          <p:nvPr/>
        </p:nvSpPr>
        <p:spPr>
          <a:xfrm flipH="1">
            <a:off x="0" y="-30549"/>
            <a:ext cx="18288000" cy="10325100"/>
          </a:xfrm>
          <a:prstGeom prst="rtTriangle">
            <a:avLst/>
          </a:prstGeom>
          <a:solidFill>
            <a:srgbClr val="00B050">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ar-EG" dirty="0"/>
          </a:p>
        </p:txBody>
      </p:sp>
      <p:grpSp>
        <p:nvGrpSpPr>
          <p:cNvPr id="2" name="Group 1">
            <a:extLst>
              <a:ext uri="{FF2B5EF4-FFF2-40B4-BE49-F238E27FC236}">
                <a16:creationId xmlns:a16="http://schemas.microsoft.com/office/drawing/2014/main" id="{EA7FD379-A12B-C0F3-294C-AF8BD930CAD6}"/>
              </a:ext>
            </a:extLst>
          </p:cNvPr>
          <p:cNvGrpSpPr/>
          <p:nvPr/>
        </p:nvGrpSpPr>
        <p:grpSpPr>
          <a:xfrm>
            <a:off x="695755" y="1061232"/>
            <a:ext cx="1980028" cy="980225"/>
            <a:chOff x="789788" y="568550"/>
            <a:chExt cx="2263765" cy="876343"/>
          </a:xfrm>
        </p:grpSpPr>
        <p:pic>
          <p:nvPicPr>
            <p:cNvPr id="3" name="Picture 2">
              <a:extLst>
                <a:ext uri="{FF2B5EF4-FFF2-40B4-BE49-F238E27FC236}">
                  <a16:creationId xmlns:a16="http://schemas.microsoft.com/office/drawing/2014/main" id="{06FDF8A8-8115-0A6B-2829-DA2EC6FE1CBB}"/>
                </a:ext>
              </a:extLst>
            </p:cNvPr>
            <p:cNvPicPr>
              <a:picLocks noChangeAspect="1"/>
            </p:cNvPicPr>
            <p:nvPr/>
          </p:nvPicPr>
          <p:blipFill>
            <a:blip r:embed="rId3"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789788" y="568550"/>
              <a:ext cx="2263765" cy="876343"/>
            </a:xfrm>
            <a:prstGeom prst="rect">
              <a:avLst/>
            </a:prstGeom>
          </p:spPr>
        </p:pic>
        <p:sp>
          <p:nvSpPr>
            <p:cNvPr id="4" name="TextBox 28">
              <a:extLst>
                <a:ext uri="{FF2B5EF4-FFF2-40B4-BE49-F238E27FC236}">
                  <a16:creationId xmlns:a16="http://schemas.microsoft.com/office/drawing/2014/main" id="{4E9B5231-2549-7509-307B-8A7BD2A6ABD2}"/>
                </a:ext>
              </a:extLst>
            </p:cNvPr>
            <p:cNvSpPr txBox="1"/>
            <p:nvPr/>
          </p:nvSpPr>
          <p:spPr>
            <a:xfrm rot="20457677">
              <a:off x="874661" y="849684"/>
              <a:ext cx="1896204" cy="368025"/>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2500" b="1"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rPr>
                <a:t>الجلسة الثانية</a:t>
              </a:r>
              <a:endParaRPr lang="en-US" sz="2500"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5" name="Group 4">
            <a:extLst>
              <a:ext uri="{FF2B5EF4-FFF2-40B4-BE49-F238E27FC236}">
                <a16:creationId xmlns:a16="http://schemas.microsoft.com/office/drawing/2014/main" id="{9B30CF6B-06A4-7767-9951-7F92C4EFB13A}"/>
              </a:ext>
            </a:extLst>
          </p:cNvPr>
          <p:cNvGrpSpPr/>
          <p:nvPr/>
        </p:nvGrpSpPr>
        <p:grpSpPr>
          <a:xfrm>
            <a:off x="140419" y="299624"/>
            <a:ext cx="1879169" cy="980224"/>
            <a:chOff x="1282652" y="498315"/>
            <a:chExt cx="1807888" cy="876343"/>
          </a:xfrm>
        </p:grpSpPr>
        <p:pic>
          <p:nvPicPr>
            <p:cNvPr id="6" name="Picture 5">
              <a:extLst>
                <a:ext uri="{FF2B5EF4-FFF2-40B4-BE49-F238E27FC236}">
                  <a16:creationId xmlns:a16="http://schemas.microsoft.com/office/drawing/2014/main" id="{FEBD5877-C1CE-1FA6-5F49-D25B89BE69F2}"/>
                </a:ext>
              </a:extLst>
            </p:cNvPr>
            <p:cNvPicPr>
              <a:picLocks noChangeAspect="1"/>
            </p:cNvPicPr>
            <p:nvPr/>
          </p:nvPicPr>
          <p:blipFill>
            <a:blip r:embed="rId4"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1282652" y="498315"/>
              <a:ext cx="1807888" cy="876343"/>
            </a:xfrm>
            <a:prstGeom prst="rect">
              <a:avLst/>
            </a:prstGeom>
          </p:spPr>
        </p:pic>
        <p:sp>
          <p:nvSpPr>
            <p:cNvPr id="7" name="TextBox 28">
              <a:extLst>
                <a:ext uri="{FF2B5EF4-FFF2-40B4-BE49-F238E27FC236}">
                  <a16:creationId xmlns:a16="http://schemas.microsoft.com/office/drawing/2014/main" id="{FC86DDE1-7B1B-D414-53E9-60A2955210EE}"/>
                </a:ext>
              </a:extLst>
            </p:cNvPr>
            <p:cNvSpPr txBox="1"/>
            <p:nvPr/>
          </p:nvSpPr>
          <p:spPr>
            <a:xfrm rot="20457677">
              <a:off x="1345850" y="709582"/>
              <a:ext cx="1421884" cy="441630"/>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3000" b="1"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rPr>
                <a:t>اليوم الأول</a:t>
              </a:r>
              <a:endParaRPr lang="en-US" sz="3000"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9" name="Group 8">
            <a:extLst>
              <a:ext uri="{FF2B5EF4-FFF2-40B4-BE49-F238E27FC236}">
                <a16:creationId xmlns:a16="http://schemas.microsoft.com/office/drawing/2014/main" id="{4F232B40-6637-2F3C-5186-E94AE85DE2F2}"/>
              </a:ext>
            </a:extLst>
          </p:cNvPr>
          <p:cNvGrpSpPr/>
          <p:nvPr/>
        </p:nvGrpSpPr>
        <p:grpSpPr>
          <a:xfrm>
            <a:off x="12288063" y="120972"/>
            <a:ext cx="5791202" cy="1990930"/>
            <a:chOff x="4935472" y="1769662"/>
            <a:chExt cx="8932928" cy="5254617"/>
          </a:xfrm>
        </p:grpSpPr>
        <p:pic>
          <p:nvPicPr>
            <p:cNvPr id="19" name="Picture 18">
              <a:extLst>
                <a:ext uri="{FF2B5EF4-FFF2-40B4-BE49-F238E27FC236}">
                  <a16:creationId xmlns:a16="http://schemas.microsoft.com/office/drawing/2014/main" id="{DB587E16-79F8-057F-8149-E7592A68F8A7}"/>
                </a:ext>
              </a:extLst>
            </p:cNvPr>
            <p:cNvPicPr>
              <a:picLocks noChangeAspect="1"/>
            </p:cNvPicPr>
            <p:nvPr/>
          </p:nvPicPr>
          <p:blipFill rotWithShape="1">
            <a:blip r:embed="rId5">
              <a:grayscl/>
              <a:extLst>
                <a:ext uri="{BEBA8EAE-BF5A-486C-A8C5-ECC9F3942E4B}">
                  <a14:imgProps xmlns:a14="http://schemas.microsoft.com/office/drawing/2010/main">
                    <a14:imgLayer r:embed="rId6">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630" t="9182" r="839" b="13125"/>
            <a:stretch/>
          </p:blipFill>
          <p:spPr>
            <a:xfrm>
              <a:off x="4935472" y="1798820"/>
              <a:ext cx="8932928" cy="2703922"/>
            </a:xfrm>
            <a:prstGeom prst="rect">
              <a:avLst/>
            </a:prstGeom>
          </p:spPr>
        </p:pic>
        <p:sp>
          <p:nvSpPr>
            <p:cNvPr id="20" name="TextBox 42">
              <a:extLst>
                <a:ext uri="{FF2B5EF4-FFF2-40B4-BE49-F238E27FC236}">
                  <a16:creationId xmlns:a16="http://schemas.microsoft.com/office/drawing/2014/main" id="{A8710DD6-0C55-5F29-4CAF-3B243057A9DD}"/>
                </a:ext>
              </a:extLst>
            </p:cNvPr>
            <p:cNvSpPr txBox="1"/>
            <p:nvPr/>
          </p:nvSpPr>
          <p:spPr>
            <a:xfrm>
              <a:off x="4935472" y="1769662"/>
              <a:ext cx="8662082" cy="5254617"/>
            </a:xfrm>
            <a:prstGeom prst="rect">
              <a:avLst/>
            </a:prstGeom>
          </p:spPr>
          <p:txBody>
            <a:bodyPr wrap="square" lIns="0" tIns="0" rIns="0" bIns="0" rtlCol="0" anchor="t">
              <a:spAutoFit/>
            </a:bodyPr>
            <a:lstStyle/>
            <a:p>
              <a:pPr algn="just" rtl="1">
                <a:lnSpc>
                  <a:spcPct val="150000"/>
                </a:lnSpc>
              </a:pPr>
              <a:r>
                <a:rPr lang="ar-EG" sz="4500" b="1" spc="51" dirty="0">
                  <a:latin typeface="Aljazeera" panose="02000000000000000000" pitchFamily="2" charset="-78"/>
                  <a:cs typeface="Aljazeera" panose="02000000000000000000" pitchFamily="2" charset="-78"/>
                </a:rPr>
                <a:t>أدوات وأساليب دراسة الحالة</a:t>
              </a:r>
              <a:endParaRPr lang="en-US" sz="4500" b="1" spc="51" dirty="0">
                <a:latin typeface="Aljazeera" panose="02000000000000000000" pitchFamily="2" charset="-78"/>
                <a:cs typeface="Aljazeera" panose="02000000000000000000" pitchFamily="2" charset="-78"/>
              </a:endParaRPr>
            </a:p>
          </p:txBody>
        </p:sp>
      </p:grpSp>
      <p:grpSp>
        <p:nvGrpSpPr>
          <p:cNvPr id="21" name="Group 20">
            <a:extLst>
              <a:ext uri="{FF2B5EF4-FFF2-40B4-BE49-F238E27FC236}">
                <a16:creationId xmlns:a16="http://schemas.microsoft.com/office/drawing/2014/main" id="{5B62A8B4-4138-3877-B476-EFD14E7625E9}"/>
              </a:ext>
            </a:extLst>
          </p:cNvPr>
          <p:cNvGrpSpPr>
            <a:grpSpLocks/>
          </p:cNvGrpSpPr>
          <p:nvPr/>
        </p:nvGrpSpPr>
        <p:grpSpPr>
          <a:xfrm>
            <a:off x="7043858" y="1870135"/>
            <a:ext cx="4871224" cy="1397974"/>
            <a:chOff x="1212995" y="130715"/>
            <a:chExt cx="1316870" cy="791746"/>
          </a:xfrm>
        </p:grpSpPr>
        <p:pic>
          <p:nvPicPr>
            <p:cNvPr id="22" name="Picture 21">
              <a:extLst>
                <a:ext uri="{FF2B5EF4-FFF2-40B4-BE49-F238E27FC236}">
                  <a16:creationId xmlns:a16="http://schemas.microsoft.com/office/drawing/2014/main" id="{F7E4C941-92BF-CA20-A31B-F70224216A20}"/>
                </a:ext>
              </a:extLst>
            </p:cNvPr>
            <p:cNvPicPr>
              <a:picLocks noChangeAspect="1"/>
            </p:cNvPicPr>
            <p:nvPr/>
          </p:nvPicPr>
          <p:blipFill>
            <a:blip r:embed="rId7" cstate="print">
              <a:duotone>
                <a:schemeClr val="accent2">
                  <a:shade val="45000"/>
                  <a:satMod val="135000"/>
                </a:schemeClr>
                <a:prstClr val="white"/>
              </a:duotone>
            </a:blip>
            <a:srcRect/>
            <a:stretch>
              <a:fillRect/>
            </a:stretch>
          </p:blipFill>
          <p:spPr bwMode="auto">
            <a:xfrm>
              <a:off x="1280529" y="130715"/>
              <a:ext cx="1249336" cy="791746"/>
            </a:xfrm>
            <a:prstGeom prst="rect">
              <a:avLst/>
            </a:prstGeom>
            <a:noFill/>
            <a:ln>
              <a:noFill/>
            </a:ln>
          </p:spPr>
        </p:pic>
        <p:sp>
          <p:nvSpPr>
            <p:cNvPr id="23" name="Rectangle 22">
              <a:extLst>
                <a:ext uri="{FF2B5EF4-FFF2-40B4-BE49-F238E27FC236}">
                  <a16:creationId xmlns:a16="http://schemas.microsoft.com/office/drawing/2014/main" id="{32A5CCB6-8AA8-211D-C4D0-AF6966438DE8}"/>
                </a:ext>
              </a:extLst>
            </p:cNvPr>
            <p:cNvSpPr/>
            <p:nvPr/>
          </p:nvSpPr>
          <p:spPr>
            <a:xfrm>
              <a:off x="1212995" y="213226"/>
              <a:ext cx="1135490" cy="62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algn="r" rtl="0">
                <a:lnSpc>
                  <a:spcPct val="107000"/>
                </a:lnSpc>
                <a:spcAft>
                  <a:spcPts val="800"/>
                </a:spcAft>
              </a:pPr>
              <a:r>
                <a:rPr lang="ar-EG"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أدوات دراسة الحالة</a:t>
              </a:r>
              <a:endParaRPr lang="en-US" sz="45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4" name="Group 23">
            <a:extLst>
              <a:ext uri="{FF2B5EF4-FFF2-40B4-BE49-F238E27FC236}">
                <a16:creationId xmlns:a16="http://schemas.microsoft.com/office/drawing/2014/main" id="{1BF27AE6-7215-5DBF-46A4-D5CC7C5D6B56}"/>
              </a:ext>
            </a:extLst>
          </p:cNvPr>
          <p:cNvGrpSpPr/>
          <p:nvPr/>
        </p:nvGrpSpPr>
        <p:grpSpPr>
          <a:xfrm>
            <a:off x="-362463" y="3396480"/>
            <a:ext cx="18251366" cy="6582135"/>
            <a:chOff x="13325625" y="2598131"/>
            <a:chExt cx="5881584" cy="1457881"/>
          </a:xfrm>
        </p:grpSpPr>
        <p:sp>
          <p:nvSpPr>
            <p:cNvPr id="25" name="Freeform 9">
              <a:extLst>
                <a:ext uri="{FF2B5EF4-FFF2-40B4-BE49-F238E27FC236}">
                  <a16:creationId xmlns:a16="http://schemas.microsoft.com/office/drawing/2014/main" id="{95826796-CF80-5A30-53CF-C27B1190AD40}"/>
                </a:ext>
              </a:extLst>
            </p:cNvPr>
            <p:cNvSpPr/>
            <p:nvPr/>
          </p:nvSpPr>
          <p:spPr>
            <a:xfrm flipH="1">
              <a:off x="13325625" y="2760493"/>
              <a:ext cx="5881584" cy="1295519"/>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8">
                <a:duotone>
                  <a:schemeClr val="accent6">
                    <a:shade val="45000"/>
                    <a:satMod val="135000"/>
                  </a:schemeClr>
                  <a:prstClr val="white"/>
                </a:duotone>
                <a:lum/>
                <a:extLst>
                  <a:ext uri="{96DAC541-7B7A-43D3-8B79-37D633B846F1}">
                    <asvg:svgBlip xmlns:asvg="http://schemas.microsoft.com/office/drawing/2016/SVG/main" r:embed="rId9"/>
                  </a:ext>
                </a:extLst>
              </a:blip>
              <a:stretch>
                <a:fillRect/>
              </a:stretch>
            </a:blipFill>
          </p:spPr>
          <p:txBody>
            <a:bodyPr/>
            <a:lstStyle/>
            <a:p>
              <a:endParaRPr lang="ar-EG" sz="1200" dirty="0"/>
            </a:p>
          </p:txBody>
        </p:sp>
        <p:sp>
          <p:nvSpPr>
            <p:cNvPr id="26" name="TextBox 25">
              <a:extLst>
                <a:ext uri="{FF2B5EF4-FFF2-40B4-BE49-F238E27FC236}">
                  <a16:creationId xmlns:a16="http://schemas.microsoft.com/office/drawing/2014/main" id="{99F5437B-F32E-9D47-8281-8ECA6500C813}"/>
                </a:ext>
              </a:extLst>
            </p:cNvPr>
            <p:cNvSpPr txBox="1"/>
            <p:nvPr/>
          </p:nvSpPr>
          <p:spPr>
            <a:xfrm>
              <a:off x="14056325" y="2598131"/>
              <a:ext cx="4860859" cy="1293518"/>
            </a:xfrm>
            <a:prstGeom prst="rect">
              <a:avLst/>
            </a:prstGeom>
            <a:noFill/>
          </p:spPr>
          <p:txBody>
            <a:bodyPr wrap="square" rtlCol="1">
              <a:spAutoFit/>
            </a:bodyPr>
            <a:lstStyle/>
            <a:p>
              <a:pPr algn="just" rtl="1">
                <a:lnSpc>
                  <a:spcPct val="150000"/>
                </a:lnSpc>
              </a:pPr>
              <a:r>
                <a:rPr lang="ar-EG" sz="3600" b="1" u="sng" dirty="0">
                  <a:latin typeface="Dubai" panose="020B0503030403030204" pitchFamily="34" charset="-78"/>
                  <a:ea typeface="Calibri" panose="020F0502020204030204" pitchFamily="34" charset="0"/>
                  <a:cs typeface="Dubai" panose="020B0503030403030204" pitchFamily="34" charset="-78"/>
                </a:rPr>
                <a:t>أدوات الملاحظة :</a:t>
              </a:r>
            </a:p>
            <a:p>
              <a:pPr algn="just" rtl="1">
                <a:lnSpc>
                  <a:spcPct val="150000"/>
                </a:lnSpc>
              </a:pPr>
              <a:r>
                <a:rPr lang="ar-EG" sz="3600" b="1" u="sng" dirty="0">
                  <a:latin typeface="Dubai" panose="020B0503030403030204" pitchFamily="34" charset="-78"/>
                  <a:ea typeface="Calibri" panose="020F0502020204030204" pitchFamily="34" charset="0"/>
                  <a:cs typeface="Dubai" panose="020B0503030403030204" pitchFamily="34" charset="-78"/>
                </a:rPr>
                <a:t>1- قوائم الفحص أو التقدير : </a:t>
              </a:r>
              <a:r>
                <a:rPr lang="ar-EG" sz="3600" dirty="0">
                  <a:latin typeface="Dubai" panose="020B0503030403030204" pitchFamily="34" charset="-78"/>
                  <a:ea typeface="Calibri" panose="020F0502020204030204" pitchFamily="34" charset="0"/>
                  <a:cs typeface="Dubai" panose="020B0503030403030204" pitchFamily="34" charset="-78"/>
                </a:rPr>
                <a:t>وهي عبارة عن قائمة من السلوكيات يقوم الباحث بوضع علامة أمام السلوك المتضمن في القائمة بمجرد ظهور ذلك السلوك.</a:t>
              </a:r>
            </a:p>
            <a:p>
              <a:pPr algn="just" rtl="1">
                <a:lnSpc>
                  <a:spcPct val="150000"/>
                </a:lnSpc>
              </a:pPr>
              <a:r>
                <a:rPr lang="ar-EG" sz="3600" b="1" u="sng" dirty="0">
                  <a:latin typeface="Dubai" panose="020B0503030403030204" pitchFamily="34" charset="-78"/>
                  <a:ea typeface="Calibri" panose="020F0502020204030204" pitchFamily="34" charset="0"/>
                  <a:cs typeface="Dubai" panose="020B0503030403030204" pitchFamily="34" charset="-78"/>
                </a:rPr>
                <a:t>2- مقاييس التقدير : </a:t>
              </a:r>
              <a:r>
                <a:rPr lang="ar-EG" sz="3600" dirty="0">
                  <a:latin typeface="Dubai" panose="020B0503030403030204" pitchFamily="34" charset="-78"/>
                  <a:ea typeface="Calibri" panose="020F0502020204030204" pitchFamily="34" charset="0"/>
                  <a:cs typeface="Dubai" panose="020B0503030403030204" pitchFamily="34" charset="-78"/>
                </a:rPr>
                <a:t>تستعمل لتقدير الفرد في عدد كبير من السمات مثل الكرم، الابتكار، القدرة على التحكم في الانفعالات</a:t>
              </a:r>
            </a:p>
            <a:p>
              <a:pPr algn="just" rtl="1">
                <a:lnSpc>
                  <a:spcPct val="150000"/>
                </a:lnSpc>
              </a:pPr>
              <a:r>
                <a:rPr lang="ar-EG" sz="3600" b="1" u="sng" dirty="0">
                  <a:latin typeface="Dubai" panose="020B0503030403030204" pitchFamily="34" charset="-78"/>
                  <a:ea typeface="Calibri" panose="020F0502020204030204" pitchFamily="34" charset="0"/>
                  <a:cs typeface="Dubai" panose="020B0503030403030204" pitchFamily="34" charset="-78"/>
                </a:rPr>
                <a:t>3- السجلات القصصية : </a:t>
              </a:r>
              <a:r>
                <a:rPr lang="ar-EG" sz="3600" b="1" dirty="0">
                  <a:latin typeface="Dubai" panose="020B0503030403030204" pitchFamily="34" charset="-78"/>
                  <a:ea typeface="Calibri" panose="020F0502020204030204" pitchFamily="34" charset="0"/>
                  <a:cs typeface="Dubai" panose="020B0503030403030204" pitchFamily="34" charset="-78"/>
                </a:rPr>
                <a:t> </a:t>
              </a:r>
              <a:r>
                <a:rPr lang="ar-EG" sz="3600" dirty="0">
                  <a:latin typeface="Dubai" panose="020B0503030403030204" pitchFamily="34" charset="-78"/>
                  <a:ea typeface="Calibri" panose="020F0502020204030204" pitchFamily="34" charset="0"/>
                  <a:cs typeface="Dubai" panose="020B0503030403030204" pitchFamily="34" charset="-78"/>
                </a:rPr>
                <a:t>قصة وصفية أو خبر مبسط يصف مظهرا من مظاهر سلوك الفرد في موقف من المواقف المتكررة الملموسة  .</a:t>
              </a:r>
            </a:p>
          </p:txBody>
        </p:sp>
      </p:grpSp>
      <p:grpSp>
        <p:nvGrpSpPr>
          <p:cNvPr id="27" name="Group 4">
            <a:extLst>
              <a:ext uri="{FF2B5EF4-FFF2-40B4-BE49-F238E27FC236}">
                <a16:creationId xmlns:a16="http://schemas.microsoft.com/office/drawing/2014/main" id="{1BB6DE8D-F692-44B0-8C98-3E30ADA82940}"/>
              </a:ext>
            </a:extLst>
          </p:cNvPr>
          <p:cNvGrpSpPr/>
          <p:nvPr/>
        </p:nvGrpSpPr>
        <p:grpSpPr>
          <a:xfrm>
            <a:off x="2166934" y="-103125"/>
            <a:ext cx="4753758" cy="4713226"/>
            <a:chOff x="-1133261" y="0"/>
            <a:chExt cx="6908800" cy="7640148"/>
          </a:xfrm>
        </p:grpSpPr>
        <p:pic>
          <p:nvPicPr>
            <p:cNvPr id="28" name="Picture 5">
              <a:extLst>
                <a:ext uri="{FF2B5EF4-FFF2-40B4-BE49-F238E27FC236}">
                  <a16:creationId xmlns:a16="http://schemas.microsoft.com/office/drawing/2014/main" id="{88864996-467C-43D3-BBC5-508FF2AB271A}"/>
                </a:ext>
              </a:extLst>
            </p:cNvPr>
            <p:cNvPicPr>
              <a:picLocks noChangeAspect="1"/>
            </p:cNvPicPr>
            <p:nvPr/>
          </p:nvPicPr>
          <p:blipFill rotWithShape="1">
            <a:blip r:embed="rId10">
              <a:extLst>
                <a:ext uri="{28A0092B-C50C-407E-A947-70E740481C1C}">
                  <a14:useLocalDpi xmlns:a14="http://schemas.microsoft.com/office/drawing/2010/main" val="0"/>
                </a:ext>
              </a:extLst>
            </a:blip>
            <a:srcRect l="2587" r="6985"/>
            <a:stretch/>
          </p:blipFill>
          <p:spPr>
            <a:xfrm>
              <a:off x="-1133261" y="0"/>
              <a:ext cx="6908800" cy="7640148"/>
            </a:xfrm>
            <a:prstGeom prst="rect">
              <a:avLst/>
            </a:prstGeom>
          </p:spPr>
        </p:pic>
      </p:grpSp>
    </p:spTree>
    <p:extLst>
      <p:ext uri="{BB962C8B-B14F-4D97-AF65-F5344CB8AC3E}">
        <p14:creationId xmlns:p14="http://schemas.microsoft.com/office/powerpoint/2010/main" val="88304288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Triangle 7">
            <a:extLst>
              <a:ext uri="{FF2B5EF4-FFF2-40B4-BE49-F238E27FC236}">
                <a16:creationId xmlns:a16="http://schemas.microsoft.com/office/drawing/2014/main" id="{BDC96880-C9A8-D463-187E-5F44CF00C555}"/>
              </a:ext>
            </a:extLst>
          </p:cNvPr>
          <p:cNvSpPr/>
          <p:nvPr/>
        </p:nvSpPr>
        <p:spPr>
          <a:xfrm flipH="1">
            <a:off x="0" y="-30549"/>
            <a:ext cx="18288000" cy="10325100"/>
          </a:xfrm>
          <a:prstGeom prst="rtTriangle">
            <a:avLst/>
          </a:prstGeom>
          <a:solidFill>
            <a:srgbClr val="00B050">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ar-EG" dirty="0"/>
          </a:p>
        </p:txBody>
      </p:sp>
      <p:grpSp>
        <p:nvGrpSpPr>
          <p:cNvPr id="2" name="Group 1">
            <a:extLst>
              <a:ext uri="{FF2B5EF4-FFF2-40B4-BE49-F238E27FC236}">
                <a16:creationId xmlns:a16="http://schemas.microsoft.com/office/drawing/2014/main" id="{EA7FD379-A12B-C0F3-294C-AF8BD930CAD6}"/>
              </a:ext>
            </a:extLst>
          </p:cNvPr>
          <p:cNvGrpSpPr/>
          <p:nvPr/>
        </p:nvGrpSpPr>
        <p:grpSpPr>
          <a:xfrm>
            <a:off x="695755" y="1061232"/>
            <a:ext cx="1980028" cy="980225"/>
            <a:chOff x="789788" y="568550"/>
            <a:chExt cx="2263765" cy="876343"/>
          </a:xfrm>
        </p:grpSpPr>
        <p:pic>
          <p:nvPicPr>
            <p:cNvPr id="3" name="Picture 2">
              <a:extLst>
                <a:ext uri="{FF2B5EF4-FFF2-40B4-BE49-F238E27FC236}">
                  <a16:creationId xmlns:a16="http://schemas.microsoft.com/office/drawing/2014/main" id="{06FDF8A8-8115-0A6B-2829-DA2EC6FE1CBB}"/>
                </a:ext>
              </a:extLst>
            </p:cNvPr>
            <p:cNvPicPr>
              <a:picLocks noChangeAspect="1"/>
            </p:cNvPicPr>
            <p:nvPr/>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789788" y="568550"/>
              <a:ext cx="2263765" cy="876343"/>
            </a:xfrm>
            <a:prstGeom prst="rect">
              <a:avLst/>
            </a:prstGeom>
          </p:spPr>
        </p:pic>
        <p:sp>
          <p:nvSpPr>
            <p:cNvPr id="4" name="TextBox 28">
              <a:extLst>
                <a:ext uri="{FF2B5EF4-FFF2-40B4-BE49-F238E27FC236}">
                  <a16:creationId xmlns:a16="http://schemas.microsoft.com/office/drawing/2014/main" id="{4E9B5231-2549-7509-307B-8A7BD2A6ABD2}"/>
                </a:ext>
              </a:extLst>
            </p:cNvPr>
            <p:cNvSpPr txBox="1"/>
            <p:nvPr/>
          </p:nvSpPr>
          <p:spPr>
            <a:xfrm rot="20457677">
              <a:off x="874661" y="849684"/>
              <a:ext cx="1896204" cy="368025"/>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2500" b="1"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rPr>
                <a:t>الجلسة الثانية</a:t>
              </a:r>
              <a:endParaRPr lang="en-US" sz="2500"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5" name="Group 4">
            <a:extLst>
              <a:ext uri="{FF2B5EF4-FFF2-40B4-BE49-F238E27FC236}">
                <a16:creationId xmlns:a16="http://schemas.microsoft.com/office/drawing/2014/main" id="{9B30CF6B-06A4-7767-9951-7F92C4EFB13A}"/>
              </a:ext>
            </a:extLst>
          </p:cNvPr>
          <p:cNvGrpSpPr/>
          <p:nvPr/>
        </p:nvGrpSpPr>
        <p:grpSpPr>
          <a:xfrm>
            <a:off x="140419" y="299624"/>
            <a:ext cx="1879169" cy="980224"/>
            <a:chOff x="1282652" y="498315"/>
            <a:chExt cx="1807888" cy="876343"/>
          </a:xfrm>
        </p:grpSpPr>
        <p:pic>
          <p:nvPicPr>
            <p:cNvPr id="6" name="Picture 5">
              <a:extLst>
                <a:ext uri="{FF2B5EF4-FFF2-40B4-BE49-F238E27FC236}">
                  <a16:creationId xmlns:a16="http://schemas.microsoft.com/office/drawing/2014/main" id="{FEBD5877-C1CE-1FA6-5F49-D25B89BE69F2}"/>
                </a:ext>
              </a:extLst>
            </p:cNvPr>
            <p:cNvPicPr>
              <a:picLocks noChangeAspect="1"/>
            </p:cNvPicPr>
            <p:nvPr/>
          </p:nvPicPr>
          <p:blipFill>
            <a:blip r:embed="rId3"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1282652" y="498315"/>
              <a:ext cx="1807888" cy="876343"/>
            </a:xfrm>
            <a:prstGeom prst="rect">
              <a:avLst/>
            </a:prstGeom>
          </p:spPr>
        </p:pic>
        <p:sp>
          <p:nvSpPr>
            <p:cNvPr id="7" name="TextBox 28">
              <a:extLst>
                <a:ext uri="{FF2B5EF4-FFF2-40B4-BE49-F238E27FC236}">
                  <a16:creationId xmlns:a16="http://schemas.microsoft.com/office/drawing/2014/main" id="{FC86DDE1-7B1B-D414-53E9-60A2955210EE}"/>
                </a:ext>
              </a:extLst>
            </p:cNvPr>
            <p:cNvSpPr txBox="1"/>
            <p:nvPr/>
          </p:nvSpPr>
          <p:spPr>
            <a:xfrm rot="20457677">
              <a:off x="1345850" y="709582"/>
              <a:ext cx="1421884" cy="441630"/>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3000" b="1"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rPr>
                <a:t>اليوم الأول</a:t>
              </a:r>
              <a:endParaRPr lang="en-US" sz="3000"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9" name="Group 8">
            <a:extLst>
              <a:ext uri="{FF2B5EF4-FFF2-40B4-BE49-F238E27FC236}">
                <a16:creationId xmlns:a16="http://schemas.microsoft.com/office/drawing/2014/main" id="{4F232B40-6637-2F3C-5186-E94AE85DE2F2}"/>
              </a:ext>
            </a:extLst>
          </p:cNvPr>
          <p:cNvGrpSpPr/>
          <p:nvPr/>
        </p:nvGrpSpPr>
        <p:grpSpPr>
          <a:xfrm>
            <a:off x="12288063" y="120972"/>
            <a:ext cx="5791202" cy="1990930"/>
            <a:chOff x="4935472" y="1769662"/>
            <a:chExt cx="8932928" cy="5254617"/>
          </a:xfrm>
        </p:grpSpPr>
        <p:pic>
          <p:nvPicPr>
            <p:cNvPr id="19" name="Picture 18">
              <a:extLst>
                <a:ext uri="{FF2B5EF4-FFF2-40B4-BE49-F238E27FC236}">
                  <a16:creationId xmlns:a16="http://schemas.microsoft.com/office/drawing/2014/main" id="{DB587E16-79F8-057F-8149-E7592A68F8A7}"/>
                </a:ext>
              </a:extLst>
            </p:cNvPr>
            <p:cNvPicPr>
              <a:picLocks noChangeAspect="1"/>
            </p:cNvPicPr>
            <p:nvPr/>
          </p:nvPicPr>
          <p:blipFill rotWithShape="1">
            <a:blip r:embed="rId4">
              <a:grayscl/>
              <a:extLst>
                <a:ext uri="{BEBA8EAE-BF5A-486C-A8C5-ECC9F3942E4B}">
                  <a14:imgProps xmlns:a14="http://schemas.microsoft.com/office/drawing/2010/main">
                    <a14:imgLayer r:embed="rId5">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630" t="9182" r="839" b="13125"/>
            <a:stretch/>
          </p:blipFill>
          <p:spPr>
            <a:xfrm>
              <a:off x="4935472" y="1798820"/>
              <a:ext cx="8932928" cy="2703922"/>
            </a:xfrm>
            <a:prstGeom prst="rect">
              <a:avLst/>
            </a:prstGeom>
          </p:spPr>
        </p:pic>
        <p:sp>
          <p:nvSpPr>
            <p:cNvPr id="20" name="TextBox 42">
              <a:extLst>
                <a:ext uri="{FF2B5EF4-FFF2-40B4-BE49-F238E27FC236}">
                  <a16:creationId xmlns:a16="http://schemas.microsoft.com/office/drawing/2014/main" id="{A8710DD6-0C55-5F29-4CAF-3B243057A9DD}"/>
                </a:ext>
              </a:extLst>
            </p:cNvPr>
            <p:cNvSpPr txBox="1"/>
            <p:nvPr/>
          </p:nvSpPr>
          <p:spPr>
            <a:xfrm>
              <a:off x="4935472" y="1769662"/>
              <a:ext cx="8662082" cy="5254617"/>
            </a:xfrm>
            <a:prstGeom prst="rect">
              <a:avLst/>
            </a:prstGeom>
          </p:spPr>
          <p:txBody>
            <a:bodyPr wrap="square" lIns="0" tIns="0" rIns="0" bIns="0" rtlCol="0" anchor="t">
              <a:spAutoFit/>
            </a:bodyPr>
            <a:lstStyle/>
            <a:p>
              <a:pPr algn="just" rtl="1">
                <a:lnSpc>
                  <a:spcPct val="150000"/>
                </a:lnSpc>
              </a:pPr>
              <a:r>
                <a:rPr lang="ar-EG" sz="4500" b="1" spc="51" dirty="0">
                  <a:latin typeface="Aljazeera" panose="02000000000000000000" pitchFamily="2" charset="-78"/>
                  <a:cs typeface="Aljazeera" panose="02000000000000000000" pitchFamily="2" charset="-78"/>
                </a:rPr>
                <a:t>أدوات وأساليب دراسة الحالة</a:t>
              </a:r>
              <a:endParaRPr lang="en-US" sz="4500" b="1" spc="51" dirty="0">
                <a:latin typeface="Aljazeera" panose="02000000000000000000" pitchFamily="2" charset="-78"/>
                <a:cs typeface="Aljazeera" panose="02000000000000000000" pitchFamily="2" charset="-78"/>
              </a:endParaRPr>
            </a:p>
          </p:txBody>
        </p:sp>
      </p:grpSp>
      <p:grpSp>
        <p:nvGrpSpPr>
          <p:cNvPr id="21" name="Group 20">
            <a:extLst>
              <a:ext uri="{FF2B5EF4-FFF2-40B4-BE49-F238E27FC236}">
                <a16:creationId xmlns:a16="http://schemas.microsoft.com/office/drawing/2014/main" id="{5B62A8B4-4138-3877-B476-EFD14E7625E9}"/>
              </a:ext>
            </a:extLst>
          </p:cNvPr>
          <p:cNvGrpSpPr>
            <a:grpSpLocks/>
          </p:cNvGrpSpPr>
          <p:nvPr/>
        </p:nvGrpSpPr>
        <p:grpSpPr>
          <a:xfrm>
            <a:off x="7043858" y="1870135"/>
            <a:ext cx="4871224" cy="1397974"/>
            <a:chOff x="1212995" y="130715"/>
            <a:chExt cx="1316870" cy="791746"/>
          </a:xfrm>
        </p:grpSpPr>
        <p:pic>
          <p:nvPicPr>
            <p:cNvPr id="22" name="Picture 21">
              <a:extLst>
                <a:ext uri="{FF2B5EF4-FFF2-40B4-BE49-F238E27FC236}">
                  <a16:creationId xmlns:a16="http://schemas.microsoft.com/office/drawing/2014/main" id="{F7E4C941-92BF-CA20-A31B-F70224216A20}"/>
                </a:ext>
              </a:extLst>
            </p:cNvPr>
            <p:cNvPicPr>
              <a:picLocks noChangeAspect="1"/>
            </p:cNvPicPr>
            <p:nvPr/>
          </p:nvPicPr>
          <p:blipFill>
            <a:blip r:embed="rId6" cstate="print">
              <a:duotone>
                <a:schemeClr val="accent2">
                  <a:shade val="45000"/>
                  <a:satMod val="135000"/>
                </a:schemeClr>
                <a:prstClr val="white"/>
              </a:duotone>
            </a:blip>
            <a:srcRect/>
            <a:stretch>
              <a:fillRect/>
            </a:stretch>
          </p:blipFill>
          <p:spPr bwMode="auto">
            <a:xfrm>
              <a:off x="1280529" y="130715"/>
              <a:ext cx="1249336" cy="791746"/>
            </a:xfrm>
            <a:prstGeom prst="rect">
              <a:avLst/>
            </a:prstGeom>
            <a:noFill/>
            <a:ln>
              <a:noFill/>
            </a:ln>
          </p:spPr>
        </p:pic>
        <p:sp>
          <p:nvSpPr>
            <p:cNvPr id="23" name="Rectangle 22">
              <a:extLst>
                <a:ext uri="{FF2B5EF4-FFF2-40B4-BE49-F238E27FC236}">
                  <a16:creationId xmlns:a16="http://schemas.microsoft.com/office/drawing/2014/main" id="{32A5CCB6-8AA8-211D-C4D0-AF6966438DE8}"/>
                </a:ext>
              </a:extLst>
            </p:cNvPr>
            <p:cNvSpPr/>
            <p:nvPr/>
          </p:nvSpPr>
          <p:spPr>
            <a:xfrm>
              <a:off x="1212995" y="213226"/>
              <a:ext cx="1135490" cy="62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algn="r" rtl="0">
                <a:lnSpc>
                  <a:spcPct val="107000"/>
                </a:lnSpc>
                <a:spcAft>
                  <a:spcPts val="800"/>
                </a:spcAft>
              </a:pPr>
              <a:r>
                <a:rPr lang="ar-EG"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أدوات دراسة الحالة</a:t>
              </a:r>
              <a:endParaRPr lang="en-US" sz="45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4" name="Group 23">
            <a:extLst>
              <a:ext uri="{FF2B5EF4-FFF2-40B4-BE49-F238E27FC236}">
                <a16:creationId xmlns:a16="http://schemas.microsoft.com/office/drawing/2014/main" id="{1BF27AE6-7215-5DBF-46A4-D5CC7C5D6B56}"/>
              </a:ext>
            </a:extLst>
          </p:cNvPr>
          <p:cNvGrpSpPr/>
          <p:nvPr/>
        </p:nvGrpSpPr>
        <p:grpSpPr>
          <a:xfrm>
            <a:off x="-362463" y="3439935"/>
            <a:ext cx="18251366" cy="6538679"/>
            <a:chOff x="13325625" y="2607756"/>
            <a:chExt cx="5881584" cy="1448256"/>
          </a:xfrm>
        </p:grpSpPr>
        <p:sp>
          <p:nvSpPr>
            <p:cNvPr id="25" name="Freeform 9">
              <a:extLst>
                <a:ext uri="{FF2B5EF4-FFF2-40B4-BE49-F238E27FC236}">
                  <a16:creationId xmlns:a16="http://schemas.microsoft.com/office/drawing/2014/main" id="{95826796-CF80-5A30-53CF-C27B1190AD40}"/>
                </a:ext>
              </a:extLst>
            </p:cNvPr>
            <p:cNvSpPr/>
            <p:nvPr/>
          </p:nvSpPr>
          <p:spPr>
            <a:xfrm flipH="1">
              <a:off x="13325625" y="2760493"/>
              <a:ext cx="5881584" cy="1295519"/>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7">
                <a:duotone>
                  <a:schemeClr val="accent6">
                    <a:shade val="45000"/>
                    <a:satMod val="135000"/>
                  </a:schemeClr>
                  <a:prstClr val="white"/>
                </a:duotone>
                <a:lum/>
                <a:extLst>
                  <a:ext uri="{96DAC541-7B7A-43D3-8B79-37D633B846F1}">
                    <asvg:svgBlip xmlns:asvg="http://schemas.microsoft.com/office/drawing/2016/SVG/main" r:embed="rId8"/>
                  </a:ext>
                </a:extLst>
              </a:blip>
              <a:stretch>
                <a:fillRect/>
              </a:stretch>
            </a:blipFill>
          </p:spPr>
          <p:txBody>
            <a:bodyPr/>
            <a:lstStyle/>
            <a:p>
              <a:endParaRPr lang="ar-EG" sz="1200" dirty="0"/>
            </a:p>
          </p:txBody>
        </p:sp>
        <p:sp>
          <p:nvSpPr>
            <p:cNvPr id="26" name="TextBox 25">
              <a:extLst>
                <a:ext uri="{FF2B5EF4-FFF2-40B4-BE49-F238E27FC236}">
                  <a16:creationId xmlns:a16="http://schemas.microsoft.com/office/drawing/2014/main" id="{99F5437B-F32E-9D47-8281-8ECA6500C813}"/>
                </a:ext>
              </a:extLst>
            </p:cNvPr>
            <p:cNvSpPr txBox="1"/>
            <p:nvPr/>
          </p:nvSpPr>
          <p:spPr>
            <a:xfrm>
              <a:off x="14056325" y="2607756"/>
              <a:ext cx="4860859" cy="1293518"/>
            </a:xfrm>
            <a:prstGeom prst="rect">
              <a:avLst/>
            </a:prstGeom>
            <a:noFill/>
          </p:spPr>
          <p:txBody>
            <a:bodyPr wrap="square" rtlCol="1">
              <a:spAutoFit/>
            </a:bodyPr>
            <a:lstStyle/>
            <a:p>
              <a:pPr algn="just" rtl="1">
                <a:lnSpc>
                  <a:spcPct val="150000"/>
                </a:lnSpc>
              </a:pPr>
              <a:r>
                <a:rPr lang="ar-EG" sz="3600" b="1" u="sng" dirty="0">
                  <a:latin typeface="Dubai" panose="020B0503030403030204" pitchFamily="34" charset="-78"/>
                  <a:ea typeface="Calibri" panose="020F0502020204030204" pitchFamily="34" charset="0"/>
                  <a:cs typeface="Dubai" panose="020B0503030403030204" pitchFamily="34" charset="-78"/>
                </a:rPr>
                <a:t>إرشادات عند القيام بالملاحظة :</a:t>
              </a:r>
            </a:p>
            <a:p>
              <a:pPr algn="just" rtl="1">
                <a:lnSpc>
                  <a:spcPct val="150000"/>
                </a:lnSpc>
              </a:pPr>
              <a:r>
                <a:rPr lang="ar-EG" sz="3600" dirty="0">
                  <a:latin typeface="Dubai" panose="020B0503030403030204" pitchFamily="34" charset="-78"/>
                  <a:ea typeface="Calibri" panose="020F0502020204030204" pitchFamily="34" charset="0"/>
                  <a:cs typeface="Dubai" panose="020B0503030403030204" pitchFamily="34" charset="-78"/>
                </a:rPr>
                <a:t>1-  أن يحصل الباحث على المعلومات المسبقة والكافية عن الظاهرة موضع الدراسة</a:t>
              </a:r>
            </a:p>
            <a:p>
              <a:pPr algn="just" rtl="1">
                <a:lnSpc>
                  <a:spcPct val="150000"/>
                </a:lnSpc>
              </a:pPr>
              <a:r>
                <a:rPr lang="ar-EG" sz="3600" dirty="0">
                  <a:latin typeface="Dubai" panose="020B0503030403030204" pitchFamily="34" charset="-78"/>
                  <a:ea typeface="Calibri" panose="020F0502020204030204" pitchFamily="34" charset="0"/>
                  <a:cs typeface="Dubai" panose="020B0503030403030204" pitchFamily="34" charset="-78"/>
                </a:rPr>
                <a:t>2- أن يكون لدى الباحث هدف واضح ومحدد من إجراء الملاحظة</a:t>
              </a:r>
            </a:p>
            <a:p>
              <a:pPr algn="just" rtl="1">
                <a:lnSpc>
                  <a:spcPct val="150000"/>
                </a:lnSpc>
              </a:pPr>
              <a:r>
                <a:rPr lang="ar-EG" sz="3600" dirty="0">
                  <a:latin typeface="Dubai" panose="020B0503030403030204" pitchFamily="34" charset="-78"/>
                  <a:ea typeface="Calibri" panose="020F0502020204030204" pitchFamily="34" charset="0"/>
                  <a:cs typeface="Dubai" panose="020B0503030403030204" pitchFamily="34" charset="-78"/>
                </a:rPr>
                <a:t>3- تحديد الفئات التي سيقوم الباحث بملاحظتها لإجراء الملاحظة عليها</a:t>
              </a:r>
            </a:p>
            <a:p>
              <a:pPr algn="just" rtl="1">
                <a:lnSpc>
                  <a:spcPct val="150000"/>
                </a:lnSpc>
              </a:pPr>
              <a:r>
                <a:rPr lang="ar-EG" sz="3600" dirty="0">
                  <a:latin typeface="Dubai" panose="020B0503030403030204" pitchFamily="34" charset="-78"/>
                  <a:ea typeface="Calibri" panose="020F0502020204030204" pitchFamily="34" charset="0"/>
                  <a:cs typeface="Dubai" panose="020B0503030403030204" pitchFamily="34" charset="-78"/>
                </a:rPr>
                <a:t>4- تحري الموضوعية والدقة في الملاحظة وأساليبها</a:t>
              </a:r>
            </a:p>
            <a:p>
              <a:pPr algn="just" rtl="1">
                <a:lnSpc>
                  <a:spcPct val="150000"/>
                </a:lnSpc>
              </a:pPr>
              <a:r>
                <a:rPr lang="ar-EG" sz="3600" dirty="0">
                  <a:latin typeface="Dubai" panose="020B0503030403030204" pitchFamily="34" charset="-78"/>
                  <a:ea typeface="Calibri" panose="020F0502020204030204" pitchFamily="34" charset="0"/>
                  <a:cs typeface="Dubai" panose="020B0503030403030204" pitchFamily="34" charset="-78"/>
                </a:rPr>
                <a:t>5- المعرفة التامة بأدوات وأساليب القياس . </a:t>
              </a:r>
            </a:p>
            <a:p>
              <a:pPr algn="just" rtl="1">
                <a:lnSpc>
                  <a:spcPct val="150000"/>
                </a:lnSpc>
              </a:pPr>
              <a:r>
                <a:rPr lang="ar-EG" sz="3600" dirty="0">
                  <a:latin typeface="Dubai" panose="020B0503030403030204" pitchFamily="34" charset="-78"/>
                  <a:ea typeface="Calibri" panose="020F0502020204030204" pitchFamily="34" charset="0"/>
                  <a:cs typeface="Dubai" panose="020B0503030403030204" pitchFamily="34" charset="-78"/>
                </a:rPr>
                <a:t>6- استخدام الوسائل والأدوات المناسبة لتسجيل الوقائع الأحداث بشكل ملائم</a:t>
              </a:r>
            </a:p>
          </p:txBody>
        </p:sp>
      </p:grpSp>
      <p:grpSp>
        <p:nvGrpSpPr>
          <p:cNvPr id="27" name="Group 4">
            <a:extLst>
              <a:ext uri="{FF2B5EF4-FFF2-40B4-BE49-F238E27FC236}">
                <a16:creationId xmlns:a16="http://schemas.microsoft.com/office/drawing/2014/main" id="{1BB6DE8D-F692-44B0-8C98-3E30ADA82940}"/>
              </a:ext>
            </a:extLst>
          </p:cNvPr>
          <p:cNvGrpSpPr/>
          <p:nvPr/>
        </p:nvGrpSpPr>
        <p:grpSpPr>
          <a:xfrm>
            <a:off x="2166934" y="-103125"/>
            <a:ext cx="4753758" cy="4713226"/>
            <a:chOff x="-1133261" y="0"/>
            <a:chExt cx="6908800" cy="7640148"/>
          </a:xfrm>
        </p:grpSpPr>
        <p:pic>
          <p:nvPicPr>
            <p:cNvPr id="28" name="Picture 5">
              <a:extLst>
                <a:ext uri="{FF2B5EF4-FFF2-40B4-BE49-F238E27FC236}">
                  <a16:creationId xmlns:a16="http://schemas.microsoft.com/office/drawing/2014/main" id="{88864996-467C-43D3-BBC5-508FF2AB271A}"/>
                </a:ext>
              </a:extLst>
            </p:cNvPr>
            <p:cNvPicPr>
              <a:picLocks noChangeAspect="1"/>
            </p:cNvPicPr>
            <p:nvPr/>
          </p:nvPicPr>
          <p:blipFill rotWithShape="1">
            <a:blip r:embed="rId9">
              <a:extLst>
                <a:ext uri="{28A0092B-C50C-407E-A947-70E740481C1C}">
                  <a14:useLocalDpi xmlns:a14="http://schemas.microsoft.com/office/drawing/2010/main" val="0"/>
                </a:ext>
              </a:extLst>
            </a:blip>
            <a:srcRect l="2587" r="6985"/>
            <a:stretch/>
          </p:blipFill>
          <p:spPr>
            <a:xfrm>
              <a:off x="-1133261" y="0"/>
              <a:ext cx="6908800" cy="7640148"/>
            </a:xfrm>
            <a:prstGeom prst="rect">
              <a:avLst/>
            </a:prstGeom>
          </p:spPr>
        </p:pic>
      </p:grpSp>
    </p:spTree>
    <p:extLst>
      <p:ext uri="{BB962C8B-B14F-4D97-AF65-F5344CB8AC3E}">
        <p14:creationId xmlns:p14="http://schemas.microsoft.com/office/powerpoint/2010/main" val="134510637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Triangle 7">
            <a:extLst>
              <a:ext uri="{FF2B5EF4-FFF2-40B4-BE49-F238E27FC236}">
                <a16:creationId xmlns:a16="http://schemas.microsoft.com/office/drawing/2014/main" id="{BDC96880-C9A8-D463-187E-5F44CF00C555}"/>
              </a:ext>
            </a:extLst>
          </p:cNvPr>
          <p:cNvSpPr/>
          <p:nvPr/>
        </p:nvSpPr>
        <p:spPr>
          <a:xfrm flipH="1">
            <a:off x="0" y="-30549"/>
            <a:ext cx="18288000" cy="10325100"/>
          </a:xfrm>
          <a:prstGeom prst="rtTriangle">
            <a:avLst/>
          </a:prstGeom>
          <a:solidFill>
            <a:srgbClr val="00B050">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ar-EG" dirty="0"/>
          </a:p>
        </p:txBody>
      </p:sp>
      <p:grpSp>
        <p:nvGrpSpPr>
          <p:cNvPr id="2" name="Group 1">
            <a:extLst>
              <a:ext uri="{FF2B5EF4-FFF2-40B4-BE49-F238E27FC236}">
                <a16:creationId xmlns:a16="http://schemas.microsoft.com/office/drawing/2014/main" id="{EA7FD379-A12B-C0F3-294C-AF8BD930CAD6}"/>
              </a:ext>
            </a:extLst>
          </p:cNvPr>
          <p:cNvGrpSpPr/>
          <p:nvPr/>
        </p:nvGrpSpPr>
        <p:grpSpPr>
          <a:xfrm>
            <a:off x="695755" y="1061232"/>
            <a:ext cx="1980028" cy="980225"/>
            <a:chOff x="789788" y="568550"/>
            <a:chExt cx="2263765" cy="876343"/>
          </a:xfrm>
        </p:grpSpPr>
        <p:pic>
          <p:nvPicPr>
            <p:cNvPr id="3" name="Picture 2">
              <a:extLst>
                <a:ext uri="{FF2B5EF4-FFF2-40B4-BE49-F238E27FC236}">
                  <a16:creationId xmlns:a16="http://schemas.microsoft.com/office/drawing/2014/main" id="{06FDF8A8-8115-0A6B-2829-DA2EC6FE1CBB}"/>
                </a:ext>
              </a:extLst>
            </p:cNvPr>
            <p:cNvPicPr>
              <a:picLocks noChangeAspect="1"/>
            </p:cNvPicPr>
            <p:nvPr/>
          </p:nvPicPr>
          <p:blipFill>
            <a:blip r:embed="rId3"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789788" y="568550"/>
              <a:ext cx="2263765" cy="876343"/>
            </a:xfrm>
            <a:prstGeom prst="rect">
              <a:avLst/>
            </a:prstGeom>
          </p:spPr>
        </p:pic>
        <p:sp>
          <p:nvSpPr>
            <p:cNvPr id="4" name="TextBox 28">
              <a:extLst>
                <a:ext uri="{FF2B5EF4-FFF2-40B4-BE49-F238E27FC236}">
                  <a16:creationId xmlns:a16="http://schemas.microsoft.com/office/drawing/2014/main" id="{4E9B5231-2549-7509-307B-8A7BD2A6ABD2}"/>
                </a:ext>
              </a:extLst>
            </p:cNvPr>
            <p:cNvSpPr txBox="1"/>
            <p:nvPr/>
          </p:nvSpPr>
          <p:spPr>
            <a:xfrm rot="20457677">
              <a:off x="874661" y="849684"/>
              <a:ext cx="1896204" cy="368025"/>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2500" b="1"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rPr>
                <a:t>الجلسة الثانية</a:t>
              </a:r>
              <a:endParaRPr lang="en-US" sz="2500"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5" name="Group 4">
            <a:extLst>
              <a:ext uri="{FF2B5EF4-FFF2-40B4-BE49-F238E27FC236}">
                <a16:creationId xmlns:a16="http://schemas.microsoft.com/office/drawing/2014/main" id="{9B30CF6B-06A4-7767-9951-7F92C4EFB13A}"/>
              </a:ext>
            </a:extLst>
          </p:cNvPr>
          <p:cNvGrpSpPr/>
          <p:nvPr/>
        </p:nvGrpSpPr>
        <p:grpSpPr>
          <a:xfrm>
            <a:off x="140419" y="299624"/>
            <a:ext cx="1879169" cy="980224"/>
            <a:chOff x="1282652" y="498315"/>
            <a:chExt cx="1807888" cy="876343"/>
          </a:xfrm>
        </p:grpSpPr>
        <p:pic>
          <p:nvPicPr>
            <p:cNvPr id="6" name="Picture 5">
              <a:extLst>
                <a:ext uri="{FF2B5EF4-FFF2-40B4-BE49-F238E27FC236}">
                  <a16:creationId xmlns:a16="http://schemas.microsoft.com/office/drawing/2014/main" id="{FEBD5877-C1CE-1FA6-5F49-D25B89BE69F2}"/>
                </a:ext>
              </a:extLst>
            </p:cNvPr>
            <p:cNvPicPr>
              <a:picLocks noChangeAspect="1"/>
            </p:cNvPicPr>
            <p:nvPr/>
          </p:nvPicPr>
          <p:blipFill>
            <a:blip r:embed="rId4"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1282652" y="498315"/>
              <a:ext cx="1807888" cy="876343"/>
            </a:xfrm>
            <a:prstGeom prst="rect">
              <a:avLst/>
            </a:prstGeom>
          </p:spPr>
        </p:pic>
        <p:sp>
          <p:nvSpPr>
            <p:cNvPr id="7" name="TextBox 28">
              <a:extLst>
                <a:ext uri="{FF2B5EF4-FFF2-40B4-BE49-F238E27FC236}">
                  <a16:creationId xmlns:a16="http://schemas.microsoft.com/office/drawing/2014/main" id="{FC86DDE1-7B1B-D414-53E9-60A2955210EE}"/>
                </a:ext>
              </a:extLst>
            </p:cNvPr>
            <p:cNvSpPr txBox="1"/>
            <p:nvPr/>
          </p:nvSpPr>
          <p:spPr>
            <a:xfrm rot="20457677">
              <a:off x="1345850" y="709582"/>
              <a:ext cx="1421884" cy="441630"/>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3000" b="1"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rPr>
                <a:t>اليوم الأول</a:t>
              </a:r>
              <a:endParaRPr lang="en-US" sz="3000"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9" name="Group 8">
            <a:extLst>
              <a:ext uri="{FF2B5EF4-FFF2-40B4-BE49-F238E27FC236}">
                <a16:creationId xmlns:a16="http://schemas.microsoft.com/office/drawing/2014/main" id="{4F232B40-6637-2F3C-5186-E94AE85DE2F2}"/>
              </a:ext>
            </a:extLst>
          </p:cNvPr>
          <p:cNvGrpSpPr/>
          <p:nvPr/>
        </p:nvGrpSpPr>
        <p:grpSpPr>
          <a:xfrm>
            <a:off x="12288063" y="120972"/>
            <a:ext cx="5791202" cy="1990930"/>
            <a:chOff x="4935472" y="1769662"/>
            <a:chExt cx="8932928" cy="5254617"/>
          </a:xfrm>
        </p:grpSpPr>
        <p:pic>
          <p:nvPicPr>
            <p:cNvPr id="19" name="Picture 18">
              <a:extLst>
                <a:ext uri="{FF2B5EF4-FFF2-40B4-BE49-F238E27FC236}">
                  <a16:creationId xmlns:a16="http://schemas.microsoft.com/office/drawing/2014/main" id="{DB587E16-79F8-057F-8149-E7592A68F8A7}"/>
                </a:ext>
              </a:extLst>
            </p:cNvPr>
            <p:cNvPicPr>
              <a:picLocks noChangeAspect="1"/>
            </p:cNvPicPr>
            <p:nvPr/>
          </p:nvPicPr>
          <p:blipFill rotWithShape="1">
            <a:blip r:embed="rId5">
              <a:grayscl/>
              <a:extLst>
                <a:ext uri="{BEBA8EAE-BF5A-486C-A8C5-ECC9F3942E4B}">
                  <a14:imgProps xmlns:a14="http://schemas.microsoft.com/office/drawing/2010/main">
                    <a14:imgLayer r:embed="rId6">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630" t="9182" r="839" b="13125"/>
            <a:stretch/>
          </p:blipFill>
          <p:spPr>
            <a:xfrm>
              <a:off x="4935472" y="1798820"/>
              <a:ext cx="8932928" cy="2703922"/>
            </a:xfrm>
            <a:prstGeom prst="rect">
              <a:avLst/>
            </a:prstGeom>
          </p:spPr>
        </p:pic>
        <p:sp>
          <p:nvSpPr>
            <p:cNvPr id="20" name="TextBox 42">
              <a:extLst>
                <a:ext uri="{FF2B5EF4-FFF2-40B4-BE49-F238E27FC236}">
                  <a16:creationId xmlns:a16="http://schemas.microsoft.com/office/drawing/2014/main" id="{A8710DD6-0C55-5F29-4CAF-3B243057A9DD}"/>
                </a:ext>
              </a:extLst>
            </p:cNvPr>
            <p:cNvSpPr txBox="1"/>
            <p:nvPr/>
          </p:nvSpPr>
          <p:spPr>
            <a:xfrm>
              <a:off x="4935472" y="1769662"/>
              <a:ext cx="8662082" cy="5254617"/>
            </a:xfrm>
            <a:prstGeom prst="rect">
              <a:avLst/>
            </a:prstGeom>
          </p:spPr>
          <p:txBody>
            <a:bodyPr wrap="square" lIns="0" tIns="0" rIns="0" bIns="0" rtlCol="0" anchor="t">
              <a:spAutoFit/>
            </a:bodyPr>
            <a:lstStyle/>
            <a:p>
              <a:pPr algn="just" rtl="1">
                <a:lnSpc>
                  <a:spcPct val="150000"/>
                </a:lnSpc>
              </a:pPr>
              <a:r>
                <a:rPr lang="ar-EG" sz="4500" b="1" spc="51" dirty="0">
                  <a:latin typeface="Aljazeera" panose="02000000000000000000" pitchFamily="2" charset="-78"/>
                  <a:cs typeface="Aljazeera" panose="02000000000000000000" pitchFamily="2" charset="-78"/>
                </a:rPr>
                <a:t>أدوات وأساليب دراسة الحالة</a:t>
              </a:r>
              <a:endParaRPr lang="en-US" sz="4500" b="1" spc="51" dirty="0">
                <a:latin typeface="Aljazeera" panose="02000000000000000000" pitchFamily="2" charset="-78"/>
                <a:cs typeface="Aljazeera" panose="02000000000000000000" pitchFamily="2" charset="-78"/>
              </a:endParaRPr>
            </a:p>
          </p:txBody>
        </p:sp>
      </p:grpSp>
      <p:grpSp>
        <p:nvGrpSpPr>
          <p:cNvPr id="21" name="Group 20">
            <a:extLst>
              <a:ext uri="{FF2B5EF4-FFF2-40B4-BE49-F238E27FC236}">
                <a16:creationId xmlns:a16="http://schemas.microsoft.com/office/drawing/2014/main" id="{5B62A8B4-4138-3877-B476-EFD14E7625E9}"/>
              </a:ext>
            </a:extLst>
          </p:cNvPr>
          <p:cNvGrpSpPr>
            <a:grpSpLocks/>
          </p:cNvGrpSpPr>
          <p:nvPr/>
        </p:nvGrpSpPr>
        <p:grpSpPr>
          <a:xfrm>
            <a:off x="7043858" y="1870135"/>
            <a:ext cx="4871224" cy="1397974"/>
            <a:chOff x="1212995" y="130715"/>
            <a:chExt cx="1316870" cy="791746"/>
          </a:xfrm>
        </p:grpSpPr>
        <p:pic>
          <p:nvPicPr>
            <p:cNvPr id="22" name="Picture 21">
              <a:extLst>
                <a:ext uri="{FF2B5EF4-FFF2-40B4-BE49-F238E27FC236}">
                  <a16:creationId xmlns:a16="http://schemas.microsoft.com/office/drawing/2014/main" id="{F7E4C941-92BF-CA20-A31B-F70224216A20}"/>
                </a:ext>
              </a:extLst>
            </p:cNvPr>
            <p:cNvPicPr>
              <a:picLocks noChangeAspect="1"/>
            </p:cNvPicPr>
            <p:nvPr/>
          </p:nvPicPr>
          <p:blipFill>
            <a:blip r:embed="rId7" cstate="print">
              <a:duotone>
                <a:schemeClr val="accent2">
                  <a:shade val="45000"/>
                  <a:satMod val="135000"/>
                </a:schemeClr>
                <a:prstClr val="white"/>
              </a:duotone>
            </a:blip>
            <a:srcRect/>
            <a:stretch>
              <a:fillRect/>
            </a:stretch>
          </p:blipFill>
          <p:spPr bwMode="auto">
            <a:xfrm>
              <a:off x="1280529" y="130715"/>
              <a:ext cx="1249336" cy="791746"/>
            </a:xfrm>
            <a:prstGeom prst="rect">
              <a:avLst/>
            </a:prstGeom>
            <a:noFill/>
            <a:ln>
              <a:noFill/>
            </a:ln>
          </p:spPr>
        </p:pic>
        <p:sp>
          <p:nvSpPr>
            <p:cNvPr id="23" name="Rectangle 22">
              <a:extLst>
                <a:ext uri="{FF2B5EF4-FFF2-40B4-BE49-F238E27FC236}">
                  <a16:creationId xmlns:a16="http://schemas.microsoft.com/office/drawing/2014/main" id="{32A5CCB6-8AA8-211D-C4D0-AF6966438DE8}"/>
                </a:ext>
              </a:extLst>
            </p:cNvPr>
            <p:cNvSpPr/>
            <p:nvPr/>
          </p:nvSpPr>
          <p:spPr>
            <a:xfrm>
              <a:off x="1212995" y="213226"/>
              <a:ext cx="1135490" cy="62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algn="r" rtl="0">
                <a:lnSpc>
                  <a:spcPct val="107000"/>
                </a:lnSpc>
                <a:spcAft>
                  <a:spcPts val="800"/>
                </a:spcAft>
              </a:pPr>
              <a:r>
                <a:rPr lang="ar-EG"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أدوات دراسة الحالة</a:t>
              </a:r>
              <a:endParaRPr lang="en-US" sz="45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4" name="Group 23">
            <a:extLst>
              <a:ext uri="{FF2B5EF4-FFF2-40B4-BE49-F238E27FC236}">
                <a16:creationId xmlns:a16="http://schemas.microsoft.com/office/drawing/2014/main" id="{1BF27AE6-7215-5DBF-46A4-D5CC7C5D6B56}"/>
              </a:ext>
            </a:extLst>
          </p:cNvPr>
          <p:cNvGrpSpPr/>
          <p:nvPr/>
        </p:nvGrpSpPr>
        <p:grpSpPr>
          <a:xfrm>
            <a:off x="-362463" y="3439935"/>
            <a:ext cx="18251366" cy="6538679"/>
            <a:chOff x="13325625" y="2607756"/>
            <a:chExt cx="5881584" cy="1448256"/>
          </a:xfrm>
        </p:grpSpPr>
        <p:sp>
          <p:nvSpPr>
            <p:cNvPr id="25" name="Freeform 9">
              <a:extLst>
                <a:ext uri="{FF2B5EF4-FFF2-40B4-BE49-F238E27FC236}">
                  <a16:creationId xmlns:a16="http://schemas.microsoft.com/office/drawing/2014/main" id="{95826796-CF80-5A30-53CF-C27B1190AD40}"/>
                </a:ext>
              </a:extLst>
            </p:cNvPr>
            <p:cNvSpPr/>
            <p:nvPr/>
          </p:nvSpPr>
          <p:spPr>
            <a:xfrm flipH="1">
              <a:off x="13325625" y="2760493"/>
              <a:ext cx="5881584" cy="1295519"/>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8">
                <a:duotone>
                  <a:schemeClr val="accent6">
                    <a:shade val="45000"/>
                    <a:satMod val="135000"/>
                  </a:schemeClr>
                  <a:prstClr val="white"/>
                </a:duotone>
                <a:lum/>
                <a:extLst>
                  <a:ext uri="{96DAC541-7B7A-43D3-8B79-37D633B846F1}">
                    <asvg:svgBlip xmlns:asvg="http://schemas.microsoft.com/office/drawing/2016/SVG/main" r:embed="rId9"/>
                  </a:ext>
                </a:extLst>
              </a:blip>
              <a:stretch>
                <a:fillRect/>
              </a:stretch>
            </a:blipFill>
          </p:spPr>
          <p:txBody>
            <a:bodyPr/>
            <a:lstStyle/>
            <a:p>
              <a:endParaRPr lang="ar-EG" sz="1200" dirty="0"/>
            </a:p>
          </p:txBody>
        </p:sp>
        <p:sp>
          <p:nvSpPr>
            <p:cNvPr id="26" name="TextBox 25">
              <a:extLst>
                <a:ext uri="{FF2B5EF4-FFF2-40B4-BE49-F238E27FC236}">
                  <a16:creationId xmlns:a16="http://schemas.microsoft.com/office/drawing/2014/main" id="{99F5437B-F32E-9D47-8281-8ECA6500C813}"/>
                </a:ext>
              </a:extLst>
            </p:cNvPr>
            <p:cNvSpPr txBox="1"/>
            <p:nvPr/>
          </p:nvSpPr>
          <p:spPr>
            <a:xfrm>
              <a:off x="14056325" y="2607756"/>
              <a:ext cx="4860859" cy="1293518"/>
            </a:xfrm>
            <a:prstGeom prst="rect">
              <a:avLst/>
            </a:prstGeom>
            <a:noFill/>
          </p:spPr>
          <p:txBody>
            <a:bodyPr wrap="square" rtlCol="1">
              <a:spAutoFit/>
            </a:bodyPr>
            <a:lstStyle/>
            <a:p>
              <a:pPr algn="just" rtl="1">
                <a:lnSpc>
                  <a:spcPct val="150000"/>
                </a:lnSpc>
              </a:pPr>
              <a:r>
                <a:rPr lang="ar-EG" sz="3600" b="1" u="sng" dirty="0">
                  <a:latin typeface="Dubai" panose="020B0503030403030204" pitchFamily="34" charset="-78"/>
                  <a:ea typeface="Calibri" panose="020F0502020204030204" pitchFamily="34" charset="0"/>
                  <a:cs typeface="Dubai" panose="020B0503030403030204" pitchFamily="34" charset="-78"/>
                </a:rPr>
                <a:t>مراحل اجراء الملاحظة :</a:t>
              </a:r>
            </a:p>
            <a:p>
              <a:pPr algn="just" rtl="1">
                <a:lnSpc>
                  <a:spcPct val="150000"/>
                </a:lnSpc>
              </a:pPr>
              <a:r>
                <a:rPr lang="ar-EG" sz="3600" b="1" u="sng" dirty="0">
                  <a:latin typeface="Dubai" panose="020B0503030403030204" pitchFamily="34" charset="-78"/>
                  <a:ea typeface="Calibri" panose="020F0502020204030204" pitchFamily="34" charset="0"/>
                  <a:cs typeface="Dubai" panose="020B0503030403030204" pitchFamily="34" charset="-78"/>
                </a:rPr>
                <a:t>أولا : مرحلة الأعداد وتتضمن :</a:t>
              </a:r>
            </a:p>
            <a:p>
              <a:pPr algn="just" rtl="1">
                <a:lnSpc>
                  <a:spcPct val="150000"/>
                </a:lnSpc>
              </a:pPr>
              <a:r>
                <a:rPr lang="ar-EG" sz="3600" dirty="0">
                  <a:latin typeface="Dubai" panose="020B0503030403030204" pitchFamily="34" charset="-78"/>
                  <a:ea typeface="Calibri" panose="020F0502020204030204" pitchFamily="34" charset="0"/>
                  <a:cs typeface="Dubai" panose="020B0503030403030204" pitchFamily="34" charset="-78"/>
                </a:rPr>
                <a:t>- تحديد أهداف الملاحظة والسلوك المراد ملاحظته : حيث يبدأ الباحث بتحديد الأهداف الأساسية المراد تحقيقها من الملاحظة وبناء عليه يتم تحديد السلوك الذي سيتم ملاحظته .</a:t>
              </a:r>
            </a:p>
            <a:p>
              <a:pPr algn="just" rtl="1">
                <a:lnSpc>
                  <a:spcPct val="150000"/>
                </a:lnSpc>
              </a:pPr>
              <a:r>
                <a:rPr lang="ar-EG" sz="3600" dirty="0">
                  <a:latin typeface="Dubai" panose="020B0503030403030204" pitchFamily="34" charset="-78"/>
                  <a:ea typeface="Calibri" panose="020F0502020204030204" pitchFamily="34" charset="0"/>
                  <a:cs typeface="Dubai" panose="020B0503030403030204" pitchFamily="34" charset="-78"/>
                </a:rPr>
                <a:t>- تحديد مكان وزمان الملاحظة: من المهم تحديد الزمان والمكان الذي سوف يتم أجراء فيه أجراء الملاحظة وأن يكون مناسبا لأجرائها .</a:t>
              </a:r>
            </a:p>
            <a:p>
              <a:pPr algn="just" rtl="1">
                <a:lnSpc>
                  <a:spcPct val="150000"/>
                </a:lnSpc>
              </a:pPr>
              <a:r>
                <a:rPr lang="ar-EG" sz="3600" dirty="0">
                  <a:latin typeface="Dubai" panose="020B0503030403030204" pitchFamily="34" charset="-78"/>
                  <a:ea typeface="Calibri" panose="020F0502020204030204" pitchFamily="34" charset="0"/>
                  <a:cs typeface="Dubai" panose="020B0503030403030204" pitchFamily="34" charset="-78"/>
                </a:rPr>
                <a:t>- إعداد دليل الملاحظة : ويتم من خلالها تحديد الطريقة الملائمة للملاحظة.</a:t>
              </a:r>
            </a:p>
          </p:txBody>
        </p:sp>
      </p:grpSp>
      <p:grpSp>
        <p:nvGrpSpPr>
          <p:cNvPr id="27" name="Group 4">
            <a:extLst>
              <a:ext uri="{FF2B5EF4-FFF2-40B4-BE49-F238E27FC236}">
                <a16:creationId xmlns:a16="http://schemas.microsoft.com/office/drawing/2014/main" id="{1BB6DE8D-F692-44B0-8C98-3E30ADA82940}"/>
              </a:ext>
            </a:extLst>
          </p:cNvPr>
          <p:cNvGrpSpPr/>
          <p:nvPr/>
        </p:nvGrpSpPr>
        <p:grpSpPr>
          <a:xfrm>
            <a:off x="2166934" y="-103125"/>
            <a:ext cx="4753758" cy="4713226"/>
            <a:chOff x="-1133261" y="0"/>
            <a:chExt cx="6908800" cy="7640148"/>
          </a:xfrm>
        </p:grpSpPr>
        <p:pic>
          <p:nvPicPr>
            <p:cNvPr id="28" name="Picture 5">
              <a:extLst>
                <a:ext uri="{FF2B5EF4-FFF2-40B4-BE49-F238E27FC236}">
                  <a16:creationId xmlns:a16="http://schemas.microsoft.com/office/drawing/2014/main" id="{88864996-467C-43D3-BBC5-508FF2AB271A}"/>
                </a:ext>
              </a:extLst>
            </p:cNvPr>
            <p:cNvPicPr>
              <a:picLocks noChangeAspect="1"/>
            </p:cNvPicPr>
            <p:nvPr/>
          </p:nvPicPr>
          <p:blipFill rotWithShape="1">
            <a:blip r:embed="rId10">
              <a:extLst>
                <a:ext uri="{28A0092B-C50C-407E-A947-70E740481C1C}">
                  <a14:useLocalDpi xmlns:a14="http://schemas.microsoft.com/office/drawing/2010/main" val="0"/>
                </a:ext>
              </a:extLst>
            </a:blip>
            <a:srcRect l="2587" r="6985"/>
            <a:stretch/>
          </p:blipFill>
          <p:spPr>
            <a:xfrm>
              <a:off x="-1133261" y="0"/>
              <a:ext cx="6908800" cy="7640148"/>
            </a:xfrm>
            <a:prstGeom prst="rect">
              <a:avLst/>
            </a:prstGeom>
          </p:spPr>
        </p:pic>
      </p:grpSp>
    </p:spTree>
    <p:extLst>
      <p:ext uri="{BB962C8B-B14F-4D97-AF65-F5344CB8AC3E}">
        <p14:creationId xmlns:p14="http://schemas.microsoft.com/office/powerpoint/2010/main" val="355289167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Triangle 7">
            <a:extLst>
              <a:ext uri="{FF2B5EF4-FFF2-40B4-BE49-F238E27FC236}">
                <a16:creationId xmlns:a16="http://schemas.microsoft.com/office/drawing/2014/main" id="{BDC96880-C9A8-D463-187E-5F44CF00C555}"/>
              </a:ext>
            </a:extLst>
          </p:cNvPr>
          <p:cNvSpPr/>
          <p:nvPr/>
        </p:nvSpPr>
        <p:spPr>
          <a:xfrm flipH="1">
            <a:off x="0" y="-30549"/>
            <a:ext cx="18288000" cy="10325100"/>
          </a:xfrm>
          <a:prstGeom prst="rtTriangle">
            <a:avLst/>
          </a:prstGeom>
          <a:solidFill>
            <a:srgbClr val="00B050">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ar-EG" dirty="0"/>
          </a:p>
        </p:txBody>
      </p:sp>
      <p:grpSp>
        <p:nvGrpSpPr>
          <p:cNvPr id="2" name="Group 1">
            <a:extLst>
              <a:ext uri="{FF2B5EF4-FFF2-40B4-BE49-F238E27FC236}">
                <a16:creationId xmlns:a16="http://schemas.microsoft.com/office/drawing/2014/main" id="{EA7FD379-A12B-C0F3-294C-AF8BD930CAD6}"/>
              </a:ext>
            </a:extLst>
          </p:cNvPr>
          <p:cNvGrpSpPr/>
          <p:nvPr/>
        </p:nvGrpSpPr>
        <p:grpSpPr>
          <a:xfrm>
            <a:off x="695755" y="1061232"/>
            <a:ext cx="1980028" cy="980225"/>
            <a:chOff x="789788" y="568550"/>
            <a:chExt cx="2263765" cy="876343"/>
          </a:xfrm>
        </p:grpSpPr>
        <p:pic>
          <p:nvPicPr>
            <p:cNvPr id="3" name="Picture 2">
              <a:extLst>
                <a:ext uri="{FF2B5EF4-FFF2-40B4-BE49-F238E27FC236}">
                  <a16:creationId xmlns:a16="http://schemas.microsoft.com/office/drawing/2014/main" id="{06FDF8A8-8115-0A6B-2829-DA2EC6FE1CBB}"/>
                </a:ext>
              </a:extLst>
            </p:cNvPr>
            <p:cNvPicPr>
              <a:picLocks noChangeAspect="1"/>
            </p:cNvPicPr>
            <p:nvPr/>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789788" y="568550"/>
              <a:ext cx="2263765" cy="876343"/>
            </a:xfrm>
            <a:prstGeom prst="rect">
              <a:avLst/>
            </a:prstGeom>
          </p:spPr>
        </p:pic>
        <p:sp>
          <p:nvSpPr>
            <p:cNvPr id="4" name="TextBox 28">
              <a:extLst>
                <a:ext uri="{FF2B5EF4-FFF2-40B4-BE49-F238E27FC236}">
                  <a16:creationId xmlns:a16="http://schemas.microsoft.com/office/drawing/2014/main" id="{4E9B5231-2549-7509-307B-8A7BD2A6ABD2}"/>
                </a:ext>
              </a:extLst>
            </p:cNvPr>
            <p:cNvSpPr txBox="1"/>
            <p:nvPr/>
          </p:nvSpPr>
          <p:spPr>
            <a:xfrm rot="20457677">
              <a:off x="874661" y="849684"/>
              <a:ext cx="1896204" cy="368025"/>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2500" b="1"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rPr>
                <a:t>الجلسة الثانية</a:t>
              </a:r>
              <a:endParaRPr lang="en-US" sz="2500"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5" name="Group 4">
            <a:extLst>
              <a:ext uri="{FF2B5EF4-FFF2-40B4-BE49-F238E27FC236}">
                <a16:creationId xmlns:a16="http://schemas.microsoft.com/office/drawing/2014/main" id="{9B30CF6B-06A4-7767-9951-7F92C4EFB13A}"/>
              </a:ext>
            </a:extLst>
          </p:cNvPr>
          <p:cNvGrpSpPr/>
          <p:nvPr/>
        </p:nvGrpSpPr>
        <p:grpSpPr>
          <a:xfrm>
            <a:off x="140419" y="299624"/>
            <a:ext cx="1879169" cy="980224"/>
            <a:chOff x="1282652" y="498315"/>
            <a:chExt cx="1807888" cy="876343"/>
          </a:xfrm>
        </p:grpSpPr>
        <p:pic>
          <p:nvPicPr>
            <p:cNvPr id="6" name="Picture 5">
              <a:extLst>
                <a:ext uri="{FF2B5EF4-FFF2-40B4-BE49-F238E27FC236}">
                  <a16:creationId xmlns:a16="http://schemas.microsoft.com/office/drawing/2014/main" id="{FEBD5877-C1CE-1FA6-5F49-D25B89BE69F2}"/>
                </a:ext>
              </a:extLst>
            </p:cNvPr>
            <p:cNvPicPr>
              <a:picLocks noChangeAspect="1"/>
            </p:cNvPicPr>
            <p:nvPr/>
          </p:nvPicPr>
          <p:blipFill>
            <a:blip r:embed="rId3"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1282652" y="498315"/>
              <a:ext cx="1807888" cy="876343"/>
            </a:xfrm>
            <a:prstGeom prst="rect">
              <a:avLst/>
            </a:prstGeom>
          </p:spPr>
        </p:pic>
        <p:sp>
          <p:nvSpPr>
            <p:cNvPr id="7" name="TextBox 28">
              <a:extLst>
                <a:ext uri="{FF2B5EF4-FFF2-40B4-BE49-F238E27FC236}">
                  <a16:creationId xmlns:a16="http://schemas.microsoft.com/office/drawing/2014/main" id="{FC86DDE1-7B1B-D414-53E9-60A2955210EE}"/>
                </a:ext>
              </a:extLst>
            </p:cNvPr>
            <p:cNvSpPr txBox="1"/>
            <p:nvPr/>
          </p:nvSpPr>
          <p:spPr>
            <a:xfrm rot="20457677">
              <a:off x="1345850" y="709582"/>
              <a:ext cx="1421884" cy="441630"/>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3000" b="1"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rPr>
                <a:t>اليوم الأول</a:t>
              </a:r>
              <a:endParaRPr lang="en-US" sz="3000"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9" name="Group 8">
            <a:extLst>
              <a:ext uri="{FF2B5EF4-FFF2-40B4-BE49-F238E27FC236}">
                <a16:creationId xmlns:a16="http://schemas.microsoft.com/office/drawing/2014/main" id="{4F232B40-6637-2F3C-5186-E94AE85DE2F2}"/>
              </a:ext>
            </a:extLst>
          </p:cNvPr>
          <p:cNvGrpSpPr/>
          <p:nvPr/>
        </p:nvGrpSpPr>
        <p:grpSpPr>
          <a:xfrm>
            <a:off x="12288063" y="120972"/>
            <a:ext cx="5791202" cy="1990930"/>
            <a:chOff x="4935472" y="1769662"/>
            <a:chExt cx="8932928" cy="5254617"/>
          </a:xfrm>
        </p:grpSpPr>
        <p:pic>
          <p:nvPicPr>
            <p:cNvPr id="19" name="Picture 18">
              <a:extLst>
                <a:ext uri="{FF2B5EF4-FFF2-40B4-BE49-F238E27FC236}">
                  <a16:creationId xmlns:a16="http://schemas.microsoft.com/office/drawing/2014/main" id="{DB587E16-79F8-057F-8149-E7592A68F8A7}"/>
                </a:ext>
              </a:extLst>
            </p:cNvPr>
            <p:cNvPicPr>
              <a:picLocks noChangeAspect="1"/>
            </p:cNvPicPr>
            <p:nvPr/>
          </p:nvPicPr>
          <p:blipFill rotWithShape="1">
            <a:blip r:embed="rId4">
              <a:grayscl/>
              <a:extLst>
                <a:ext uri="{BEBA8EAE-BF5A-486C-A8C5-ECC9F3942E4B}">
                  <a14:imgProps xmlns:a14="http://schemas.microsoft.com/office/drawing/2010/main">
                    <a14:imgLayer r:embed="rId5">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630" t="9182" r="839" b="13125"/>
            <a:stretch/>
          </p:blipFill>
          <p:spPr>
            <a:xfrm>
              <a:off x="4935472" y="1798820"/>
              <a:ext cx="8932928" cy="2703922"/>
            </a:xfrm>
            <a:prstGeom prst="rect">
              <a:avLst/>
            </a:prstGeom>
          </p:spPr>
        </p:pic>
        <p:sp>
          <p:nvSpPr>
            <p:cNvPr id="20" name="TextBox 42">
              <a:extLst>
                <a:ext uri="{FF2B5EF4-FFF2-40B4-BE49-F238E27FC236}">
                  <a16:creationId xmlns:a16="http://schemas.microsoft.com/office/drawing/2014/main" id="{A8710DD6-0C55-5F29-4CAF-3B243057A9DD}"/>
                </a:ext>
              </a:extLst>
            </p:cNvPr>
            <p:cNvSpPr txBox="1"/>
            <p:nvPr/>
          </p:nvSpPr>
          <p:spPr>
            <a:xfrm>
              <a:off x="4935472" y="1769662"/>
              <a:ext cx="8662082" cy="5254617"/>
            </a:xfrm>
            <a:prstGeom prst="rect">
              <a:avLst/>
            </a:prstGeom>
          </p:spPr>
          <p:txBody>
            <a:bodyPr wrap="square" lIns="0" tIns="0" rIns="0" bIns="0" rtlCol="0" anchor="t">
              <a:spAutoFit/>
            </a:bodyPr>
            <a:lstStyle/>
            <a:p>
              <a:pPr algn="just" rtl="1">
                <a:lnSpc>
                  <a:spcPct val="150000"/>
                </a:lnSpc>
              </a:pPr>
              <a:r>
                <a:rPr lang="ar-EG" sz="4500" b="1" spc="51" dirty="0">
                  <a:latin typeface="Aljazeera" panose="02000000000000000000" pitchFamily="2" charset="-78"/>
                  <a:cs typeface="Aljazeera" panose="02000000000000000000" pitchFamily="2" charset="-78"/>
                </a:rPr>
                <a:t>أدوات وأساليب دراسة الحالة</a:t>
              </a:r>
              <a:endParaRPr lang="en-US" sz="4500" b="1" spc="51" dirty="0">
                <a:latin typeface="Aljazeera" panose="02000000000000000000" pitchFamily="2" charset="-78"/>
                <a:cs typeface="Aljazeera" panose="02000000000000000000" pitchFamily="2" charset="-78"/>
              </a:endParaRPr>
            </a:p>
          </p:txBody>
        </p:sp>
      </p:grpSp>
      <p:grpSp>
        <p:nvGrpSpPr>
          <p:cNvPr id="21" name="Group 20">
            <a:extLst>
              <a:ext uri="{FF2B5EF4-FFF2-40B4-BE49-F238E27FC236}">
                <a16:creationId xmlns:a16="http://schemas.microsoft.com/office/drawing/2014/main" id="{5B62A8B4-4138-3877-B476-EFD14E7625E9}"/>
              </a:ext>
            </a:extLst>
          </p:cNvPr>
          <p:cNvGrpSpPr>
            <a:grpSpLocks/>
          </p:cNvGrpSpPr>
          <p:nvPr/>
        </p:nvGrpSpPr>
        <p:grpSpPr>
          <a:xfrm>
            <a:off x="7043858" y="1870135"/>
            <a:ext cx="4871224" cy="1397974"/>
            <a:chOff x="1212995" y="130715"/>
            <a:chExt cx="1316870" cy="791746"/>
          </a:xfrm>
        </p:grpSpPr>
        <p:pic>
          <p:nvPicPr>
            <p:cNvPr id="22" name="Picture 21">
              <a:extLst>
                <a:ext uri="{FF2B5EF4-FFF2-40B4-BE49-F238E27FC236}">
                  <a16:creationId xmlns:a16="http://schemas.microsoft.com/office/drawing/2014/main" id="{F7E4C941-92BF-CA20-A31B-F70224216A20}"/>
                </a:ext>
              </a:extLst>
            </p:cNvPr>
            <p:cNvPicPr>
              <a:picLocks noChangeAspect="1"/>
            </p:cNvPicPr>
            <p:nvPr/>
          </p:nvPicPr>
          <p:blipFill>
            <a:blip r:embed="rId6" cstate="print">
              <a:duotone>
                <a:schemeClr val="accent2">
                  <a:shade val="45000"/>
                  <a:satMod val="135000"/>
                </a:schemeClr>
                <a:prstClr val="white"/>
              </a:duotone>
            </a:blip>
            <a:srcRect/>
            <a:stretch>
              <a:fillRect/>
            </a:stretch>
          </p:blipFill>
          <p:spPr bwMode="auto">
            <a:xfrm>
              <a:off x="1280529" y="130715"/>
              <a:ext cx="1249336" cy="791746"/>
            </a:xfrm>
            <a:prstGeom prst="rect">
              <a:avLst/>
            </a:prstGeom>
            <a:noFill/>
            <a:ln>
              <a:noFill/>
            </a:ln>
          </p:spPr>
        </p:pic>
        <p:sp>
          <p:nvSpPr>
            <p:cNvPr id="23" name="Rectangle 22">
              <a:extLst>
                <a:ext uri="{FF2B5EF4-FFF2-40B4-BE49-F238E27FC236}">
                  <a16:creationId xmlns:a16="http://schemas.microsoft.com/office/drawing/2014/main" id="{32A5CCB6-8AA8-211D-C4D0-AF6966438DE8}"/>
                </a:ext>
              </a:extLst>
            </p:cNvPr>
            <p:cNvSpPr/>
            <p:nvPr/>
          </p:nvSpPr>
          <p:spPr>
            <a:xfrm>
              <a:off x="1212995" y="213226"/>
              <a:ext cx="1135490" cy="62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algn="r" rtl="0">
                <a:lnSpc>
                  <a:spcPct val="107000"/>
                </a:lnSpc>
                <a:spcAft>
                  <a:spcPts val="800"/>
                </a:spcAft>
              </a:pPr>
              <a:r>
                <a:rPr lang="ar-EG"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أدوات دراسة الحالة</a:t>
              </a:r>
              <a:endParaRPr lang="en-US" sz="45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4" name="Group 23">
            <a:extLst>
              <a:ext uri="{FF2B5EF4-FFF2-40B4-BE49-F238E27FC236}">
                <a16:creationId xmlns:a16="http://schemas.microsoft.com/office/drawing/2014/main" id="{1BF27AE6-7215-5DBF-46A4-D5CC7C5D6B56}"/>
              </a:ext>
            </a:extLst>
          </p:cNvPr>
          <p:cNvGrpSpPr/>
          <p:nvPr/>
        </p:nvGrpSpPr>
        <p:grpSpPr>
          <a:xfrm>
            <a:off x="-362463" y="4129521"/>
            <a:ext cx="18251366" cy="5849092"/>
            <a:chOff x="13325625" y="2760493"/>
            <a:chExt cx="5881584" cy="1295519"/>
          </a:xfrm>
        </p:grpSpPr>
        <p:sp>
          <p:nvSpPr>
            <p:cNvPr id="25" name="Freeform 9">
              <a:extLst>
                <a:ext uri="{FF2B5EF4-FFF2-40B4-BE49-F238E27FC236}">
                  <a16:creationId xmlns:a16="http://schemas.microsoft.com/office/drawing/2014/main" id="{95826796-CF80-5A30-53CF-C27B1190AD40}"/>
                </a:ext>
              </a:extLst>
            </p:cNvPr>
            <p:cNvSpPr/>
            <p:nvPr/>
          </p:nvSpPr>
          <p:spPr>
            <a:xfrm flipH="1">
              <a:off x="13325625" y="2760493"/>
              <a:ext cx="5881584" cy="1295519"/>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7">
                <a:duotone>
                  <a:schemeClr val="accent6">
                    <a:shade val="45000"/>
                    <a:satMod val="135000"/>
                  </a:schemeClr>
                  <a:prstClr val="white"/>
                </a:duotone>
                <a:lum/>
                <a:extLst>
                  <a:ext uri="{96DAC541-7B7A-43D3-8B79-37D633B846F1}">
                    <asvg:svgBlip xmlns:asvg="http://schemas.microsoft.com/office/drawing/2016/SVG/main" r:embed="rId8"/>
                  </a:ext>
                </a:extLst>
              </a:blip>
              <a:stretch>
                <a:fillRect/>
              </a:stretch>
            </a:blipFill>
          </p:spPr>
          <p:txBody>
            <a:bodyPr/>
            <a:lstStyle/>
            <a:p>
              <a:endParaRPr lang="ar-EG" sz="1200" dirty="0"/>
            </a:p>
          </p:txBody>
        </p:sp>
        <p:sp>
          <p:nvSpPr>
            <p:cNvPr id="26" name="TextBox 25">
              <a:extLst>
                <a:ext uri="{FF2B5EF4-FFF2-40B4-BE49-F238E27FC236}">
                  <a16:creationId xmlns:a16="http://schemas.microsoft.com/office/drawing/2014/main" id="{99F5437B-F32E-9D47-8281-8ECA6500C813}"/>
                </a:ext>
              </a:extLst>
            </p:cNvPr>
            <p:cNvSpPr txBox="1"/>
            <p:nvPr/>
          </p:nvSpPr>
          <p:spPr>
            <a:xfrm>
              <a:off x="14031769" y="2812834"/>
              <a:ext cx="4860859" cy="1109461"/>
            </a:xfrm>
            <a:prstGeom prst="rect">
              <a:avLst/>
            </a:prstGeom>
            <a:noFill/>
          </p:spPr>
          <p:txBody>
            <a:bodyPr wrap="square" rtlCol="1">
              <a:spAutoFit/>
            </a:bodyPr>
            <a:lstStyle/>
            <a:p>
              <a:pPr algn="just" rtl="1">
                <a:lnSpc>
                  <a:spcPct val="150000"/>
                </a:lnSpc>
              </a:pPr>
              <a:r>
                <a:rPr lang="ar-EG" sz="3600" b="1" u="sng" dirty="0">
                  <a:latin typeface="Dubai" panose="020B0503030403030204" pitchFamily="34" charset="-78"/>
                  <a:ea typeface="Calibri" panose="020F0502020204030204" pitchFamily="34" charset="0"/>
                  <a:cs typeface="Dubai" panose="020B0503030403030204" pitchFamily="34" charset="-78"/>
                </a:rPr>
                <a:t>ثانيا : مرحلة التنفيذ وتتضمن :</a:t>
              </a:r>
            </a:p>
            <a:p>
              <a:pPr algn="just" rtl="1">
                <a:lnSpc>
                  <a:spcPct val="150000"/>
                </a:lnSpc>
              </a:pPr>
              <a:r>
                <a:rPr lang="ar-EG" sz="3600" dirty="0">
                  <a:latin typeface="Dubai" panose="020B0503030403030204" pitchFamily="34" charset="-78"/>
                  <a:ea typeface="Calibri" panose="020F0502020204030204" pitchFamily="34" charset="0"/>
                  <a:cs typeface="Dubai" panose="020B0503030403030204" pitchFamily="34" charset="-78"/>
                </a:rPr>
                <a:t>- القيام بالملاحظة : حيث يقوم الباحث بانتقاء عينات السلوك ذات الدلالة والتي تؤدى إلي اعطاء صورة أوضح لشخصية الفرد الذي نلاحظه .</a:t>
              </a:r>
            </a:p>
            <a:p>
              <a:pPr algn="just" rtl="1">
                <a:lnSpc>
                  <a:spcPct val="150000"/>
                </a:lnSpc>
              </a:pPr>
              <a:r>
                <a:rPr lang="ar-EG" sz="3600" dirty="0">
                  <a:latin typeface="Dubai" panose="020B0503030403030204" pitchFamily="34" charset="-78"/>
                  <a:ea typeface="Calibri" panose="020F0502020204030204" pitchFamily="34" charset="0"/>
                  <a:cs typeface="Dubai" panose="020B0503030403030204" pitchFamily="34" charset="-78"/>
                </a:rPr>
                <a:t>- تسجيل الملاحظة : حيث يقوم الباحث بتسجيل الملاحظة أثناء إجرائها، حتى تكون الملاحظة دقيقة موضعية لا تقبل التخمين، وقد يستخدم الأجهزة مثل آلات التصوير وكاميرات الفيديو والدوائر التلفزيونية المغلقة .</a:t>
              </a:r>
            </a:p>
          </p:txBody>
        </p:sp>
      </p:grpSp>
      <p:grpSp>
        <p:nvGrpSpPr>
          <p:cNvPr id="27" name="Group 4">
            <a:extLst>
              <a:ext uri="{FF2B5EF4-FFF2-40B4-BE49-F238E27FC236}">
                <a16:creationId xmlns:a16="http://schemas.microsoft.com/office/drawing/2014/main" id="{1BB6DE8D-F692-44B0-8C98-3E30ADA82940}"/>
              </a:ext>
            </a:extLst>
          </p:cNvPr>
          <p:cNvGrpSpPr/>
          <p:nvPr/>
        </p:nvGrpSpPr>
        <p:grpSpPr>
          <a:xfrm>
            <a:off x="2166934" y="-103125"/>
            <a:ext cx="4753758" cy="4713226"/>
            <a:chOff x="-1133261" y="0"/>
            <a:chExt cx="6908800" cy="7640148"/>
          </a:xfrm>
        </p:grpSpPr>
        <p:pic>
          <p:nvPicPr>
            <p:cNvPr id="28" name="Picture 5">
              <a:extLst>
                <a:ext uri="{FF2B5EF4-FFF2-40B4-BE49-F238E27FC236}">
                  <a16:creationId xmlns:a16="http://schemas.microsoft.com/office/drawing/2014/main" id="{88864996-467C-43D3-BBC5-508FF2AB271A}"/>
                </a:ext>
              </a:extLst>
            </p:cNvPr>
            <p:cNvPicPr>
              <a:picLocks noChangeAspect="1"/>
            </p:cNvPicPr>
            <p:nvPr/>
          </p:nvPicPr>
          <p:blipFill rotWithShape="1">
            <a:blip r:embed="rId9">
              <a:extLst>
                <a:ext uri="{28A0092B-C50C-407E-A947-70E740481C1C}">
                  <a14:useLocalDpi xmlns:a14="http://schemas.microsoft.com/office/drawing/2010/main" val="0"/>
                </a:ext>
              </a:extLst>
            </a:blip>
            <a:srcRect l="2587" r="6985"/>
            <a:stretch/>
          </p:blipFill>
          <p:spPr>
            <a:xfrm>
              <a:off x="-1133261" y="0"/>
              <a:ext cx="6908800" cy="7640148"/>
            </a:xfrm>
            <a:prstGeom prst="rect">
              <a:avLst/>
            </a:prstGeom>
          </p:spPr>
        </p:pic>
      </p:grpSp>
    </p:spTree>
    <p:extLst>
      <p:ext uri="{BB962C8B-B14F-4D97-AF65-F5344CB8AC3E}">
        <p14:creationId xmlns:p14="http://schemas.microsoft.com/office/powerpoint/2010/main" val="412217393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Triangle 7">
            <a:extLst>
              <a:ext uri="{FF2B5EF4-FFF2-40B4-BE49-F238E27FC236}">
                <a16:creationId xmlns:a16="http://schemas.microsoft.com/office/drawing/2014/main" id="{BDC96880-C9A8-D463-187E-5F44CF00C555}"/>
              </a:ext>
            </a:extLst>
          </p:cNvPr>
          <p:cNvSpPr/>
          <p:nvPr/>
        </p:nvSpPr>
        <p:spPr>
          <a:xfrm flipH="1">
            <a:off x="0" y="-30549"/>
            <a:ext cx="18288000" cy="10325100"/>
          </a:xfrm>
          <a:prstGeom prst="rtTriangle">
            <a:avLst/>
          </a:prstGeom>
          <a:solidFill>
            <a:srgbClr val="00B050">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ar-EG" dirty="0"/>
          </a:p>
        </p:txBody>
      </p:sp>
      <p:grpSp>
        <p:nvGrpSpPr>
          <p:cNvPr id="2" name="Group 1">
            <a:extLst>
              <a:ext uri="{FF2B5EF4-FFF2-40B4-BE49-F238E27FC236}">
                <a16:creationId xmlns:a16="http://schemas.microsoft.com/office/drawing/2014/main" id="{EA7FD379-A12B-C0F3-294C-AF8BD930CAD6}"/>
              </a:ext>
            </a:extLst>
          </p:cNvPr>
          <p:cNvGrpSpPr/>
          <p:nvPr/>
        </p:nvGrpSpPr>
        <p:grpSpPr>
          <a:xfrm>
            <a:off x="695755" y="1061232"/>
            <a:ext cx="1980028" cy="980225"/>
            <a:chOff x="789788" y="568550"/>
            <a:chExt cx="2263765" cy="876343"/>
          </a:xfrm>
        </p:grpSpPr>
        <p:pic>
          <p:nvPicPr>
            <p:cNvPr id="3" name="Picture 2">
              <a:extLst>
                <a:ext uri="{FF2B5EF4-FFF2-40B4-BE49-F238E27FC236}">
                  <a16:creationId xmlns:a16="http://schemas.microsoft.com/office/drawing/2014/main" id="{06FDF8A8-8115-0A6B-2829-DA2EC6FE1CBB}"/>
                </a:ext>
              </a:extLst>
            </p:cNvPr>
            <p:cNvPicPr>
              <a:picLocks noChangeAspect="1"/>
            </p:cNvPicPr>
            <p:nvPr/>
          </p:nvPicPr>
          <p:blipFill>
            <a:blip r:embed="rId3"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789788" y="568550"/>
              <a:ext cx="2263765" cy="876343"/>
            </a:xfrm>
            <a:prstGeom prst="rect">
              <a:avLst/>
            </a:prstGeom>
          </p:spPr>
        </p:pic>
        <p:sp>
          <p:nvSpPr>
            <p:cNvPr id="4" name="TextBox 28">
              <a:extLst>
                <a:ext uri="{FF2B5EF4-FFF2-40B4-BE49-F238E27FC236}">
                  <a16:creationId xmlns:a16="http://schemas.microsoft.com/office/drawing/2014/main" id="{4E9B5231-2549-7509-307B-8A7BD2A6ABD2}"/>
                </a:ext>
              </a:extLst>
            </p:cNvPr>
            <p:cNvSpPr txBox="1"/>
            <p:nvPr/>
          </p:nvSpPr>
          <p:spPr>
            <a:xfrm rot="20457677">
              <a:off x="874661" y="849684"/>
              <a:ext cx="1896204" cy="368025"/>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2500" b="1"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rPr>
                <a:t>الجلسة الثانية</a:t>
              </a:r>
              <a:endParaRPr lang="en-US" sz="2500"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5" name="Group 4">
            <a:extLst>
              <a:ext uri="{FF2B5EF4-FFF2-40B4-BE49-F238E27FC236}">
                <a16:creationId xmlns:a16="http://schemas.microsoft.com/office/drawing/2014/main" id="{9B30CF6B-06A4-7767-9951-7F92C4EFB13A}"/>
              </a:ext>
            </a:extLst>
          </p:cNvPr>
          <p:cNvGrpSpPr/>
          <p:nvPr/>
        </p:nvGrpSpPr>
        <p:grpSpPr>
          <a:xfrm>
            <a:off x="140419" y="299624"/>
            <a:ext cx="1879169" cy="980224"/>
            <a:chOff x="1282652" y="498315"/>
            <a:chExt cx="1807888" cy="876343"/>
          </a:xfrm>
        </p:grpSpPr>
        <p:pic>
          <p:nvPicPr>
            <p:cNvPr id="6" name="Picture 5">
              <a:extLst>
                <a:ext uri="{FF2B5EF4-FFF2-40B4-BE49-F238E27FC236}">
                  <a16:creationId xmlns:a16="http://schemas.microsoft.com/office/drawing/2014/main" id="{FEBD5877-C1CE-1FA6-5F49-D25B89BE69F2}"/>
                </a:ext>
              </a:extLst>
            </p:cNvPr>
            <p:cNvPicPr>
              <a:picLocks noChangeAspect="1"/>
            </p:cNvPicPr>
            <p:nvPr/>
          </p:nvPicPr>
          <p:blipFill>
            <a:blip r:embed="rId4"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1282652" y="498315"/>
              <a:ext cx="1807888" cy="876343"/>
            </a:xfrm>
            <a:prstGeom prst="rect">
              <a:avLst/>
            </a:prstGeom>
          </p:spPr>
        </p:pic>
        <p:sp>
          <p:nvSpPr>
            <p:cNvPr id="7" name="TextBox 28">
              <a:extLst>
                <a:ext uri="{FF2B5EF4-FFF2-40B4-BE49-F238E27FC236}">
                  <a16:creationId xmlns:a16="http://schemas.microsoft.com/office/drawing/2014/main" id="{FC86DDE1-7B1B-D414-53E9-60A2955210EE}"/>
                </a:ext>
              </a:extLst>
            </p:cNvPr>
            <p:cNvSpPr txBox="1"/>
            <p:nvPr/>
          </p:nvSpPr>
          <p:spPr>
            <a:xfrm rot="20457677">
              <a:off x="1345850" y="709582"/>
              <a:ext cx="1421884" cy="441630"/>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3000" b="1"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rPr>
                <a:t>اليوم الأول</a:t>
              </a:r>
              <a:endParaRPr lang="en-US" sz="3000"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9" name="Group 8">
            <a:extLst>
              <a:ext uri="{FF2B5EF4-FFF2-40B4-BE49-F238E27FC236}">
                <a16:creationId xmlns:a16="http://schemas.microsoft.com/office/drawing/2014/main" id="{4F232B40-6637-2F3C-5186-E94AE85DE2F2}"/>
              </a:ext>
            </a:extLst>
          </p:cNvPr>
          <p:cNvGrpSpPr/>
          <p:nvPr/>
        </p:nvGrpSpPr>
        <p:grpSpPr>
          <a:xfrm>
            <a:off x="12288063" y="120972"/>
            <a:ext cx="5791202" cy="1990930"/>
            <a:chOff x="4935472" y="1769662"/>
            <a:chExt cx="8932928" cy="5254617"/>
          </a:xfrm>
        </p:grpSpPr>
        <p:pic>
          <p:nvPicPr>
            <p:cNvPr id="19" name="Picture 18">
              <a:extLst>
                <a:ext uri="{FF2B5EF4-FFF2-40B4-BE49-F238E27FC236}">
                  <a16:creationId xmlns:a16="http://schemas.microsoft.com/office/drawing/2014/main" id="{DB587E16-79F8-057F-8149-E7592A68F8A7}"/>
                </a:ext>
              </a:extLst>
            </p:cNvPr>
            <p:cNvPicPr>
              <a:picLocks noChangeAspect="1"/>
            </p:cNvPicPr>
            <p:nvPr/>
          </p:nvPicPr>
          <p:blipFill rotWithShape="1">
            <a:blip r:embed="rId5">
              <a:grayscl/>
              <a:extLst>
                <a:ext uri="{BEBA8EAE-BF5A-486C-A8C5-ECC9F3942E4B}">
                  <a14:imgProps xmlns:a14="http://schemas.microsoft.com/office/drawing/2010/main">
                    <a14:imgLayer r:embed="rId6">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630" t="9182" r="839" b="13125"/>
            <a:stretch/>
          </p:blipFill>
          <p:spPr>
            <a:xfrm>
              <a:off x="4935472" y="1798820"/>
              <a:ext cx="8932928" cy="2703922"/>
            </a:xfrm>
            <a:prstGeom prst="rect">
              <a:avLst/>
            </a:prstGeom>
          </p:spPr>
        </p:pic>
        <p:sp>
          <p:nvSpPr>
            <p:cNvPr id="20" name="TextBox 42">
              <a:extLst>
                <a:ext uri="{FF2B5EF4-FFF2-40B4-BE49-F238E27FC236}">
                  <a16:creationId xmlns:a16="http://schemas.microsoft.com/office/drawing/2014/main" id="{A8710DD6-0C55-5F29-4CAF-3B243057A9DD}"/>
                </a:ext>
              </a:extLst>
            </p:cNvPr>
            <p:cNvSpPr txBox="1"/>
            <p:nvPr/>
          </p:nvSpPr>
          <p:spPr>
            <a:xfrm>
              <a:off x="4935472" y="1769662"/>
              <a:ext cx="8662082" cy="5254617"/>
            </a:xfrm>
            <a:prstGeom prst="rect">
              <a:avLst/>
            </a:prstGeom>
          </p:spPr>
          <p:txBody>
            <a:bodyPr wrap="square" lIns="0" tIns="0" rIns="0" bIns="0" rtlCol="0" anchor="t">
              <a:spAutoFit/>
            </a:bodyPr>
            <a:lstStyle/>
            <a:p>
              <a:pPr algn="just" rtl="1">
                <a:lnSpc>
                  <a:spcPct val="150000"/>
                </a:lnSpc>
              </a:pPr>
              <a:r>
                <a:rPr lang="ar-EG" sz="4500" b="1" spc="51" dirty="0">
                  <a:latin typeface="Aljazeera" panose="02000000000000000000" pitchFamily="2" charset="-78"/>
                  <a:cs typeface="Aljazeera" panose="02000000000000000000" pitchFamily="2" charset="-78"/>
                </a:rPr>
                <a:t>أدوات وأساليب دراسة الحالة</a:t>
              </a:r>
              <a:endParaRPr lang="en-US" sz="4500" b="1" spc="51" dirty="0">
                <a:latin typeface="Aljazeera" panose="02000000000000000000" pitchFamily="2" charset="-78"/>
                <a:cs typeface="Aljazeera" panose="02000000000000000000" pitchFamily="2" charset="-78"/>
              </a:endParaRPr>
            </a:p>
          </p:txBody>
        </p:sp>
      </p:grpSp>
      <p:grpSp>
        <p:nvGrpSpPr>
          <p:cNvPr id="21" name="Group 20">
            <a:extLst>
              <a:ext uri="{FF2B5EF4-FFF2-40B4-BE49-F238E27FC236}">
                <a16:creationId xmlns:a16="http://schemas.microsoft.com/office/drawing/2014/main" id="{5B62A8B4-4138-3877-B476-EFD14E7625E9}"/>
              </a:ext>
            </a:extLst>
          </p:cNvPr>
          <p:cNvGrpSpPr>
            <a:grpSpLocks/>
          </p:cNvGrpSpPr>
          <p:nvPr/>
        </p:nvGrpSpPr>
        <p:grpSpPr>
          <a:xfrm>
            <a:off x="7043858" y="1870135"/>
            <a:ext cx="4871224" cy="1397974"/>
            <a:chOff x="1212995" y="130715"/>
            <a:chExt cx="1316870" cy="791746"/>
          </a:xfrm>
        </p:grpSpPr>
        <p:pic>
          <p:nvPicPr>
            <p:cNvPr id="22" name="Picture 21">
              <a:extLst>
                <a:ext uri="{FF2B5EF4-FFF2-40B4-BE49-F238E27FC236}">
                  <a16:creationId xmlns:a16="http://schemas.microsoft.com/office/drawing/2014/main" id="{F7E4C941-92BF-CA20-A31B-F70224216A20}"/>
                </a:ext>
              </a:extLst>
            </p:cNvPr>
            <p:cNvPicPr>
              <a:picLocks noChangeAspect="1"/>
            </p:cNvPicPr>
            <p:nvPr/>
          </p:nvPicPr>
          <p:blipFill>
            <a:blip r:embed="rId7" cstate="print">
              <a:duotone>
                <a:schemeClr val="accent2">
                  <a:shade val="45000"/>
                  <a:satMod val="135000"/>
                </a:schemeClr>
                <a:prstClr val="white"/>
              </a:duotone>
            </a:blip>
            <a:srcRect/>
            <a:stretch>
              <a:fillRect/>
            </a:stretch>
          </p:blipFill>
          <p:spPr bwMode="auto">
            <a:xfrm>
              <a:off x="1280529" y="130715"/>
              <a:ext cx="1249336" cy="791746"/>
            </a:xfrm>
            <a:prstGeom prst="rect">
              <a:avLst/>
            </a:prstGeom>
            <a:noFill/>
            <a:ln>
              <a:noFill/>
            </a:ln>
          </p:spPr>
        </p:pic>
        <p:sp>
          <p:nvSpPr>
            <p:cNvPr id="23" name="Rectangle 22">
              <a:extLst>
                <a:ext uri="{FF2B5EF4-FFF2-40B4-BE49-F238E27FC236}">
                  <a16:creationId xmlns:a16="http://schemas.microsoft.com/office/drawing/2014/main" id="{32A5CCB6-8AA8-211D-C4D0-AF6966438DE8}"/>
                </a:ext>
              </a:extLst>
            </p:cNvPr>
            <p:cNvSpPr/>
            <p:nvPr/>
          </p:nvSpPr>
          <p:spPr>
            <a:xfrm>
              <a:off x="1212995" y="213226"/>
              <a:ext cx="1135490" cy="62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algn="r" rtl="0">
                <a:lnSpc>
                  <a:spcPct val="107000"/>
                </a:lnSpc>
                <a:spcAft>
                  <a:spcPts val="800"/>
                </a:spcAft>
              </a:pPr>
              <a:r>
                <a:rPr lang="ar-EG"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أدوات دراسة الحالة</a:t>
              </a:r>
              <a:endParaRPr lang="en-US" sz="45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4" name="Group 23">
            <a:extLst>
              <a:ext uri="{FF2B5EF4-FFF2-40B4-BE49-F238E27FC236}">
                <a16:creationId xmlns:a16="http://schemas.microsoft.com/office/drawing/2014/main" id="{1BF27AE6-7215-5DBF-46A4-D5CC7C5D6B56}"/>
              </a:ext>
            </a:extLst>
          </p:cNvPr>
          <p:cNvGrpSpPr/>
          <p:nvPr/>
        </p:nvGrpSpPr>
        <p:grpSpPr>
          <a:xfrm>
            <a:off x="-362463" y="4129521"/>
            <a:ext cx="18251366" cy="5849092"/>
            <a:chOff x="13325625" y="2760493"/>
            <a:chExt cx="5881584" cy="1295519"/>
          </a:xfrm>
        </p:grpSpPr>
        <p:sp>
          <p:nvSpPr>
            <p:cNvPr id="25" name="Freeform 9">
              <a:extLst>
                <a:ext uri="{FF2B5EF4-FFF2-40B4-BE49-F238E27FC236}">
                  <a16:creationId xmlns:a16="http://schemas.microsoft.com/office/drawing/2014/main" id="{95826796-CF80-5A30-53CF-C27B1190AD40}"/>
                </a:ext>
              </a:extLst>
            </p:cNvPr>
            <p:cNvSpPr/>
            <p:nvPr/>
          </p:nvSpPr>
          <p:spPr>
            <a:xfrm flipH="1">
              <a:off x="13325625" y="2760493"/>
              <a:ext cx="5881584" cy="1295519"/>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8">
                <a:duotone>
                  <a:schemeClr val="accent6">
                    <a:shade val="45000"/>
                    <a:satMod val="135000"/>
                  </a:schemeClr>
                  <a:prstClr val="white"/>
                </a:duotone>
                <a:lum/>
                <a:extLst>
                  <a:ext uri="{96DAC541-7B7A-43D3-8B79-37D633B846F1}">
                    <asvg:svgBlip xmlns:asvg="http://schemas.microsoft.com/office/drawing/2016/SVG/main" r:embed="rId9"/>
                  </a:ext>
                </a:extLst>
              </a:blip>
              <a:stretch>
                <a:fillRect/>
              </a:stretch>
            </a:blipFill>
          </p:spPr>
          <p:txBody>
            <a:bodyPr/>
            <a:lstStyle/>
            <a:p>
              <a:endParaRPr lang="ar-EG" sz="1200" dirty="0"/>
            </a:p>
          </p:txBody>
        </p:sp>
        <p:sp>
          <p:nvSpPr>
            <p:cNvPr id="26" name="TextBox 25">
              <a:extLst>
                <a:ext uri="{FF2B5EF4-FFF2-40B4-BE49-F238E27FC236}">
                  <a16:creationId xmlns:a16="http://schemas.microsoft.com/office/drawing/2014/main" id="{99F5437B-F32E-9D47-8281-8ECA6500C813}"/>
                </a:ext>
              </a:extLst>
            </p:cNvPr>
            <p:cNvSpPr txBox="1"/>
            <p:nvPr/>
          </p:nvSpPr>
          <p:spPr>
            <a:xfrm>
              <a:off x="14031769" y="2824072"/>
              <a:ext cx="4860859" cy="1059185"/>
            </a:xfrm>
            <a:prstGeom prst="rect">
              <a:avLst/>
            </a:prstGeom>
            <a:noFill/>
          </p:spPr>
          <p:txBody>
            <a:bodyPr wrap="square" rtlCol="1">
              <a:spAutoFit/>
            </a:bodyPr>
            <a:lstStyle/>
            <a:p>
              <a:pPr algn="just" rtl="1">
                <a:lnSpc>
                  <a:spcPct val="150000"/>
                </a:lnSpc>
              </a:pPr>
              <a:r>
                <a:rPr lang="ar-EG" sz="3600" b="1" u="sng" dirty="0">
                  <a:latin typeface="Dubai" panose="020B0503030403030204" pitchFamily="34" charset="-78"/>
                  <a:ea typeface="Calibri" panose="020F0502020204030204" pitchFamily="34" charset="0"/>
                  <a:cs typeface="Dubai" panose="020B0503030403030204" pitchFamily="34" charset="-78"/>
                </a:rPr>
                <a:t>ثالثا : مرحلة الإنهاء وتتضمن (تنظيم البيانات - التفسير - كتابة التقرير النهائي ) :</a:t>
              </a:r>
            </a:p>
            <a:p>
              <a:pPr algn="just" rtl="1">
                <a:lnSpc>
                  <a:spcPct val="150000"/>
                </a:lnSpc>
              </a:pPr>
              <a:r>
                <a:rPr lang="ar-EG" sz="3400" dirty="0">
                  <a:latin typeface="Dubai" panose="020B0503030403030204" pitchFamily="34" charset="-78"/>
                  <a:ea typeface="Calibri" panose="020F0502020204030204" pitchFamily="34" charset="0"/>
                  <a:cs typeface="Dubai" panose="020B0503030403030204" pitchFamily="34" charset="-78"/>
                </a:rPr>
                <a:t>- تنظيم البيانات : حيث يقوم الباحث بتنظيم البيانات التي جمعها من خلال الملاحظة وترتيبها في فئات .</a:t>
              </a:r>
            </a:p>
            <a:p>
              <a:pPr algn="just" rtl="1">
                <a:lnSpc>
                  <a:spcPct val="150000"/>
                </a:lnSpc>
              </a:pPr>
              <a:r>
                <a:rPr lang="ar-EG" sz="3400" dirty="0">
                  <a:latin typeface="Dubai" panose="020B0503030403030204" pitchFamily="34" charset="-78"/>
                  <a:ea typeface="Calibri" panose="020F0502020204030204" pitchFamily="34" charset="0"/>
                  <a:cs typeface="Dubai" panose="020B0503030403030204" pitchFamily="34" charset="-78"/>
                </a:rPr>
                <a:t>- التفسير : أي تفسير الباحث للسلوك الملاحظ بأمانه ودقة في ضوء خبراته أو المعلومات التي سبق أن حصل عليها من وسائل أخرى .</a:t>
              </a:r>
            </a:p>
            <a:p>
              <a:pPr algn="just" rtl="1">
                <a:lnSpc>
                  <a:spcPct val="150000"/>
                </a:lnSpc>
              </a:pPr>
              <a:r>
                <a:rPr lang="ar-EG" sz="3400" dirty="0">
                  <a:latin typeface="Dubai" panose="020B0503030403030204" pitchFamily="34" charset="-78"/>
                  <a:ea typeface="Calibri" panose="020F0502020204030204" pitchFamily="34" charset="0"/>
                  <a:cs typeface="Dubai" panose="020B0503030403030204" pitchFamily="34" charset="-78"/>
                </a:rPr>
                <a:t>- كتابة التقرير النهائي : في نهاية يقوم الباحث بكتابة تقريره عن الحالة وما يتعلق بها من توصيات .</a:t>
              </a:r>
            </a:p>
          </p:txBody>
        </p:sp>
      </p:grpSp>
      <p:grpSp>
        <p:nvGrpSpPr>
          <p:cNvPr id="27" name="Group 4">
            <a:extLst>
              <a:ext uri="{FF2B5EF4-FFF2-40B4-BE49-F238E27FC236}">
                <a16:creationId xmlns:a16="http://schemas.microsoft.com/office/drawing/2014/main" id="{1BB6DE8D-F692-44B0-8C98-3E30ADA82940}"/>
              </a:ext>
            </a:extLst>
          </p:cNvPr>
          <p:cNvGrpSpPr/>
          <p:nvPr/>
        </p:nvGrpSpPr>
        <p:grpSpPr>
          <a:xfrm>
            <a:off x="2166934" y="-103125"/>
            <a:ext cx="4753758" cy="4713226"/>
            <a:chOff x="-1133261" y="0"/>
            <a:chExt cx="6908800" cy="7640148"/>
          </a:xfrm>
        </p:grpSpPr>
        <p:pic>
          <p:nvPicPr>
            <p:cNvPr id="28" name="Picture 5">
              <a:extLst>
                <a:ext uri="{FF2B5EF4-FFF2-40B4-BE49-F238E27FC236}">
                  <a16:creationId xmlns:a16="http://schemas.microsoft.com/office/drawing/2014/main" id="{88864996-467C-43D3-BBC5-508FF2AB271A}"/>
                </a:ext>
              </a:extLst>
            </p:cNvPr>
            <p:cNvPicPr>
              <a:picLocks noChangeAspect="1"/>
            </p:cNvPicPr>
            <p:nvPr/>
          </p:nvPicPr>
          <p:blipFill rotWithShape="1">
            <a:blip r:embed="rId10">
              <a:extLst>
                <a:ext uri="{28A0092B-C50C-407E-A947-70E740481C1C}">
                  <a14:useLocalDpi xmlns:a14="http://schemas.microsoft.com/office/drawing/2010/main" val="0"/>
                </a:ext>
              </a:extLst>
            </a:blip>
            <a:srcRect l="2587" r="6985"/>
            <a:stretch/>
          </p:blipFill>
          <p:spPr>
            <a:xfrm>
              <a:off x="-1133261" y="0"/>
              <a:ext cx="6908800" cy="7640148"/>
            </a:xfrm>
            <a:prstGeom prst="rect">
              <a:avLst/>
            </a:prstGeom>
          </p:spPr>
        </p:pic>
      </p:grpSp>
    </p:spTree>
    <p:extLst>
      <p:ext uri="{BB962C8B-B14F-4D97-AF65-F5344CB8AC3E}">
        <p14:creationId xmlns:p14="http://schemas.microsoft.com/office/powerpoint/2010/main" val="237854600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Triangle 7">
            <a:extLst>
              <a:ext uri="{FF2B5EF4-FFF2-40B4-BE49-F238E27FC236}">
                <a16:creationId xmlns:a16="http://schemas.microsoft.com/office/drawing/2014/main" id="{BDC96880-C9A8-D463-187E-5F44CF00C555}"/>
              </a:ext>
            </a:extLst>
          </p:cNvPr>
          <p:cNvSpPr/>
          <p:nvPr/>
        </p:nvSpPr>
        <p:spPr>
          <a:xfrm flipH="1">
            <a:off x="0" y="-30549"/>
            <a:ext cx="18288000" cy="10325100"/>
          </a:xfrm>
          <a:prstGeom prst="rtTriangle">
            <a:avLst/>
          </a:prstGeom>
          <a:solidFill>
            <a:srgbClr val="00B050">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ar-EG" dirty="0"/>
          </a:p>
        </p:txBody>
      </p:sp>
      <p:grpSp>
        <p:nvGrpSpPr>
          <p:cNvPr id="2" name="Group 1">
            <a:extLst>
              <a:ext uri="{FF2B5EF4-FFF2-40B4-BE49-F238E27FC236}">
                <a16:creationId xmlns:a16="http://schemas.microsoft.com/office/drawing/2014/main" id="{EA7FD379-A12B-C0F3-294C-AF8BD930CAD6}"/>
              </a:ext>
            </a:extLst>
          </p:cNvPr>
          <p:cNvGrpSpPr/>
          <p:nvPr/>
        </p:nvGrpSpPr>
        <p:grpSpPr>
          <a:xfrm>
            <a:off x="695755" y="1061232"/>
            <a:ext cx="1980028" cy="980225"/>
            <a:chOff x="789788" y="568550"/>
            <a:chExt cx="2263765" cy="876343"/>
          </a:xfrm>
        </p:grpSpPr>
        <p:pic>
          <p:nvPicPr>
            <p:cNvPr id="3" name="Picture 2">
              <a:extLst>
                <a:ext uri="{FF2B5EF4-FFF2-40B4-BE49-F238E27FC236}">
                  <a16:creationId xmlns:a16="http://schemas.microsoft.com/office/drawing/2014/main" id="{06FDF8A8-8115-0A6B-2829-DA2EC6FE1CBB}"/>
                </a:ext>
              </a:extLst>
            </p:cNvPr>
            <p:cNvPicPr>
              <a:picLocks noChangeAspect="1"/>
            </p:cNvPicPr>
            <p:nvPr/>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789788" y="568550"/>
              <a:ext cx="2263765" cy="876343"/>
            </a:xfrm>
            <a:prstGeom prst="rect">
              <a:avLst/>
            </a:prstGeom>
          </p:spPr>
        </p:pic>
        <p:sp>
          <p:nvSpPr>
            <p:cNvPr id="4" name="TextBox 28">
              <a:extLst>
                <a:ext uri="{FF2B5EF4-FFF2-40B4-BE49-F238E27FC236}">
                  <a16:creationId xmlns:a16="http://schemas.microsoft.com/office/drawing/2014/main" id="{4E9B5231-2549-7509-307B-8A7BD2A6ABD2}"/>
                </a:ext>
              </a:extLst>
            </p:cNvPr>
            <p:cNvSpPr txBox="1"/>
            <p:nvPr/>
          </p:nvSpPr>
          <p:spPr>
            <a:xfrm rot="20457677">
              <a:off x="874661" y="849684"/>
              <a:ext cx="1896204" cy="368025"/>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2500" b="1"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rPr>
                <a:t>الجلسة الثانية</a:t>
              </a:r>
              <a:endParaRPr lang="en-US" sz="2500"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5" name="Group 4">
            <a:extLst>
              <a:ext uri="{FF2B5EF4-FFF2-40B4-BE49-F238E27FC236}">
                <a16:creationId xmlns:a16="http://schemas.microsoft.com/office/drawing/2014/main" id="{9B30CF6B-06A4-7767-9951-7F92C4EFB13A}"/>
              </a:ext>
            </a:extLst>
          </p:cNvPr>
          <p:cNvGrpSpPr/>
          <p:nvPr/>
        </p:nvGrpSpPr>
        <p:grpSpPr>
          <a:xfrm>
            <a:off x="140419" y="299624"/>
            <a:ext cx="1879169" cy="980224"/>
            <a:chOff x="1282652" y="498315"/>
            <a:chExt cx="1807888" cy="876343"/>
          </a:xfrm>
        </p:grpSpPr>
        <p:pic>
          <p:nvPicPr>
            <p:cNvPr id="6" name="Picture 5">
              <a:extLst>
                <a:ext uri="{FF2B5EF4-FFF2-40B4-BE49-F238E27FC236}">
                  <a16:creationId xmlns:a16="http://schemas.microsoft.com/office/drawing/2014/main" id="{FEBD5877-C1CE-1FA6-5F49-D25B89BE69F2}"/>
                </a:ext>
              </a:extLst>
            </p:cNvPr>
            <p:cNvPicPr>
              <a:picLocks noChangeAspect="1"/>
            </p:cNvPicPr>
            <p:nvPr/>
          </p:nvPicPr>
          <p:blipFill>
            <a:blip r:embed="rId3"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1282652" y="498315"/>
              <a:ext cx="1807888" cy="876343"/>
            </a:xfrm>
            <a:prstGeom prst="rect">
              <a:avLst/>
            </a:prstGeom>
          </p:spPr>
        </p:pic>
        <p:sp>
          <p:nvSpPr>
            <p:cNvPr id="7" name="TextBox 28">
              <a:extLst>
                <a:ext uri="{FF2B5EF4-FFF2-40B4-BE49-F238E27FC236}">
                  <a16:creationId xmlns:a16="http://schemas.microsoft.com/office/drawing/2014/main" id="{FC86DDE1-7B1B-D414-53E9-60A2955210EE}"/>
                </a:ext>
              </a:extLst>
            </p:cNvPr>
            <p:cNvSpPr txBox="1"/>
            <p:nvPr/>
          </p:nvSpPr>
          <p:spPr>
            <a:xfrm rot="20457677">
              <a:off x="1345850" y="709582"/>
              <a:ext cx="1421884" cy="441630"/>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3000" b="1"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rPr>
                <a:t>اليوم الأول</a:t>
              </a:r>
              <a:endParaRPr lang="en-US" sz="3000"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9" name="Group 8">
            <a:extLst>
              <a:ext uri="{FF2B5EF4-FFF2-40B4-BE49-F238E27FC236}">
                <a16:creationId xmlns:a16="http://schemas.microsoft.com/office/drawing/2014/main" id="{4F232B40-6637-2F3C-5186-E94AE85DE2F2}"/>
              </a:ext>
            </a:extLst>
          </p:cNvPr>
          <p:cNvGrpSpPr/>
          <p:nvPr/>
        </p:nvGrpSpPr>
        <p:grpSpPr>
          <a:xfrm>
            <a:off x="12288063" y="120972"/>
            <a:ext cx="5791202" cy="1990930"/>
            <a:chOff x="4935472" y="1769662"/>
            <a:chExt cx="8932928" cy="5254617"/>
          </a:xfrm>
        </p:grpSpPr>
        <p:pic>
          <p:nvPicPr>
            <p:cNvPr id="19" name="Picture 18">
              <a:extLst>
                <a:ext uri="{FF2B5EF4-FFF2-40B4-BE49-F238E27FC236}">
                  <a16:creationId xmlns:a16="http://schemas.microsoft.com/office/drawing/2014/main" id="{DB587E16-79F8-057F-8149-E7592A68F8A7}"/>
                </a:ext>
              </a:extLst>
            </p:cNvPr>
            <p:cNvPicPr>
              <a:picLocks noChangeAspect="1"/>
            </p:cNvPicPr>
            <p:nvPr/>
          </p:nvPicPr>
          <p:blipFill rotWithShape="1">
            <a:blip r:embed="rId4">
              <a:grayscl/>
              <a:extLst>
                <a:ext uri="{BEBA8EAE-BF5A-486C-A8C5-ECC9F3942E4B}">
                  <a14:imgProps xmlns:a14="http://schemas.microsoft.com/office/drawing/2010/main">
                    <a14:imgLayer r:embed="rId5">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630" t="9182" r="839" b="13125"/>
            <a:stretch/>
          </p:blipFill>
          <p:spPr>
            <a:xfrm>
              <a:off x="4935472" y="1798820"/>
              <a:ext cx="8932928" cy="2703922"/>
            </a:xfrm>
            <a:prstGeom prst="rect">
              <a:avLst/>
            </a:prstGeom>
          </p:spPr>
        </p:pic>
        <p:sp>
          <p:nvSpPr>
            <p:cNvPr id="20" name="TextBox 42">
              <a:extLst>
                <a:ext uri="{FF2B5EF4-FFF2-40B4-BE49-F238E27FC236}">
                  <a16:creationId xmlns:a16="http://schemas.microsoft.com/office/drawing/2014/main" id="{A8710DD6-0C55-5F29-4CAF-3B243057A9DD}"/>
                </a:ext>
              </a:extLst>
            </p:cNvPr>
            <p:cNvSpPr txBox="1"/>
            <p:nvPr/>
          </p:nvSpPr>
          <p:spPr>
            <a:xfrm>
              <a:off x="4935472" y="1769662"/>
              <a:ext cx="8662082" cy="5254617"/>
            </a:xfrm>
            <a:prstGeom prst="rect">
              <a:avLst/>
            </a:prstGeom>
          </p:spPr>
          <p:txBody>
            <a:bodyPr wrap="square" lIns="0" tIns="0" rIns="0" bIns="0" rtlCol="0" anchor="t">
              <a:spAutoFit/>
            </a:bodyPr>
            <a:lstStyle/>
            <a:p>
              <a:pPr algn="just" rtl="1">
                <a:lnSpc>
                  <a:spcPct val="150000"/>
                </a:lnSpc>
              </a:pPr>
              <a:r>
                <a:rPr lang="ar-EG" sz="4500" b="1" spc="51" dirty="0">
                  <a:latin typeface="Aljazeera" panose="02000000000000000000" pitchFamily="2" charset="-78"/>
                  <a:cs typeface="Aljazeera" panose="02000000000000000000" pitchFamily="2" charset="-78"/>
                </a:rPr>
                <a:t>أدوات وأساليب دراسة الحالة</a:t>
              </a:r>
              <a:endParaRPr lang="en-US" sz="4500" b="1" spc="51" dirty="0">
                <a:latin typeface="Aljazeera" panose="02000000000000000000" pitchFamily="2" charset="-78"/>
                <a:cs typeface="Aljazeera" panose="02000000000000000000" pitchFamily="2" charset="-78"/>
              </a:endParaRPr>
            </a:p>
          </p:txBody>
        </p:sp>
      </p:grpSp>
      <p:grpSp>
        <p:nvGrpSpPr>
          <p:cNvPr id="21" name="Group 20">
            <a:extLst>
              <a:ext uri="{FF2B5EF4-FFF2-40B4-BE49-F238E27FC236}">
                <a16:creationId xmlns:a16="http://schemas.microsoft.com/office/drawing/2014/main" id="{5B62A8B4-4138-3877-B476-EFD14E7625E9}"/>
              </a:ext>
            </a:extLst>
          </p:cNvPr>
          <p:cNvGrpSpPr>
            <a:grpSpLocks/>
          </p:cNvGrpSpPr>
          <p:nvPr/>
        </p:nvGrpSpPr>
        <p:grpSpPr>
          <a:xfrm>
            <a:off x="7043858" y="1870135"/>
            <a:ext cx="4871224" cy="1397974"/>
            <a:chOff x="1212995" y="130715"/>
            <a:chExt cx="1316870" cy="791746"/>
          </a:xfrm>
        </p:grpSpPr>
        <p:pic>
          <p:nvPicPr>
            <p:cNvPr id="22" name="Picture 21">
              <a:extLst>
                <a:ext uri="{FF2B5EF4-FFF2-40B4-BE49-F238E27FC236}">
                  <a16:creationId xmlns:a16="http://schemas.microsoft.com/office/drawing/2014/main" id="{F7E4C941-92BF-CA20-A31B-F70224216A20}"/>
                </a:ext>
              </a:extLst>
            </p:cNvPr>
            <p:cNvPicPr>
              <a:picLocks noChangeAspect="1"/>
            </p:cNvPicPr>
            <p:nvPr/>
          </p:nvPicPr>
          <p:blipFill>
            <a:blip r:embed="rId6" cstate="print">
              <a:duotone>
                <a:schemeClr val="accent2">
                  <a:shade val="45000"/>
                  <a:satMod val="135000"/>
                </a:schemeClr>
                <a:prstClr val="white"/>
              </a:duotone>
            </a:blip>
            <a:srcRect/>
            <a:stretch>
              <a:fillRect/>
            </a:stretch>
          </p:blipFill>
          <p:spPr bwMode="auto">
            <a:xfrm>
              <a:off x="1280529" y="130715"/>
              <a:ext cx="1249336" cy="791746"/>
            </a:xfrm>
            <a:prstGeom prst="rect">
              <a:avLst/>
            </a:prstGeom>
            <a:noFill/>
            <a:ln>
              <a:noFill/>
            </a:ln>
          </p:spPr>
        </p:pic>
        <p:sp>
          <p:nvSpPr>
            <p:cNvPr id="23" name="Rectangle 22">
              <a:extLst>
                <a:ext uri="{FF2B5EF4-FFF2-40B4-BE49-F238E27FC236}">
                  <a16:creationId xmlns:a16="http://schemas.microsoft.com/office/drawing/2014/main" id="{32A5CCB6-8AA8-211D-C4D0-AF6966438DE8}"/>
                </a:ext>
              </a:extLst>
            </p:cNvPr>
            <p:cNvSpPr/>
            <p:nvPr/>
          </p:nvSpPr>
          <p:spPr>
            <a:xfrm>
              <a:off x="1212995" y="213226"/>
              <a:ext cx="1135490" cy="62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algn="r" rtl="0">
                <a:lnSpc>
                  <a:spcPct val="107000"/>
                </a:lnSpc>
                <a:spcAft>
                  <a:spcPts val="800"/>
                </a:spcAft>
              </a:pPr>
              <a:r>
                <a:rPr lang="ar-EG"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أدوات دراسة الحالة</a:t>
              </a:r>
              <a:endParaRPr lang="en-US" sz="45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4" name="Group 23">
            <a:extLst>
              <a:ext uri="{FF2B5EF4-FFF2-40B4-BE49-F238E27FC236}">
                <a16:creationId xmlns:a16="http://schemas.microsoft.com/office/drawing/2014/main" id="{1BF27AE6-7215-5DBF-46A4-D5CC7C5D6B56}"/>
              </a:ext>
            </a:extLst>
          </p:cNvPr>
          <p:cNvGrpSpPr/>
          <p:nvPr/>
        </p:nvGrpSpPr>
        <p:grpSpPr>
          <a:xfrm>
            <a:off x="-362463" y="4129521"/>
            <a:ext cx="18251366" cy="5849091"/>
            <a:chOff x="13325625" y="2760493"/>
            <a:chExt cx="5881584" cy="1295519"/>
          </a:xfrm>
        </p:grpSpPr>
        <p:sp>
          <p:nvSpPr>
            <p:cNvPr id="25" name="Freeform 9">
              <a:extLst>
                <a:ext uri="{FF2B5EF4-FFF2-40B4-BE49-F238E27FC236}">
                  <a16:creationId xmlns:a16="http://schemas.microsoft.com/office/drawing/2014/main" id="{95826796-CF80-5A30-53CF-C27B1190AD40}"/>
                </a:ext>
              </a:extLst>
            </p:cNvPr>
            <p:cNvSpPr/>
            <p:nvPr/>
          </p:nvSpPr>
          <p:spPr>
            <a:xfrm flipH="1">
              <a:off x="13325625" y="2760493"/>
              <a:ext cx="5881584" cy="1295519"/>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7">
                <a:duotone>
                  <a:schemeClr val="accent6">
                    <a:shade val="45000"/>
                    <a:satMod val="135000"/>
                  </a:schemeClr>
                  <a:prstClr val="white"/>
                </a:duotone>
                <a:lum/>
                <a:extLst>
                  <a:ext uri="{96DAC541-7B7A-43D3-8B79-37D633B846F1}">
                    <asvg:svgBlip xmlns:asvg="http://schemas.microsoft.com/office/drawing/2016/SVG/main" r:embed="rId8"/>
                  </a:ext>
                </a:extLst>
              </a:blip>
              <a:stretch>
                <a:fillRect/>
              </a:stretch>
            </a:blipFill>
          </p:spPr>
          <p:txBody>
            <a:bodyPr/>
            <a:lstStyle/>
            <a:p>
              <a:endParaRPr lang="ar-EG" sz="1200" dirty="0"/>
            </a:p>
          </p:txBody>
        </p:sp>
        <p:sp>
          <p:nvSpPr>
            <p:cNvPr id="26" name="TextBox 25">
              <a:extLst>
                <a:ext uri="{FF2B5EF4-FFF2-40B4-BE49-F238E27FC236}">
                  <a16:creationId xmlns:a16="http://schemas.microsoft.com/office/drawing/2014/main" id="{99F5437B-F32E-9D47-8281-8ECA6500C813}"/>
                </a:ext>
              </a:extLst>
            </p:cNvPr>
            <p:cNvSpPr txBox="1"/>
            <p:nvPr/>
          </p:nvSpPr>
          <p:spPr>
            <a:xfrm>
              <a:off x="14107054" y="2808068"/>
              <a:ext cx="4860859" cy="971417"/>
            </a:xfrm>
            <a:prstGeom prst="rect">
              <a:avLst/>
            </a:prstGeom>
            <a:noFill/>
          </p:spPr>
          <p:txBody>
            <a:bodyPr wrap="square" rtlCol="1">
              <a:spAutoFit/>
            </a:bodyPr>
            <a:lstStyle/>
            <a:p>
              <a:pPr algn="just" rtl="1">
                <a:lnSpc>
                  <a:spcPct val="200000"/>
                </a:lnSpc>
              </a:pPr>
              <a:r>
                <a:rPr lang="ar-EG" sz="3600" b="1" u="sng" dirty="0">
                  <a:latin typeface="Dubai" panose="020B0503030403030204" pitchFamily="34" charset="-78"/>
                  <a:ea typeface="Calibri" panose="020F0502020204030204" pitchFamily="34" charset="0"/>
                  <a:cs typeface="Dubai" panose="020B0503030403030204" pitchFamily="34" charset="-78"/>
                </a:rPr>
                <a:t>مزايا الملاحظة :</a:t>
              </a:r>
            </a:p>
            <a:p>
              <a:pPr algn="just" rtl="1">
                <a:lnSpc>
                  <a:spcPct val="200000"/>
                </a:lnSpc>
              </a:pPr>
              <a:r>
                <a:rPr lang="ar-EG" sz="3600" dirty="0">
                  <a:latin typeface="Dubai" panose="020B0503030403030204" pitchFamily="34" charset="-78"/>
                  <a:ea typeface="Calibri" panose="020F0502020204030204" pitchFamily="34" charset="0"/>
                  <a:cs typeface="Dubai" panose="020B0503030403030204" pitchFamily="34" charset="-78"/>
                </a:rPr>
                <a:t>- تتيح الملاحظة دراسة السلوك في المواقف الطبيعية</a:t>
              </a:r>
            </a:p>
            <a:p>
              <a:pPr algn="just" rtl="1">
                <a:lnSpc>
                  <a:spcPct val="200000"/>
                </a:lnSpc>
              </a:pPr>
              <a:r>
                <a:rPr lang="ar-EG" sz="3600" dirty="0">
                  <a:latin typeface="Dubai" panose="020B0503030403030204" pitchFamily="34" charset="-78"/>
                  <a:ea typeface="Calibri" panose="020F0502020204030204" pitchFamily="34" charset="0"/>
                  <a:cs typeface="Dubai" panose="020B0503030403030204" pitchFamily="34" charset="-78"/>
                </a:rPr>
                <a:t>- تعطينا تسجيلا واقعيا للسلوك كما يحدث .</a:t>
              </a:r>
            </a:p>
            <a:p>
              <a:pPr algn="just" rtl="1">
                <a:lnSpc>
                  <a:spcPct val="200000"/>
                </a:lnSpc>
              </a:pPr>
              <a:r>
                <a:rPr lang="ar-EG" sz="3600" dirty="0">
                  <a:latin typeface="Dubai" panose="020B0503030403030204" pitchFamily="34" charset="-78"/>
                  <a:ea typeface="Calibri" panose="020F0502020204030204" pitchFamily="34" charset="0"/>
                  <a:cs typeface="Dubai" panose="020B0503030403030204" pitchFamily="34" charset="-78"/>
                </a:rPr>
                <a:t>- </a:t>
              </a:r>
              <a:r>
                <a:rPr lang="ar-EG" sz="3200" dirty="0">
                  <a:latin typeface="Dubai" panose="020B0503030403030204" pitchFamily="34" charset="-78"/>
                  <a:ea typeface="Calibri" panose="020F0502020204030204" pitchFamily="34" charset="0"/>
                  <a:cs typeface="Dubai" panose="020B0503030403030204" pitchFamily="34" charset="-78"/>
                </a:rPr>
                <a:t>تقضى على عيوب الأساليب الأخرى في أنها تقلل من المشكلات التي ترجع إلي تحيز التقارير الذاتية.</a:t>
              </a:r>
            </a:p>
          </p:txBody>
        </p:sp>
      </p:grpSp>
      <p:grpSp>
        <p:nvGrpSpPr>
          <p:cNvPr id="27" name="Group 4">
            <a:extLst>
              <a:ext uri="{FF2B5EF4-FFF2-40B4-BE49-F238E27FC236}">
                <a16:creationId xmlns:a16="http://schemas.microsoft.com/office/drawing/2014/main" id="{1BB6DE8D-F692-44B0-8C98-3E30ADA82940}"/>
              </a:ext>
            </a:extLst>
          </p:cNvPr>
          <p:cNvGrpSpPr/>
          <p:nvPr/>
        </p:nvGrpSpPr>
        <p:grpSpPr>
          <a:xfrm>
            <a:off x="2166934" y="-103125"/>
            <a:ext cx="4753758" cy="4713226"/>
            <a:chOff x="-1133261" y="0"/>
            <a:chExt cx="6908800" cy="7640148"/>
          </a:xfrm>
        </p:grpSpPr>
        <p:pic>
          <p:nvPicPr>
            <p:cNvPr id="28" name="Picture 5">
              <a:extLst>
                <a:ext uri="{FF2B5EF4-FFF2-40B4-BE49-F238E27FC236}">
                  <a16:creationId xmlns:a16="http://schemas.microsoft.com/office/drawing/2014/main" id="{88864996-467C-43D3-BBC5-508FF2AB271A}"/>
                </a:ext>
              </a:extLst>
            </p:cNvPr>
            <p:cNvPicPr>
              <a:picLocks noChangeAspect="1"/>
            </p:cNvPicPr>
            <p:nvPr/>
          </p:nvPicPr>
          <p:blipFill rotWithShape="1">
            <a:blip r:embed="rId9">
              <a:extLst>
                <a:ext uri="{28A0092B-C50C-407E-A947-70E740481C1C}">
                  <a14:useLocalDpi xmlns:a14="http://schemas.microsoft.com/office/drawing/2010/main" val="0"/>
                </a:ext>
              </a:extLst>
            </a:blip>
            <a:srcRect l="2587" r="6985"/>
            <a:stretch/>
          </p:blipFill>
          <p:spPr>
            <a:xfrm>
              <a:off x="-1133261" y="0"/>
              <a:ext cx="6908800" cy="7640148"/>
            </a:xfrm>
            <a:prstGeom prst="rect">
              <a:avLst/>
            </a:prstGeom>
          </p:spPr>
        </p:pic>
      </p:grpSp>
    </p:spTree>
    <p:extLst>
      <p:ext uri="{BB962C8B-B14F-4D97-AF65-F5344CB8AC3E}">
        <p14:creationId xmlns:p14="http://schemas.microsoft.com/office/powerpoint/2010/main" val="36708549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Triangle 7">
            <a:extLst>
              <a:ext uri="{FF2B5EF4-FFF2-40B4-BE49-F238E27FC236}">
                <a16:creationId xmlns:a16="http://schemas.microsoft.com/office/drawing/2014/main" id="{BDC96880-C9A8-D463-187E-5F44CF00C555}"/>
              </a:ext>
            </a:extLst>
          </p:cNvPr>
          <p:cNvSpPr/>
          <p:nvPr/>
        </p:nvSpPr>
        <p:spPr>
          <a:xfrm flipH="1">
            <a:off x="0" y="-30549"/>
            <a:ext cx="18288000" cy="10325100"/>
          </a:xfrm>
          <a:prstGeom prst="rtTriangle">
            <a:avLst/>
          </a:prstGeom>
          <a:solidFill>
            <a:srgbClr val="00B050">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ar-EG" dirty="0"/>
          </a:p>
        </p:txBody>
      </p:sp>
      <p:grpSp>
        <p:nvGrpSpPr>
          <p:cNvPr id="2" name="Group 1">
            <a:extLst>
              <a:ext uri="{FF2B5EF4-FFF2-40B4-BE49-F238E27FC236}">
                <a16:creationId xmlns:a16="http://schemas.microsoft.com/office/drawing/2014/main" id="{EA7FD379-A12B-C0F3-294C-AF8BD930CAD6}"/>
              </a:ext>
            </a:extLst>
          </p:cNvPr>
          <p:cNvGrpSpPr/>
          <p:nvPr/>
        </p:nvGrpSpPr>
        <p:grpSpPr>
          <a:xfrm>
            <a:off x="695755" y="1061232"/>
            <a:ext cx="1980028" cy="980225"/>
            <a:chOff x="789788" y="568550"/>
            <a:chExt cx="2263765" cy="876343"/>
          </a:xfrm>
        </p:grpSpPr>
        <p:pic>
          <p:nvPicPr>
            <p:cNvPr id="3" name="Picture 2">
              <a:extLst>
                <a:ext uri="{FF2B5EF4-FFF2-40B4-BE49-F238E27FC236}">
                  <a16:creationId xmlns:a16="http://schemas.microsoft.com/office/drawing/2014/main" id="{06FDF8A8-8115-0A6B-2829-DA2EC6FE1CBB}"/>
                </a:ext>
              </a:extLst>
            </p:cNvPr>
            <p:cNvPicPr>
              <a:picLocks noChangeAspect="1"/>
            </p:cNvPicPr>
            <p:nvPr/>
          </p:nvPicPr>
          <p:blipFill>
            <a:blip r:embed="rId3"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789788" y="568550"/>
              <a:ext cx="2263765" cy="876343"/>
            </a:xfrm>
            <a:prstGeom prst="rect">
              <a:avLst/>
            </a:prstGeom>
          </p:spPr>
        </p:pic>
        <p:sp>
          <p:nvSpPr>
            <p:cNvPr id="4" name="TextBox 28">
              <a:extLst>
                <a:ext uri="{FF2B5EF4-FFF2-40B4-BE49-F238E27FC236}">
                  <a16:creationId xmlns:a16="http://schemas.microsoft.com/office/drawing/2014/main" id="{4E9B5231-2549-7509-307B-8A7BD2A6ABD2}"/>
                </a:ext>
              </a:extLst>
            </p:cNvPr>
            <p:cNvSpPr txBox="1"/>
            <p:nvPr/>
          </p:nvSpPr>
          <p:spPr>
            <a:xfrm rot="20457677">
              <a:off x="874661" y="849684"/>
              <a:ext cx="1896204" cy="368025"/>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2500" b="1"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rPr>
                <a:t>الجلسة الثانية</a:t>
              </a:r>
              <a:endParaRPr lang="en-US" sz="2500"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5" name="Group 4">
            <a:extLst>
              <a:ext uri="{FF2B5EF4-FFF2-40B4-BE49-F238E27FC236}">
                <a16:creationId xmlns:a16="http://schemas.microsoft.com/office/drawing/2014/main" id="{9B30CF6B-06A4-7767-9951-7F92C4EFB13A}"/>
              </a:ext>
            </a:extLst>
          </p:cNvPr>
          <p:cNvGrpSpPr/>
          <p:nvPr/>
        </p:nvGrpSpPr>
        <p:grpSpPr>
          <a:xfrm>
            <a:off x="140419" y="299624"/>
            <a:ext cx="1879169" cy="980224"/>
            <a:chOff x="1282652" y="498315"/>
            <a:chExt cx="1807888" cy="876343"/>
          </a:xfrm>
        </p:grpSpPr>
        <p:pic>
          <p:nvPicPr>
            <p:cNvPr id="6" name="Picture 5">
              <a:extLst>
                <a:ext uri="{FF2B5EF4-FFF2-40B4-BE49-F238E27FC236}">
                  <a16:creationId xmlns:a16="http://schemas.microsoft.com/office/drawing/2014/main" id="{FEBD5877-C1CE-1FA6-5F49-D25B89BE69F2}"/>
                </a:ext>
              </a:extLst>
            </p:cNvPr>
            <p:cNvPicPr>
              <a:picLocks noChangeAspect="1"/>
            </p:cNvPicPr>
            <p:nvPr/>
          </p:nvPicPr>
          <p:blipFill>
            <a:blip r:embed="rId4"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1282652" y="498315"/>
              <a:ext cx="1807888" cy="876343"/>
            </a:xfrm>
            <a:prstGeom prst="rect">
              <a:avLst/>
            </a:prstGeom>
          </p:spPr>
        </p:pic>
        <p:sp>
          <p:nvSpPr>
            <p:cNvPr id="7" name="TextBox 28">
              <a:extLst>
                <a:ext uri="{FF2B5EF4-FFF2-40B4-BE49-F238E27FC236}">
                  <a16:creationId xmlns:a16="http://schemas.microsoft.com/office/drawing/2014/main" id="{FC86DDE1-7B1B-D414-53E9-60A2955210EE}"/>
                </a:ext>
              </a:extLst>
            </p:cNvPr>
            <p:cNvSpPr txBox="1"/>
            <p:nvPr/>
          </p:nvSpPr>
          <p:spPr>
            <a:xfrm rot="20457677">
              <a:off x="1345850" y="709582"/>
              <a:ext cx="1421884" cy="441630"/>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3000" b="1"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rPr>
                <a:t>اليوم الأول</a:t>
              </a:r>
              <a:endParaRPr lang="en-US" sz="3000"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9" name="Group 8">
            <a:extLst>
              <a:ext uri="{FF2B5EF4-FFF2-40B4-BE49-F238E27FC236}">
                <a16:creationId xmlns:a16="http://schemas.microsoft.com/office/drawing/2014/main" id="{4F232B40-6637-2F3C-5186-E94AE85DE2F2}"/>
              </a:ext>
            </a:extLst>
          </p:cNvPr>
          <p:cNvGrpSpPr/>
          <p:nvPr/>
        </p:nvGrpSpPr>
        <p:grpSpPr>
          <a:xfrm>
            <a:off x="12288063" y="120972"/>
            <a:ext cx="5791202" cy="1990930"/>
            <a:chOff x="4935472" y="1769662"/>
            <a:chExt cx="8932928" cy="5254617"/>
          </a:xfrm>
        </p:grpSpPr>
        <p:pic>
          <p:nvPicPr>
            <p:cNvPr id="19" name="Picture 18">
              <a:extLst>
                <a:ext uri="{FF2B5EF4-FFF2-40B4-BE49-F238E27FC236}">
                  <a16:creationId xmlns:a16="http://schemas.microsoft.com/office/drawing/2014/main" id="{DB587E16-79F8-057F-8149-E7592A68F8A7}"/>
                </a:ext>
              </a:extLst>
            </p:cNvPr>
            <p:cNvPicPr>
              <a:picLocks noChangeAspect="1"/>
            </p:cNvPicPr>
            <p:nvPr/>
          </p:nvPicPr>
          <p:blipFill rotWithShape="1">
            <a:blip r:embed="rId5">
              <a:grayscl/>
              <a:extLst>
                <a:ext uri="{BEBA8EAE-BF5A-486C-A8C5-ECC9F3942E4B}">
                  <a14:imgProps xmlns:a14="http://schemas.microsoft.com/office/drawing/2010/main">
                    <a14:imgLayer r:embed="rId6">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630" t="9182" r="839" b="13125"/>
            <a:stretch/>
          </p:blipFill>
          <p:spPr>
            <a:xfrm>
              <a:off x="4935472" y="1798820"/>
              <a:ext cx="8932928" cy="2703922"/>
            </a:xfrm>
            <a:prstGeom prst="rect">
              <a:avLst/>
            </a:prstGeom>
          </p:spPr>
        </p:pic>
        <p:sp>
          <p:nvSpPr>
            <p:cNvPr id="20" name="TextBox 42">
              <a:extLst>
                <a:ext uri="{FF2B5EF4-FFF2-40B4-BE49-F238E27FC236}">
                  <a16:creationId xmlns:a16="http://schemas.microsoft.com/office/drawing/2014/main" id="{A8710DD6-0C55-5F29-4CAF-3B243057A9DD}"/>
                </a:ext>
              </a:extLst>
            </p:cNvPr>
            <p:cNvSpPr txBox="1"/>
            <p:nvPr/>
          </p:nvSpPr>
          <p:spPr>
            <a:xfrm>
              <a:off x="4935472" y="1769662"/>
              <a:ext cx="8662082" cy="5254617"/>
            </a:xfrm>
            <a:prstGeom prst="rect">
              <a:avLst/>
            </a:prstGeom>
          </p:spPr>
          <p:txBody>
            <a:bodyPr wrap="square" lIns="0" tIns="0" rIns="0" bIns="0" rtlCol="0" anchor="t">
              <a:spAutoFit/>
            </a:bodyPr>
            <a:lstStyle/>
            <a:p>
              <a:pPr algn="just" rtl="1">
                <a:lnSpc>
                  <a:spcPct val="150000"/>
                </a:lnSpc>
              </a:pPr>
              <a:r>
                <a:rPr lang="ar-EG" sz="4500" b="1" spc="51" dirty="0">
                  <a:latin typeface="Aljazeera" panose="02000000000000000000" pitchFamily="2" charset="-78"/>
                  <a:cs typeface="Aljazeera" panose="02000000000000000000" pitchFamily="2" charset="-78"/>
                </a:rPr>
                <a:t>أدوات وأساليب دراسة الحالة</a:t>
              </a:r>
              <a:endParaRPr lang="en-US" sz="4500" b="1" spc="51" dirty="0">
                <a:latin typeface="Aljazeera" panose="02000000000000000000" pitchFamily="2" charset="-78"/>
                <a:cs typeface="Aljazeera" panose="02000000000000000000" pitchFamily="2" charset="-78"/>
              </a:endParaRPr>
            </a:p>
          </p:txBody>
        </p:sp>
      </p:grpSp>
      <p:grpSp>
        <p:nvGrpSpPr>
          <p:cNvPr id="21" name="Group 20">
            <a:extLst>
              <a:ext uri="{FF2B5EF4-FFF2-40B4-BE49-F238E27FC236}">
                <a16:creationId xmlns:a16="http://schemas.microsoft.com/office/drawing/2014/main" id="{5B62A8B4-4138-3877-B476-EFD14E7625E9}"/>
              </a:ext>
            </a:extLst>
          </p:cNvPr>
          <p:cNvGrpSpPr>
            <a:grpSpLocks/>
          </p:cNvGrpSpPr>
          <p:nvPr/>
        </p:nvGrpSpPr>
        <p:grpSpPr>
          <a:xfrm>
            <a:off x="7043858" y="1870135"/>
            <a:ext cx="4871224" cy="1397974"/>
            <a:chOff x="1212995" y="130715"/>
            <a:chExt cx="1316870" cy="791746"/>
          </a:xfrm>
        </p:grpSpPr>
        <p:pic>
          <p:nvPicPr>
            <p:cNvPr id="22" name="Picture 21">
              <a:extLst>
                <a:ext uri="{FF2B5EF4-FFF2-40B4-BE49-F238E27FC236}">
                  <a16:creationId xmlns:a16="http://schemas.microsoft.com/office/drawing/2014/main" id="{F7E4C941-92BF-CA20-A31B-F70224216A20}"/>
                </a:ext>
              </a:extLst>
            </p:cNvPr>
            <p:cNvPicPr>
              <a:picLocks noChangeAspect="1"/>
            </p:cNvPicPr>
            <p:nvPr/>
          </p:nvPicPr>
          <p:blipFill>
            <a:blip r:embed="rId7" cstate="print">
              <a:duotone>
                <a:schemeClr val="accent2">
                  <a:shade val="45000"/>
                  <a:satMod val="135000"/>
                </a:schemeClr>
                <a:prstClr val="white"/>
              </a:duotone>
            </a:blip>
            <a:srcRect/>
            <a:stretch>
              <a:fillRect/>
            </a:stretch>
          </p:blipFill>
          <p:spPr bwMode="auto">
            <a:xfrm>
              <a:off x="1280529" y="130715"/>
              <a:ext cx="1249336" cy="791746"/>
            </a:xfrm>
            <a:prstGeom prst="rect">
              <a:avLst/>
            </a:prstGeom>
            <a:noFill/>
            <a:ln>
              <a:noFill/>
            </a:ln>
          </p:spPr>
        </p:pic>
        <p:sp>
          <p:nvSpPr>
            <p:cNvPr id="23" name="Rectangle 22">
              <a:extLst>
                <a:ext uri="{FF2B5EF4-FFF2-40B4-BE49-F238E27FC236}">
                  <a16:creationId xmlns:a16="http://schemas.microsoft.com/office/drawing/2014/main" id="{32A5CCB6-8AA8-211D-C4D0-AF6966438DE8}"/>
                </a:ext>
              </a:extLst>
            </p:cNvPr>
            <p:cNvSpPr/>
            <p:nvPr/>
          </p:nvSpPr>
          <p:spPr>
            <a:xfrm>
              <a:off x="1212995" y="213226"/>
              <a:ext cx="1135490" cy="62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algn="r" rtl="0">
                <a:lnSpc>
                  <a:spcPct val="107000"/>
                </a:lnSpc>
                <a:spcAft>
                  <a:spcPts val="800"/>
                </a:spcAft>
              </a:pPr>
              <a:r>
                <a:rPr lang="ar-EG"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أدوات دراسة الحالة</a:t>
              </a:r>
              <a:endParaRPr lang="en-US" sz="45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4" name="Group 23">
            <a:extLst>
              <a:ext uri="{FF2B5EF4-FFF2-40B4-BE49-F238E27FC236}">
                <a16:creationId xmlns:a16="http://schemas.microsoft.com/office/drawing/2014/main" id="{1BF27AE6-7215-5DBF-46A4-D5CC7C5D6B56}"/>
              </a:ext>
            </a:extLst>
          </p:cNvPr>
          <p:cNvGrpSpPr/>
          <p:nvPr/>
        </p:nvGrpSpPr>
        <p:grpSpPr>
          <a:xfrm>
            <a:off x="-362463" y="3975325"/>
            <a:ext cx="18251366" cy="6003287"/>
            <a:chOff x="13325625" y="2726340"/>
            <a:chExt cx="5881584" cy="1329672"/>
          </a:xfrm>
        </p:grpSpPr>
        <p:sp>
          <p:nvSpPr>
            <p:cNvPr id="25" name="Freeform 9">
              <a:extLst>
                <a:ext uri="{FF2B5EF4-FFF2-40B4-BE49-F238E27FC236}">
                  <a16:creationId xmlns:a16="http://schemas.microsoft.com/office/drawing/2014/main" id="{95826796-CF80-5A30-53CF-C27B1190AD40}"/>
                </a:ext>
              </a:extLst>
            </p:cNvPr>
            <p:cNvSpPr/>
            <p:nvPr/>
          </p:nvSpPr>
          <p:spPr>
            <a:xfrm flipH="1">
              <a:off x="13325625" y="2760493"/>
              <a:ext cx="5881584" cy="1295519"/>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8">
                <a:duotone>
                  <a:schemeClr val="accent6">
                    <a:shade val="45000"/>
                    <a:satMod val="135000"/>
                  </a:schemeClr>
                  <a:prstClr val="white"/>
                </a:duotone>
                <a:lum/>
                <a:extLst>
                  <a:ext uri="{96DAC541-7B7A-43D3-8B79-37D633B846F1}">
                    <asvg:svgBlip xmlns:asvg="http://schemas.microsoft.com/office/drawing/2016/SVG/main" r:embed="rId9"/>
                  </a:ext>
                </a:extLst>
              </a:blip>
              <a:stretch>
                <a:fillRect/>
              </a:stretch>
            </a:blipFill>
          </p:spPr>
          <p:txBody>
            <a:bodyPr/>
            <a:lstStyle/>
            <a:p>
              <a:endParaRPr lang="ar-EG" sz="1200" dirty="0"/>
            </a:p>
          </p:txBody>
        </p:sp>
        <p:sp>
          <p:nvSpPr>
            <p:cNvPr id="26" name="TextBox 25">
              <a:extLst>
                <a:ext uri="{FF2B5EF4-FFF2-40B4-BE49-F238E27FC236}">
                  <a16:creationId xmlns:a16="http://schemas.microsoft.com/office/drawing/2014/main" id="{99F5437B-F32E-9D47-8281-8ECA6500C813}"/>
                </a:ext>
              </a:extLst>
            </p:cNvPr>
            <p:cNvSpPr txBox="1"/>
            <p:nvPr/>
          </p:nvSpPr>
          <p:spPr>
            <a:xfrm>
              <a:off x="14107054" y="2726340"/>
              <a:ext cx="4860859" cy="1216828"/>
            </a:xfrm>
            <a:prstGeom prst="rect">
              <a:avLst/>
            </a:prstGeom>
            <a:noFill/>
          </p:spPr>
          <p:txBody>
            <a:bodyPr wrap="square" rtlCol="1">
              <a:spAutoFit/>
            </a:bodyPr>
            <a:lstStyle/>
            <a:p>
              <a:pPr algn="just" rtl="1">
                <a:lnSpc>
                  <a:spcPct val="200000"/>
                </a:lnSpc>
              </a:pPr>
              <a:r>
                <a:rPr lang="ar-EG" sz="3600" b="1" u="sng" dirty="0">
                  <a:latin typeface="Dubai" panose="020B0503030403030204" pitchFamily="34" charset="-78"/>
                  <a:ea typeface="Calibri" panose="020F0502020204030204" pitchFamily="34" charset="0"/>
                  <a:cs typeface="Dubai" panose="020B0503030403030204" pitchFamily="34" charset="-78"/>
                </a:rPr>
                <a:t>عيوب الملاحظة :</a:t>
              </a:r>
            </a:p>
            <a:p>
              <a:pPr algn="just" rtl="1">
                <a:lnSpc>
                  <a:spcPct val="200000"/>
                </a:lnSpc>
              </a:pPr>
              <a:r>
                <a:rPr lang="ar-EG" sz="3600" dirty="0">
                  <a:latin typeface="Dubai" panose="020B0503030403030204" pitchFamily="34" charset="-78"/>
                  <a:ea typeface="Calibri" panose="020F0502020204030204" pitchFamily="34" charset="0"/>
                  <a:cs typeface="Dubai" panose="020B0503030403030204" pitchFamily="34" charset="-78"/>
                </a:rPr>
                <a:t>- التحيز الشخصي وتدخل ذاتية الملاحظ، مما يؤثر على موضوعية الملاحظة</a:t>
              </a:r>
            </a:p>
            <a:p>
              <a:pPr algn="just" rtl="1">
                <a:lnSpc>
                  <a:spcPct val="200000"/>
                </a:lnSpc>
              </a:pPr>
              <a:r>
                <a:rPr lang="ar-EG" sz="3600" dirty="0">
                  <a:latin typeface="Dubai" panose="020B0503030403030204" pitchFamily="34" charset="-78"/>
                  <a:ea typeface="Calibri" panose="020F0502020204030204" pitchFamily="34" charset="0"/>
                  <a:cs typeface="Dubai" panose="020B0503030403030204" pitchFamily="34" charset="-78"/>
                </a:rPr>
                <a:t>- الغموض والإبهام، فقد يفسر الملاحظ ما يلاحظه تفسيرا مختلفا عما يقوم به ملاحظ آخر.</a:t>
              </a:r>
            </a:p>
            <a:p>
              <a:pPr algn="just" rtl="1">
                <a:lnSpc>
                  <a:spcPct val="200000"/>
                </a:lnSpc>
              </a:pPr>
              <a:r>
                <a:rPr lang="ar-EG" sz="3600" dirty="0">
                  <a:latin typeface="Dubai" panose="020B0503030403030204" pitchFamily="34" charset="-78"/>
                  <a:ea typeface="Calibri" panose="020F0502020204030204" pitchFamily="34" charset="0"/>
                  <a:cs typeface="Dubai" panose="020B0503030403030204" pitchFamily="34" charset="-78"/>
                </a:rPr>
                <a:t>- وجود الملاحظ في موقف له تأثير على سلوك الأفراد الذين يلاحظهم</a:t>
              </a:r>
            </a:p>
            <a:p>
              <a:pPr algn="just" rtl="1">
                <a:lnSpc>
                  <a:spcPct val="200000"/>
                </a:lnSpc>
              </a:pPr>
              <a:r>
                <a:rPr lang="ar-EG" sz="3600" dirty="0">
                  <a:latin typeface="Dubai" panose="020B0503030403030204" pitchFamily="34" charset="-78"/>
                  <a:ea typeface="Calibri" panose="020F0502020204030204" pitchFamily="34" charset="0"/>
                  <a:cs typeface="Dubai" panose="020B0503030403030204" pitchFamily="34" charset="-78"/>
                </a:rPr>
                <a:t>- قد يخطئ الباحث في تسجيل الملاحظة، مما يترتب عليه الخطأ في تفسيرها وتحليلها ، </a:t>
              </a:r>
            </a:p>
          </p:txBody>
        </p:sp>
      </p:grpSp>
      <p:grpSp>
        <p:nvGrpSpPr>
          <p:cNvPr id="27" name="Group 4">
            <a:extLst>
              <a:ext uri="{FF2B5EF4-FFF2-40B4-BE49-F238E27FC236}">
                <a16:creationId xmlns:a16="http://schemas.microsoft.com/office/drawing/2014/main" id="{1BB6DE8D-F692-44B0-8C98-3E30ADA82940}"/>
              </a:ext>
            </a:extLst>
          </p:cNvPr>
          <p:cNvGrpSpPr/>
          <p:nvPr/>
        </p:nvGrpSpPr>
        <p:grpSpPr>
          <a:xfrm>
            <a:off x="2166934" y="-103125"/>
            <a:ext cx="4753758" cy="4713226"/>
            <a:chOff x="-1133261" y="0"/>
            <a:chExt cx="6908800" cy="7640148"/>
          </a:xfrm>
        </p:grpSpPr>
        <p:pic>
          <p:nvPicPr>
            <p:cNvPr id="28" name="Picture 5">
              <a:extLst>
                <a:ext uri="{FF2B5EF4-FFF2-40B4-BE49-F238E27FC236}">
                  <a16:creationId xmlns:a16="http://schemas.microsoft.com/office/drawing/2014/main" id="{88864996-467C-43D3-BBC5-508FF2AB271A}"/>
                </a:ext>
              </a:extLst>
            </p:cNvPr>
            <p:cNvPicPr>
              <a:picLocks noChangeAspect="1"/>
            </p:cNvPicPr>
            <p:nvPr/>
          </p:nvPicPr>
          <p:blipFill rotWithShape="1">
            <a:blip r:embed="rId10">
              <a:extLst>
                <a:ext uri="{28A0092B-C50C-407E-A947-70E740481C1C}">
                  <a14:useLocalDpi xmlns:a14="http://schemas.microsoft.com/office/drawing/2010/main" val="0"/>
                </a:ext>
              </a:extLst>
            </a:blip>
            <a:srcRect l="2587" r="6985"/>
            <a:stretch/>
          </p:blipFill>
          <p:spPr>
            <a:xfrm>
              <a:off x="-1133261" y="0"/>
              <a:ext cx="6908800" cy="7640148"/>
            </a:xfrm>
            <a:prstGeom prst="rect">
              <a:avLst/>
            </a:prstGeom>
          </p:spPr>
        </p:pic>
      </p:grpSp>
    </p:spTree>
    <p:extLst>
      <p:ext uri="{BB962C8B-B14F-4D97-AF65-F5344CB8AC3E}">
        <p14:creationId xmlns:p14="http://schemas.microsoft.com/office/powerpoint/2010/main" val="349995399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Triangle 7">
            <a:extLst>
              <a:ext uri="{FF2B5EF4-FFF2-40B4-BE49-F238E27FC236}">
                <a16:creationId xmlns:a16="http://schemas.microsoft.com/office/drawing/2014/main" id="{BDC96880-C9A8-D463-187E-5F44CF00C555}"/>
              </a:ext>
            </a:extLst>
          </p:cNvPr>
          <p:cNvSpPr/>
          <p:nvPr/>
        </p:nvSpPr>
        <p:spPr>
          <a:xfrm flipH="1">
            <a:off x="0" y="-30549"/>
            <a:ext cx="18288000" cy="10325100"/>
          </a:xfrm>
          <a:prstGeom prst="rtTriangle">
            <a:avLst/>
          </a:prstGeom>
          <a:solidFill>
            <a:srgbClr val="00B050">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ar-EG" dirty="0"/>
          </a:p>
        </p:txBody>
      </p:sp>
      <p:grpSp>
        <p:nvGrpSpPr>
          <p:cNvPr id="2" name="Group 1">
            <a:extLst>
              <a:ext uri="{FF2B5EF4-FFF2-40B4-BE49-F238E27FC236}">
                <a16:creationId xmlns:a16="http://schemas.microsoft.com/office/drawing/2014/main" id="{EA7FD379-A12B-C0F3-294C-AF8BD930CAD6}"/>
              </a:ext>
            </a:extLst>
          </p:cNvPr>
          <p:cNvGrpSpPr/>
          <p:nvPr/>
        </p:nvGrpSpPr>
        <p:grpSpPr>
          <a:xfrm>
            <a:off x="695755" y="1061232"/>
            <a:ext cx="1980028" cy="980225"/>
            <a:chOff x="789788" y="568550"/>
            <a:chExt cx="2263765" cy="876343"/>
          </a:xfrm>
        </p:grpSpPr>
        <p:pic>
          <p:nvPicPr>
            <p:cNvPr id="3" name="Picture 2">
              <a:extLst>
                <a:ext uri="{FF2B5EF4-FFF2-40B4-BE49-F238E27FC236}">
                  <a16:creationId xmlns:a16="http://schemas.microsoft.com/office/drawing/2014/main" id="{06FDF8A8-8115-0A6B-2829-DA2EC6FE1CBB}"/>
                </a:ext>
              </a:extLst>
            </p:cNvPr>
            <p:cNvPicPr>
              <a:picLocks noChangeAspect="1"/>
            </p:cNvPicPr>
            <p:nvPr/>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789788" y="568550"/>
              <a:ext cx="2263765" cy="876343"/>
            </a:xfrm>
            <a:prstGeom prst="rect">
              <a:avLst/>
            </a:prstGeom>
          </p:spPr>
        </p:pic>
        <p:sp>
          <p:nvSpPr>
            <p:cNvPr id="4" name="TextBox 28">
              <a:extLst>
                <a:ext uri="{FF2B5EF4-FFF2-40B4-BE49-F238E27FC236}">
                  <a16:creationId xmlns:a16="http://schemas.microsoft.com/office/drawing/2014/main" id="{4E9B5231-2549-7509-307B-8A7BD2A6ABD2}"/>
                </a:ext>
              </a:extLst>
            </p:cNvPr>
            <p:cNvSpPr txBox="1"/>
            <p:nvPr/>
          </p:nvSpPr>
          <p:spPr>
            <a:xfrm rot="20457677">
              <a:off x="874661" y="849684"/>
              <a:ext cx="1896204" cy="368025"/>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2500" b="1"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rPr>
                <a:t>الجلسة الثانية</a:t>
              </a:r>
              <a:endParaRPr lang="en-US" sz="2500"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5" name="Group 4">
            <a:extLst>
              <a:ext uri="{FF2B5EF4-FFF2-40B4-BE49-F238E27FC236}">
                <a16:creationId xmlns:a16="http://schemas.microsoft.com/office/drawing/2014/main" id="{9B30CF6B-06A4-7767-9951-7F92C4EFB13A}"/>
              </a:ext>
            </a:extLst>
          </p:cNvPr>
          <p:cNvGrpSpPr/>
          <p:nvPr/>
        </p:nvGrpSpPr>
        <p:grpSpPr>
          <a:xfrm>
            <a:off x="140419" y="299624"/>
            <a:ext cx="1879169" cy="980224"/>
            <a:chOff x="1282652" y="498315"/>
            <a:chExt cx="1807888" cy="876343"/>
          </a:xfrm>
        </p:grpSpPr>
        <p:pic>
          <p:nvPicPr>
            <p:cNvPr id="6" name="Picture 5">
              <a:extLst>
                <a:ext uri="{FF2B5EF4-FFF2-40B4-BE49-F238E27FC236}">
                  <a16:creationId xmlns:a16="http://schemas.microsoft.com/office/drawing/2014/main" id="{FEBD5877-C1CE-1FA6-5F49-D25B89BE69F2}"/>
                </a:ext>
              </a:extLst>
            </p:cNvPr>
            <p:cNvPicPr>
              <a:picLocks noChangeAspect="1"/>
            </p:cNvPicPr>
            <p:nvPr/>
          </p:nvPicPr>
          <p:blipFill>
            <a:blip r:embed="rId3"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1282652" y="498315"/>
              <a:ext cx="1807888" cy="876343"/>
            </a:xfrm>
            <a:prstGeom prst="rect">
              <a:avLst/>
            </a:prstGeom>
          </p:spPr>
        </p:pic>
        <p:sp>
          <p:nvSpPr>
            <p:cNvPr id="7" name="TextBox 28">
              <a:extLst>
                <a:ext uri="{FF2B5EF4-FFF2-40B4-BE49-F238E27FC236}">
                  <a16:creationId xmlns:a16="http://schemas.microsoft.com/office/drawing/2014/main" id="{FC86DDE1-7B1B-D414-53E9-60A2955210EE}"/>
                </a:ext>
              </a:extLst>
            </p:cNvPr>
            <p:cNvSpPr txBox="1"/>
            <p:nvPr/>
          </p:nvSpPr>
          <p:spPr>
            <a:xfrm rot="20457677">
              <a:off x="1345850" y="709582"/>
              <a:ext cx="1421884" cy="441630"/>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3000" b="1"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rPr>
                <a:t>اليوم الأول</a:t>
              </a:r>
              <a:endParaRPr lang="en-US" sz="3000"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9" name="Group 8">
            <a:extLst>
              <a:ext uri="{FF2B5EF4-FFF2-40B4-BE49-F238E27FC236}">
                <a16:creationId xmlns:a16="http://schemas.microsoft.com/office/drawing/2014/main" id="{4F232B40-6637-2F3C-5186-E94AE85DE2F2}"/>
              </a:ext>
            </a:extLst>
          </p:cNvPr>
          <p:cNvGrpSpPr/>
          <p:nvPr/>
        </p:nvGrpSpPr>
        <p:grpSpPr>
          <a:xfrm>
            <a:off x="12288063" y="120972"/>
            <a:ext cx="5791202" cy="1990930"/>
            <a:chOff x="4935472" y="1769662"/>
            <a:chExt cx="8932928" cy="5254617"/>
          </a:xfrm>
        </p:grpSpPr>
        <p:pic>
          <p:nvPicPr>
            <p:cNvPr id="19" name="Picture 18">
              <a:extLst>
                <a:ext uri="{FF2B5EF4-FFF2-40B4-BE49-F238E27FC236}">
                  <a16:creationId xmlns:a16="http://schemas.microsoft.com/office/drawing/2014/main" id="{DB587E16-79F8-057F-8149-E7592A68F8A7}"/>
                </a:ext>
              </a:extLst>
            </p:cNvPr>
            <p:cNvPicPr>
              <a:picLocks noChangeAspect="1"/>
            </p:cNvPicPr>
            <p:nvPr/>
          </p:nvPicPr>
          <p:blipFill rotWithShape="1">
            <a:blip r:embed="rId4">
              <a:grayscl/>
              <a:extLst>
                <a:ext uri="{BEBA8EAE-BF5A-486C-A8C5-ECC9F3942E4B}">
                  <a14:imgProps xmlns:a14="http://schemas.microsoft.com/office/drawing/2010/main">
                    <a14:imgLayer r:embed="rId5">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630" t="9182" r="839" b="13125"/>
            <a:stretch/>
          </p:blipFill>
          <p:spPr>
            <a:xfrm>
              <a:off x="4935472" y="1798820"/>
              <a:ext cx="8932928" cy="2703922"/>
            </a:xfrm>
            <a:prstGeom prst="rect">
              <a:avLst/>
            </a:prstGeom>
          </p:spPr>
        </p:pic>
        <p:sp>
          <p:nvSpPr>
            <p:cNvPr id="20" name="TextBox 42">
              <a:extLst>
                <a:ext uri="{FF2B5EF4-FFF2-40B4-BE49-F238E27FC236}">
                  <a16:creationId xmlns:a16="http://schemas.microsoft.com/office/drawing/2014/main" id="{A8710DD6-0C55-5F29-4CAF-3B243057A9DD}"/>
                </a:ext>
              </a:extLst>
            </p:cNvPr>
            <p:cNvSpPr txBox="1"/>
            <p:nvPr/>
          </p:nvSpPr>
          <p:spPr>
            <a:xfrm>
              <a:off x="4935472" y="1769662"/>
              <a:ext cx="8662082" cy="5254617"/>
            </a:xfrm>
            <a:prstGeom prst="rect">
              <a:avLst/>
            </a:prstGeom>
          </p:spPr>
          <p:txBody>
            <a:bodyPr wrap="square" lIns="0" tIns="0" rIns="0" bIns="0" rtlCol="0" anchor="t">
              <a:spAutoFit/>
            </a:bodyPr>
            <a:lstStyle/>
            <a:p>
              <a:pPr algn="just" rtl="1">
                <a:lnSpc>
                  <a:spcPct val="150000"/>
                </a:lnSpc>
              </a:pPr>
              <a:r>
                <a:rPr lang="ar-EG" sz="4500" b="1" spc="51" dirty="0">
                  <a:latin typeface="Aljazeera" panose="02000000000000000000" pitchFamily="2" charset="-78"/>
                  <a:cs typeface="Aljazeera" panose="02000000000000000000" pitchFamily="2" charset="-78"/>
                </a:rPr>
                <a:t>أدوات وأساليب دراسة الحالة</a:t>
              </a:r>
              <a:endParaRPr lang="en-US" sz="4500" b="1" spc="51" dirty="0">
                <a:latin typeface="Aljazeera" panose="02000000000000000000" pitchFamily="2" charset="-78"/>
                <a:cs typeface="Aljazeera" panose="02000000000000000000" pitchFamily="2" charset="-78"/>
              </a:endParaRPr>
            </a:p>
          </p:txBody>
        </p:sp>
      </p:grpSp>
      <p:grpSp>
        <p:nvGrpSpPr>
          <p:cNvPr id="21" name="Group 20">
            <a:extLst>
              <a:ext uri="{FF2B5EF4-FFF2-40B4-BE49-F238E27FC236}">
                <a16:creationId xmlns:a16="http://schemas.microsoft.com/office/drawing/2014/main" id="{5B62A8B4-4138-3877-B476-EFD14E7625E9}"/>
              </a:ext>
            </a:extLst>
          </p:cNvPr>
          <p:cNvGrpSpPr>
            <a:grpSpLocks/>
          </p:cNvGrpSpPr>
          <p:nvPr/>
        </p:nvGrpSpPr>
        <p:grpSpPr>
          <a:xfrm>
            <a:off x="7043858" y="1870135"/>
            <a:ext cx="4871224" cy="1397974"/>
            <a:chOff x="1212995" y="130715"/>
            <a:chExt cx="1316870" cy="791746"/>
          </a:xfrm>
        </p:grpSpPr>
        <p:pic>
          <p:nvPicPr>
            <p:cNvPr id="22" name="Picture 21">
              <a:extLst>
                <a:ext uri="{FF2B5EF4-FFF2-40B4-BE49-F238E27FC236}">
                  <a16:creationId xmlns:a16="http://schemas.microsoft.com/office/drawing/2014/main" id="{F7E4C941-92BF-CA20-A31B-F70224216A20}"/>
                </a:ext>
              </a:extLst>
            </p:cNvPr>
            <p:cNvPicPr>
              <a:picLocks noChangeAspect="1"/>
            </p:cNvPicPr>
            <p:nvPr/>
          </p:nvPicPr>
          <p:blipFill>
            <a:blip r:embed="rId6" cstate="print">
              <a:duotone>
                <a:schemeClr val="accent2">
                  <a:shade val="45000"/>
                  <a:satMod val="135000"/>
                </a:schemeClr>
                <a:prstClr val="white"/>
              </a:duotone>
            </a:blip>
            <a:srcRect/>
            <a:stretch>
              <a:fillRect/>
            </a:stretch>
          </p:blipFill>
          <p:spPr bwMode="auto">
            <a:xfrm>
              <a:off x="1280529" y="130715"/>
              <a:ext cx="1249336" cy="791746"/>
            </a:xfrm>
            <a:prstGeom prst="rect">
              <a:avLst/>
            </a:prstGeom>
            <a:noFill/>
            <a:ln>
              <a:noFill/>
            </a:ln>
          </p:spPr>
        </p:pic>
        <p:sp>
          <p:nvSpPr>
            <p:cNvPr id="23" name="Rectangle 22">
              <a:extLst>
                <a:ext uri="{FF2B5EF4-FFF2-40B4-BE49-F238E27FC236}">
                  <a16:creationId xmlns:a16="http://schemas.microsoft.com/office/drawing/2014/main" id="{32A5CCB6-8AA8-211D-C4D0-AF6966438DE8}"/>
                </a:ext>
              </a:extLst>
            </p:cNvPr>
            <p:cNvSpPr/>
            <p:nvPr/>
          </p:nvSpPr>
          <p:spPr>
            <a:xfrm>
              <a:off x="1212995" y="213226"/>
              <a:ext cx="1135490" cy="62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algn="r" rtl="0">
                <a:lnSpc>
                  <a:spcPct val="107000"/>
                </a:lnSpc>
                <a:spcAft>
                  <a:spcPts val="800"/>
                </a:spcAft>
              </a:pPr>
              <a:r>
                <a:rPr lang="ar-EG"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أدوات دراسة الحالة</a:t>
              </a:r>
              <a:endParaRPr lang="en-US" sz="45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4" name="Group 23">
            <a:extLst>
              <a:ext uri="{FF2B5EF4-FFF2-40B4-BE49-F238E27FC236}">
                <a16:creationId xmlns:a16="http://schemas.microsoft.com/office/drawing/2014/main" id="{1BF27AE6-7215-5DBF-46A4-D5CC7C5D6B56}"/>
              </a:ext>
            </a:extLst>
          </p:cNvPr>
          <p:cNvGrpSpPr/>
          <p:nvPr/>
        </p:nvGrpSpPr>
        <p:grpSpPr>
          <a:xfrm>
            <a:off x="-362463" y="4129522"/>
            <a:ext cx="18251366" cy="4141656"/>
            <a:chOff x="13325625" y="2760493"/>
            <a:chExt cx="5881584" cy="917338"/>
          </a:xfrm>
        </p:grpSpPr>
        <p:sp>
          <p:nvSpPr>
            <p:cNvPr id="25" name="Freeform 9">
              <a:extLst>
                <a:ext uri="{FF2B5EF4-FFF2-40B4-BE49-F238E27FC236}">
                  <a16:creationId xmlns:a16="http://schemas.microsoft.com/office/drawing/2014/main" id="{95826796-CF80-5A30-53CF-C27B1190AD40}"/>
                </a:ext>
              </a:extLst>
            </p:cNvPr>
            <p:cNvSpPr/>
            <p:nvPr/>
          </p:nvSpPr>
          <p:spPr>
            <a:xfrm flipH="1">
              <a:off x="13325625" y="2760493"/>
              <a:ext cx="5881584" cy="917338"/>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7">
                <a:duotone>
                  <a:schemeClr val="accent6">
                    <a:shade val="45000"/>
                    <a:satMod val="135000"/>
                  </a:schemeClr>
                  <a:prstClr val="white"/>
                </a:duotone>
                <a:lum/>
                <a:extLst>
                  <a:ext uri="{96DAC541-7B7A-43D3-8B79-37D633B846F1}">
                    <asvg:svgBlip xmlns:asvg="http://schemas.microsoft.com/office/drawing/2016/SVG/main" r:embed="rId8"/>
                  </a:ext>
                </a:extLst>
              </a:blip>
              <a:stretch>
                <a:fillRect/>
              </a:stretch>
            </a:blipFill>
          </p:spPr>
          <p:txBody>
            <a:bodyPr/>
            <a:lstStyle/>
            <a:p>
              <a:endParaRPr lang="ar-EG" sz="1200" dirty="0"/>
            </a:p>
          </p:txBody>
        </p:sp>
        <p:sp>
          <p:nvSpPr>
            <p:cNvPr id="26" name="TextBox 25">
              <a:extLst>
                <a:ext uri="{FF2B5EF4-FFF2-40B4-BE49-F238E27FC236}">
                  <a16:creationId xmlns:a16="http://schemas.microsoft.com/office/drawing/2014/main" id="{99F5437B-F32E-9D47-8281-8ECA6500C813}"/>
                </a:ext>
              </a:extLst>
            </p:cNvPr>
            <p:cNvSpPr txBox="1"/>
            <p:nvPr/>
          </p:nvSpPr>
          <p:spPr>
            <a:xfrm>
              <a:off x="14031769" y="2828858"/>
              <a:ext cx="4860859" cy="726007"/>
            </a:xfrm>
            <a:prstGeom prst="rect">
              <a:avLst/>
            </a:prstGeom>
            <a:noFill/>
          </p:spPr>
          <p:txBody>
            <a:bodyPr wrap="square" rtlCol="1">
              <a:spAutoFit/>
            </a:bodyPr>
            <a:lstStyle/>
            <a:p>
              <a:pPr algn="just" rtl="1">
                <a:lnSpc>
                  <a:spcPct val="200000"/>
                </a:lnSpc>
              </a:pPr>
              <a:r>
                <a:rPr lang="ar-EG" sz="3600" b="1" dirty="0">
                  <a:latin typeface="Dubai" panose="020B0503030403030204" pitchFamily="34" charset="-78"/>
                  <a:ea typeface="Calibri" panose="020F0502020204030204" pitchFamily="34" charset="0"/>
                  <a:cs typeface="Dubai" panose="020B0503030403030204" pitchFamily="34" charset="-78"/>
                </a:rPr>
                <a:t>معلومات شفوية يقدمها المبحوث، من خلال لقاء يتم بينه وبين الباحث أو من ينوب عنه، والذي يقوم بطرح مجموعة من الأسئلة على المبحوثين وتسجيل الإجابات على الاستمارات المخصصة لذلك </a:t>
              </a:r>
            </a:p>
          </p:txBody>
        </p:sp>
      </p:grpSp>
      <p:grpSp>
        <p:nvGrpSpPr>
          <p:cNvPr id="27" name="Group 4">
            <a:extLst>
              <a:ext uri="{FF2B5EF4-FFF2-40B4-BE49-F238E27FC236}">
                <a16:creationId xmlns:a16="http://schemas.microsoft.com/office/drawing/2014/main" id="{1BB6DE8D-F692-44B0-8C98-3E30ADA82940}"/>
              </a:ext>
            </a:extLst>
          </p:cNvPr>
          <p:cNvGrpSpPr/>
          <p:nvPr/>
        </p:nvGrpSpPr>
        <p:grpSpPr>
          <a:xfrm>
            <a:off x="2166934" y="-103125"/>
            <a:ext cx="4753758" cy="4713226"/>
            <a:chOff x="-1133261" y="0"/>
            <a:chExt cx="6908800" cy="7640148"/>
          </a:xfrm>
        </p:grpSpPr>
        <p:pic>
          <p:nvPicPr>
            <p:cNvPr id="28" name="Picture 5">
              <a:extLst>
                <a:ext uri="{FF2B5EF4-FFF2-40B4-BE49-F238E27FC236}">
                  <a16:creationId xmlns:a16="http://schemas.microsoft.com/office/drawing/2014/main" id="{88864996-467C-43D3-BBC5-508FF2AB271A}"/>
                </a:ext>
              </a:extLst>
            </p:cNvPr>
            <p:cNvPicPr>
              <a:picLocks noChangeAspect="1"/>
            </p:cNvPicPr>
            <p:nvPr/>
          </p:nvPicPr>
          <p:blipFill rotWithShape="1">
            <a:blip r:embed="rId9">
              <a:extLst>
                <a:ext uri="{28A0092B-C50C-407E-A947-70E740481C1C}">
                  <a14:useLocalDpi xmlns:a14="http://schemas.microsoft.com/office/drawing/2010/main" val="0"/>
                </a:ext>
              </a:extLst>
            </a:blip>
            <a:srcRect l="2587" r="6985"/>
            <a:stretch/>
          </p:blipFill>
          <p:spPr>
            <a:xfrm>
              <a:off x="-1133261" y="0"/>
              <a:ext cx="6908800" cy="7640148"/>
            </a:xfrm>
            <a:prstGeom prst="rect">
              <a:avLst/>
            </a:prstGeom>
          </p:spPr>
        </p:pic>
      </p:grpSp>
      <p:grpSp>
        <p:nvGrpSpPr>
          <p:cNvPr id="10" name="Group 9">
            <a:extLst>
              <a:ext uri="{FF2B5EF4-FFF2-40B4-BE49-F238E27FC236}">
                <a16:creationId xmlns:a16="http://schemas.microsoft.com/office/drawing/2014/main" id="{7E44B1D8-3E0A-1EF1-B7B3-4A660C9BB813}"/>
              </a:ext>
            </a:extLst>
          </p:cNvPr>
          <p:cNvGrpSpPr/>
          <p:nvPr/>
        </p:nvGrpSpPr>
        <p:grpSpPr>
          <a:xfrm>
            <a:off x="12573001" y="2542732"/>
            <a:ext cx="4710362" cy="1516741"/>
            <a:chOff x="9571406" y="4802776"/>
            <a:chExt cx="7065543" cy="1549663"/>
          </a:xfrm>
        </p:grpSpPr>
        <p:grpSp>
          <p:nvGrpSpPr>
            <p:cNvPr id="11" name="Group 10">
              <a:extLst>
                <a:ext uri="{FF2B5EF4-FFF2-40B4-BE49-F238E27FC236}">
                  <a16:creationId xmlns:a16="http://schemas.microsoft.com/office/drawing/2014/main" id="{870324EE-C05F-78B5-1D1D-AA85BD376B9A}"/>
                </a:ext>
              </a:extLst>
            </p:cNvPr>
            <p:cNvGrpSpPr/>
            <p:nvPr/>
          </p:nvGrpSpPr>
          <p:grpSpPr>
            <a:xfrm>
              <a:off x="9571406" y="4918192"/>
              <a:ext cx="5937834" cy="1343371"/>
              <a:chOff x="5753423" y="4822301"/>
              <a:chExt cx="5937834" cy="1343371"/>
            </a:xfrm>
          </p:grpSpPr>
          <p:pic>
            <p:nvPicPr>
              <p:cNvPr id="13" name="Picture 12">
                <a:extLst>
                  <a:ext uri="{FF2B5EF4-FFF2-40B4-BE49-F238E27FC236}">
                    <a16:creationId xmlns:a16="http://schemas.microsoft.com/office/drawing/2014/main" id="{F599647F-E5AC-EA92-CC4D-D13B40750AEB}"/>
                  </a:ext>
                </a:extLst>
              </p:cNvPr>
              <p:cNvPicPr>
                <a:picLocks noChangeAspect="1"/>
              </p:cNvPicPr>
              <p:nvPr/>
            </p:nvPicPr>
            <p:blipFill rotWithShape="1">
              <a:blip r:embed="rId10">
                <a:extLst>
                  <a:ext uri="{28A0092B-C50C-407E-A947-70E740481C1C}">
                    <a14:useLocalDpi xmlns:a14="http://schemas.microsoft.com/office/drawing/2010/main" val="0"/>
                  </a:ext>
                </a:extLst>
              </a:blip>
              <a:srcRect l="3195" r="2068" b="6724"/>
              <a:stretch/>
            </p:blipFill>
            <p:spPr>
              <a:xfrm>
                <a:off x="6096321" y="4822301"/>
                <a:ext cx="5594936" cy="1343371"/>
              </a:xfrm>
              <a:prstGeom prst="rect">
                <a:avLst/>
              </a:prstGeom>
            </p:spPr>
          </p:pic>
          <p:sp>
            <p:nvSpPr>
              <p:cNvPr id="14" name="TextBox 13">
                <a:extLst>
                  <a:ext uri="{FF2B5EF4-FFF2-40B4-BE49-F238E27FC236}">
                    <a16:creationId xmlns:a16="http://schemas.microsoft.com/office/drawing/2014/main" id="{65355F0C-878A-3195-3C53-55F099062D5A}"/>
                  </a:ext>
                </a:extLst>
              </p:cNvPr>
              <p:cNvSpPr txBox="1"/>
              <p:nvPr/>
            </p:nvSpPr>
            <p:spPr>
              <a:xfrm>
                <a:off x="5753423" y="4845877"/>
                <a:ext cx="5289132" cy="959095"/>
              </a:xfrm>
              <a:prstGeom prst="rect">
                <a:avLst/>
              </a:prstGeom>
              <a:noFill/>
            </p:spPr>
            <p:txBody>
              <a:bodyPr wrap="square" rtlCol="1">
                <a:spAutoFit/>
              </a:bodyPr>
              <a:lstStyle/>
              <a:p>
                <a:pPr algn="just" rtl="1">
                  <a:lnSpc>
                    <a:spcPct val="150000"/>
                  </a:lnSpc>
                </a:pPr>
                <a:r>
                  <a:rPr lang="ar-EG" sz="4000" b="1" dirty="0">
                    <a:solidFill>
                      <a:schemeClr val="tx2">
                        <a:lumMod val="75000"/>
                      </a:schemeClr>
                    </a:solidFill>
                    <a:latin typeface="Dubai" panose="020B0503030403030204" pitchFamily="34" charset="-78"/>
                    <a:ea typeface="Calibri" panose="020F0502020204030204" pitchFamily="34" charset="0"/>
                    <a:cs typeface="Dubai" panose="020B0503030403030204" pitchFamily="34" charset="-78"/>
                  </a:rPr>
                  <a:t>ثانياً : المقابلة</a:t>
                </a:r>
              </a:p>
            </p:txBody>
          </p:sp>
        </p:grpSp>
        <p:pic>
          <p:nvPicPr>
            <p:cNvPr id="12" name="Picture 11">
              <a:extLst>
                <a:ext uri="{FF2B5EF4-FFF2-40B4-BE49-F238E27FC236}">
                  <a16:creationId xmlns:a16="http://schemas.microsoft.com/office/drawing/2014/main" id="{0F9F5036-50D9-68B7-912C-69693B37EB5B}"/>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4860536" y="4802776"/>
              <a:ext cx="1776413" cy="1549663"/>
            </a:xfrm>
            <a:prstGeom prst="rect">
              <a:avLst/>
            </a:prstGeom>
          </p:spPr>
        </p:pic>
      </p:grpSp>
    </p:spTree>
    <p:extLst>
      <p:ext uri="{BB962C8B-B14F-4D97-AF65-F5344CB8AC3E}">
        <p14:creationId xmlns:p14="http://schemas.microsoft.com/office/powerpoint/2010/main" val="61082257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Triangle 7">
            <a:extLst>
              <a:ext uri="{FF2B5EF4-FFF2-40B4-BE49-F238E27FC236}">
                <a16:creationId xmlns:a16="http://schemas.microsoft.com/office/drawing/2014/main" id="{BDC96880-C9A8-D463-187E-5F44CF00C555}"/>
              </a:ext>
            </a:extLst>
          </p:cNvPr>
          <p:cNvSpPr/>
          <p:nvPr/>
        </p:nvSpPr>
        <p:spPr>
          <a:xfrm flipH="1">
            <a:off x="0" y="-30549"/>
            <a:ext cx="18288000" cy="10325100"/>
          </a:xfrm>
          <a:prstGeom prst="rtTriangle">
            <a:avLst/>
          </a:prstGeom>
          <a:solidFill>
            <a:srgbClr val="00B050">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ar-EG" dirty="0"/>
          </a:p>
        </p:txBody>
      </p:sp>
      <p:grpSp>
        <p:nvGrpSpPr>
          <p:cNvPr id="2" name="Group 1">
            <a:extLst>
              <a:ext uri="{FF2B5EF4-FFF2-40B4-BE49-F238E27FC236}">
                <a16:creationId xmlns:a16="http://schemas.microsoft.com/office/drawing/2014/main" id="{EA7FD379-A12B-C0F3-294C-AF8BD930CAD6}"/>
              </a:ext>
            </a:extLst>
          </p:cNvPr>
          <p:cNvGrpSpPr/>
          <p:nvPr/>
        </p:nvGrpSpPr>
        <p:grpSpPr>
          <a:xfrm>
            <a:off x="695755" y="1061232"/>
            <a:ext cx="1980028" cy="980225"/>
            <a:chOff x="789788" y="568550"/>
            <a:chExt cx="2263765" cy="876343"/>
          </a:xfrm>
        </p:grpSpPr>
        <p:pic>
          <p:nvPicPr>
            <p:cNvPr id="3" name="Picture 2">
              <a:extLst>
                <a:ext uri="{FF2B5EF4-FFF2-40B4-BE49-F238E27FC236}">
                  <a16:creationId xmlns:a16="http://schemas.microsoft.com/office/drawing/2014/main" id="{06FDF8A8-8115-0A6B-2829-DA2EC6FE1CBB}"/>
                </a:ext>
              </a:extLst>
            </p:cNvPr>
            <p:cNvPicPr>
              <a:picLocks noChangeAspect="1"/>
            </p:cNvPicPr>
            <p:nvPr/>
          </p:nvPicPr>
          <p:blipFill>
            <a:blip r:embed="rId3"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789788" y="568550"/>
              <a:ext cx="2263765" cy="876343"/>
            </a:xfrm>
            <a:prstGeom prst="rect">
              <a:avLst/>
            </a:prstGeom>
          </p:spPr>
        </p:pic>
        <p:sp>
          <p:nvSpPr>
            <p:cNvPr id="4" name="TextBox 28">
              <a:extLst>
                <a:ext uri="{FF2B5EF4-FFF2-40B4-BE49-F238E27FC236}">
                  <a16:creationId xmlns:a16="http://schemas.microsoft.com/office/drawing/2014/main" id="{4E9B5231-2549-7509-307B-8A7BD2A6ABD2}"/>
                </a:ext>
              </a:extLst>
            </p:cNvPr>
            <p:cNvSpPr txBox="1"/>
            <p:nvPr/>
          </p:nvSpPr>
          <p:spPr>
            <a:xfrm rot="20457677">
              <a:off x="874661" y="849684"/>
              <a:ext cx="1896204" cy="368025"/>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2500" b="1"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rPr>
                <a:t>الجلسة الثانية</a:t>
              </a:r>
              <a:endParaRPr lang="en-US" sz="2500"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5" name="Group 4">
            <a:extLst>
              <a:ext uri="{FF2B5EF4-FFF2-40B4-BE49-F238E27FC236}">
                <a16:creationId xmlns:a16="http://schemas.microsoft.com/office/drawing/2014/main" id="{9B30CF6B-06A4-7767-9951-7F92C4EFB13A}"/>
              </a:ext>
            </a:extLst>
          </p:cNvPr>
          <p:cNvGrpSpPr/>
          <p:nvPr/>
        </p:nvGrpSpPr>
        <p:grpSpPr>
          <a:xfrm>
            <a:off x="140419" y="299624"/>
            <a:ext cx="1879169" cy="980224"/>
            <a:chOff x="1282652" y="498315"/>
            <a:chExt cx="1807888" cy="876343"/>
          </a:xfrm>
        </p:grpSpPr>
        <p:pic>
          <p:nvPicPr>
            <p:cNvPr id="6" name="Picture 5">
              <a:extLst>
                <a:ext uri="{FF2B5EF4-FFF2-40B4-BE49-F238E27FC236}">
                  <a16:creationId xmlns:a16="http://schemas.microsoft.com/office/drawing/2014/main" id="{FEBD5877-C1CE-1FA6-5F49-D25B89BE69F2}"/>
                </a:ext>
              </a:extLst>
            </p:cNvPr>
            <p:cNvPicPr>
              <a:picLocks noChangeAspect="1"/>
            </p:cNvPicPr>
            <p:nvPr/>
          </p:nvPicPr>
          <p:blipFill>
            <a:blip r:embed="rId4"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1282652" y="498315"/>
              <a:ext cx="1807888" cy="876343"/>
            </a:xfrm>
            <a:prstGeom prst="rect">
              <a:avLst/>
            </a:prstGeom>
          </p:spPr>
        </p:pic>
        <p:sp>
          <p:nvSpPr>
            <p:cNvPr id="7" name="TextBox 28">
              <a:extLst>
                <a:ext uri="{FF2B5EF4-FFF2-40B4-BE49-F238E27FC236}">
                  <a16:creationId xmlns:a16="http://schemas.microsoft.com/office/drawing/2014/main" id="{FC86DDE1-7B1B-D414-53E9-60A2955210EE}"/>
                </a:ext>
              </a:extLst>
            </p:cNvPr>
            <p:cNvSpPr txBox="1"/>
            <p:nvPr/>
          </p:nvSpPr>
          <p:spPr>
            <a:xfrm rot="20457677">
              <a:off x="1345850" y="709582"/>
              <a:ext cx="1421884" cy="441630"/>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3000" b="1"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rPr>
                <a:t>اليوم الأول</a:t>
              </a:r>
              <a:endParaRPr lang="en-US" sz="3000"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9" name="Group 8">
            <a:extLst>
              <a:ext uri="{FF2B5EF4-FFF2-40B4-BE49-F238E27FC236}">
                <a16:creationId xmlns:a16="http://schemas.microsoft.com/office/drawing/2014/main" id="{4F232B40-6637-2F3C-5186-E94AE85DE2F2}"/>
              </a:ext>
            </a:extLst>
          </p:cNvPr>
          <p:cNvGrpSpPr/>
          <p:nvPr/>
        </p:nvGrpSpPr>
        <p:grpSpPr>
          <a:xfrm>
            <a:off x="12288063" y="120972"/>
            <a:ext cx="5791202" cy="1990930"/>
            <a:chOff x="4935472" y="1769662"/>
            <a:chExt cx="8932928" cy="5254617"/>
          </a:xfrm>
        </p:grpSpPr>
        <p:pic>
          <p:nvPicPr>
            <p:cNvPr id="19" name="Picture 18">
              <a:extLst>
                <a:ext uri="{FF2B5EF4-FFF2-40B4-BE49-F238E27FC236}">
                  <a16:creationId xmlns:a16="http://schemas.microsoft.com/office/drawing/2014/main" id="{DB587E16-79F8-057F-8149-E7592A68F8A7}"/>
                </a:ext>
              </a:extLst>
            </p:cNvPr>
            <p:cNvPicPr>
              <a:picLocks noChangeAspect="1"/>
            </p:cNvPicPr>
            <p:nvPr/>
          </p:nvPicPr>
          <p:blipFill rotWithShape="1">
            <a:blip r:embed="rId5">
              <a:grayscl/>
              <a:extLst>
                <a:ext uri="{BEBA8EAE-BF5A-486C-A8C5-ECC9F3942E4B}">
                  <a14:imgProps xmlns:a14="http://schemas.microsoft.com/office/drawing/2010/main">
                    <a14:imgLayer r:embed="rId6">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630" t="9182" r="839" b="13125"/>
            <a:stretch/>
          </p:blipFill>
          <p:spPr>
            <a:xfrm>
              <a:off x="4935472" y="1798820"/>
              <a:ext cx="8932928" cy="2703922"/>
            </a:xfrm>
            <a:prstGeom prst="rect">
              <a:avLst/>
            </a:prstGeom>
          </p:spPr>
        </p:pic>
        <p:sp>
          <p:nvSpPr>
            <p:cNvPr id="20" name="TextBox 42">
              <a:extLst>
                <a:ext uri="{FF2B5EF4-FFF2-40B4-BE49-F238E27FC236}">
                  <a16:creationId xmlns:a16="http://schemas.microsoft.com/office/drawing/2014/main" id="{A8710DD6-0C55-5F29-4CAF-3B243057A9DD}"/>
                </a:ext>
              </a:extLst>
            </p:cNvPr>
            <p:cNvSpPr txBox="1"/>
            <p:nvPr/>
          </p:nvSpPr>
          <p:spPr>
            <a:xfrm>
              <a:off x="4935472" y="1769662"/>
              <a:ext cx="8662082" cy="5254617"/>
            </a:xfrm>
            <a:prstGeom prst="rect">
              <a:avLst/>
            </a:prstGeom>
          </p:spPr>
          <p:txBody>
            <a:bodyPr wrap="square" lIns="0" tIns="0" rIns="0" bIns="0" rtlCol="0" anchor="t">
              <a:spAutoFit/>
            </a:bodyPr>
            <a:lstStyle/>
            <a:p>
              <a:pPr algn="just" rtl="1">
                <a:lnSpc>
                  <a:spcPct val="150000"/>
                </a:lnSpc>
              </a:pPr>
              <a:r>
                <a:rPr lang="ar-EG" sz="4500" b="1" spc="51" dirty="0">
                  <a:latin typeface="Aljazeera" panose="02000000000000000000" pitchFamily="2" charset="-78"/>
                  <a:cs typeface="Aljazeera" panose="02000000000000000000" pitchFamily="2" charset="-78"/>
                </a:rPr>
                <a:t>أدوات وأساليب دراسة الحالة</a:t>
              </a:r>
              <a:endParaRPr lang="en-US" sz="4500" b="1" spc="51" dirty="0">
                <a:latin typeface="Aljazeera" panose="02000000000000000000" pitchFamily="2" charset="-78"/>
                <a:cs typeface="Aljazeera" panose="02000000000000000000" pitchFamily="2" charset="-78"/>
              </a:endParaRPr>
            </a:p>
          </p:txBody>
        </p:sp>
      </p:grpSp>
      <p:grpSp>
        <p:nvGrpSpPr>
          <p:cNvPr id="21" name="Group 20">
            <a:extLst>
              <a:ext uri="{FF2B5EF4-FFF2-40B4-BE49-F238E27FC236}">
                <a16:creationId xmlns:a16="http://schemas.microsoft.com/office/drawing/2014/main" id="{5B62A8B4-4138-3877-B476-EFD14E7625E9}"/>
              </a:ext>
            </a:extLst>
          </p:cNvPr>
          <p:cNvGrpSpPr>
            <a:grpSpLocks/>
          </p:cNvGrpSpPr>
          <p:nvPr/>
        </p:nvGrpSpPr>
        <p:grpSpPr>
          <a:xfrm>
            <a:off x="7043858" y="1870135"/>
            <a:ext cx="4871224" cy="1397974"/>
            <a:chOff x="1212995" y="130715"/>
            <a:chExt cx="1316870" cy="791746"/>
          </a:xfrm>
        </p:grpSpPr>
        <p:pic>
          <p:nvPicPr>
            <p:cNvPr id="22" name="Picture 21">
              <a:extLst>
                <a:ext uri="{FF2B5EF4-FFF2-40B4-BE49-F238E27FC236}">
                  <a16:creationId xmlns:a16="http://schemas.microsoft.com/office/drawing/2014/main" id="{F7E4C941-92BF-CA20-A31B-F70224216A20}"/>
                </a:ext>
              </a:extLst>
            </p:cNvPr>
            <p:cNvPicPr>
              <a:picLocks noChangeAspect="1"/>
            </p:cNvPicPr>
            <p:nvPr/>
          </p:nvPicPr>
          <p:blipFill>
            <a:blip r:embed="rId7" cstate="print">
              <a:duotone>
                <a:schemeClr val="accent2">
                  <a:shade val="45000"/>
                  <a:satMod val="135000"/>
                </a:schemeClr>
                <a:prstClr val="white"/>
              </a:duotone>
            </a:blip>
            <a:srcRect/>
            <a:stretch>
              <a:fillRect/>
            </a:stretch>
          </p:blipFill>
          <p:spPr bwMode="auto">
            <a:xfrm>
              <a:off x="1280529" y="130715"/>
              <a:ext cx="1249336" cy="791746"/>
            </a:xfrm>
            <a:prstGeom prst="rect">
              <a:avLst/>
            </a:prstGeom>
            <a:noFill/>
            <a:ln>
              <a:noFill/>
            </a:ln>
          </p:spPr>
        </p:pic>
        <p:sp>
          <p:nvSpPr>
            <p:cNvPr id="23" name="Rectangle 22">
              <a:extLst>
                <a:ext uri="{FF2B5EF4-FFF2-40B4-BE49-F238E27FC236}">
                  <a16:creationId xmlns:a16="http://schemas.microsoft.com/office/drawing/2014/main" id="{32A5CCB6-8AA8-211D-C4D0-AF6966438DE8}"/>
                </a:ext>
              </a:extLst>
            </p:cNvPr>
            <p:cNvSpPr/>
            <p:nvPr/>
          </p:nvSpPr>
          <p:spPr>
            <a:xfrm>
              <a:off x="1212995" y="213226"/>
              <a:ext cx="1135490" cy="62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algn="r" rtl="0">
                <a:lnSpc>
                  <a:spcPct val="107000"/>
                </a:lnSpc>
                <a:spcAft>
                  <a:spcPts val="800"/>
                </a:spcAft>
              </a:pPr>
              <a:r>
                <a:rPr lang="ar-EG"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أدوات دراسة الحالة</a:t>
              </a:r>
              <a:endParaRPr lang="en-US" sz="45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4" name="Group 23">
            <a:extLst>
              <a:ext uri="{FF2B5EF4-FFF2-40B4-BE49-F238E27FC236}">
                <a16:creationId xmlns:a16="http://schemas.microsoft.com/office/drawing/2014/main" id="{1BF27AE6-7215-5DBF-46A4-D5CC7C5D6B56}"/>
              </a:ext>
            </a:extLst>
          </p:cNvPr>
          <p:cNvGrpSpPr/>
          <p:nvPr/>
        </p:nvGrpSpPr>
        <p:grpSpPr>
          <a:xfrm>
            <a:off x="-362463" y="3155418"/>
            <a:ext cx="18251366" cy="7209903"/>
            <a:chOff x="13325625" y="2544738"/>
            <a:chExt cx="5881584" cy="1596926"/>
          </a:xfrm>
        </p:grpSpPr>
        <p:sp>
          <p:nvSpPr>
            <p:cNvPr id="25" name="Freeform 9">
              <a:extLst>
                <a:ext uri="{FF2B5EF4-FFF2-40B4-BE49-F238E27FC236}">
                  <a16:creationId xmlns:a16="http://schemas.microsoft.com/office/drawing/2014/main" id="{95826796-CF80-5A30-53CF-C27B1190AD40}"/>
                </a:ext>
              </a:extLst>
            </p:cNvPr>
            <p:cNvSpPr/>
            <p:nvPr/>
          </p:nvSpPr>
          <p:spPr>
            <a:xfrm flipH="1">
              <a:off x="13325625" y="2760493"/>
              <a:ext cx="5881584" cy="1381171"/>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8">
                <a:duotone>
                  <a:schemeClr val="accent6">
                    <a:shade val="45000"/>
                    <a:satMod val="135000"/>
                  </a:schemeClr>
                  <a:prstClr val="white"/>
                </a:duotone>
                <a:lum/>
                <a:extLst>
                  <a:ext uri="{96DAC541-7B7A-43D3-8B79-37D633B846F1}">
                    <asvg:svgBlip xmlns:asvg="http://schemas.microsoft.com/office/drawing/2016/SVG/main" r:embed="rId9"/>
                  </a:ext>
                </a:extLst>
              </a:blip>
              <a:stretch>
                <a:fillRect/>
              </a:stretch>
            </a:blipFill>
          </p:spPr>
          <p:txBody>
            <a:bodyPr/>
            <a:lstStyle/>
            <a:p>
              <a:endParaRPr lang="ar-EG" sz="1200" dirty="0"/>
            </a:p>
          </p:txBody>
        </p:sp>
        <p:sp>
          <p:nvSpPr>
            <p:cNvPr id="26" name="TextBox 25">
              <a:extLst>
                <a:ext uri="{FF2B5EF4-FFF2-40B4-BE49-F238E27FC236}">
                  <a16:creationId xmlns:a16="http://schemas.microsoft.com/office/drawing/2014/main" id="{99F5437B-F32E-9D47-8281-8ECA6500C813}"/>
                </a:ext>
              </a:extLst>
            </p:cNvPr>
            <p:cNvSpPr txBox="1"/>
            <p:nvPr/>
          </p:nvSpPr>
          <p:spPr>
            <a:xfrm>
              <a:off x="14031769" y="2544738"/>
              <a:ext cx="4860859" cy="1470760"/>
            </a:xfrm>
            <a:prstGeom prst="rect">
              <a:avLst/>
            </a:prstGeom>
            <a:noFill/>
          </p:spPr>
          <p:txBody>
            <a:bodyPr wrap="square" rtlCol="1">
              <a:spAutoFit/>
            </a:bodyPr>
            <a:lstStyle/>
            <a:p>
              <a:pPr algn="just" rtl="1">
                <a:lnSpc>
                  <a:spcPct val="200000"/>
                </a:lnSpc>
              </a:pPr>
              <a:r>
                <a:rPr lang="ar-EG" sz="3600" b="1" dirty="0">
                  <a:latin typeface="Dubai" panose="020B0503030403030204" pitchFamily="34" charset="-78"/>
                  <a:ea typeface="Calibri" panose="020F0502020204030204" pitchFamily="34" charset="0"/>
                  <a:cs typeface="Dubai" panose="020B0503030403030204" pitchFamily="34" charset="-78"/>
                </a:rPr>
                <a:t>خصائص وصفات القائم بالمقابلة :</a:t>
              </a:r>
            </a:p>
            <a:p>
              <a:pPr algn="just" rtl="1">
                <a:lnSpc>
                  <a:spcPct val="200000"/>
                </a:lnSpc>
              </a:pPr>
              <a:r>
                <a:rPr lang="ar-EG" sz="3200" dirty="0">
                  <a:latin typeface="Dubai" panose="020B0503030403030204" pitchFamily="34" charset="-78"/>
                  <a:ea typeface="Calibri" panose="020F0502020204030204" pitchFamily="34" charset="0"/>
                  <a:cs typeface="Dubai" panose="020B0503030403030204" pitchFamily="34" charset="-78"/>
                </a:rPr>
                <a:t>1-  الموضوعية فيجب أن يتصف القائم بالمقابلة بالصدق والأمانة .</a:t>
              </a:r>
            </a:p>
            <a:p>
              <a:pPr algn="just" rtl="1">
                <a:lnSpc>
                  <a:spcPct val="150000"/>
                </a:lnSpc>
              </a:pPr>
              <a:r>
                <a:rPr lang="ar-EG" sz="3200" dirty="0">
                  <a:latin typeface="Dubai" panose="020B0503030403030204" pitchFamily="34" charset="-78"/>
                  <a:ea typeface="Calibri" panose="020F0502020204030204" pitchFamily="34" charset="0"/>
                  <a:cs typeface="Dubai" panose="020B0503030403030204" pitchFamily="34" charset="-78"/>
                </a:rPr>
                <a:t>2- اهتمام الباحث بموضوع البحث وتشوقه إلى التعرف على الحقائق والمعلومات المتعلقة بالموضوع .</a:t>
              </a:r>
            </a:p>
            <a:p>
              <a:pPr algn="just" rtl="1">
                <a:lnSpc>
                  <a:spcPct val="150000"/>
                </a:lnSpc>
              </a:pPr>
              <a:r>
                <a:rPr lang="ar-EG" sz="3200" dirty="0">
                  <a:latin typeface="Dubai" panose="020B0503030403030204" pitchFamily="34" charset="-78"/>
                  <a:ea typeface="Calibri" panose="020F0502020204030204" pitchFamily="34" charset="0"/>
                  <a:cs typeface="Dubai" panose="020B0503030403030204" pitchFamily="34" charset="-78"/>
                </a:rPr>
                <a:t>3- أن يتصف القائم بالمقابلة بالصبر والجلد .</a:t>
              </a:r>
            </a:p>
            <a:p>
              <a:pPr algn="just" rtl="1">
                <a:lnSpc>
                  <a:spcPct val="150000"/>
                </a:lnSpc>
              </a:pPr>
              <a:r>
                <a:rPr lang="ar-EG" sz="3200" dirty="0">
                  <a:latin typeface="Dubai" panose="020B0503030403030204" pitchFamily="34" charset="-78"/>
                  <a:ea typeface="Calibri" panose="020F0502020204030204" pitchFamily="34" charset="0"/>
                  <a:cs typeface="Dubai" panose="020B0503030403030204" pitchFamily="34" charset="-78"/>
                </a:rPr>
                <a:t>4- أن يبدي احترام وتقدير المبحوثين .</a:t>
              </a:r>
            </a:p>
            <a:p>
              <a:pPr algn="just" rtl="1">
                <a:lnSpc>
                  <a:spcPct val="150000"/>
                </a:lnSpc>
              </a:pPr>
              <a:r>
                <a:rPr lang="ar-EG" sz="3200" dirty="0">
                  <a:latin typeface="Dubai" panose="020B0503030403030204" pitchFamily="34" charset="-78"/>
                  <a:ea typeface="Calibri" panose="020F0502020204030204" pitchFamily="34" charset="0"/>
                  <a:cs typeface="Dubai" panose="020B0503030403030204" pitchFamily="34" charset="-78"/>
                </a:rPr>
                <a:t>5- القدرة على التكيف مع الظروف والأشخاص، وهذه الخاصية يمكن اكتسابها من خلال التدريب .</a:t>
              </a:r>
            </a:p>
            <a:p>
              <a:pPr algn="just" rtl="1">
                <a:lnSpc>
                  <a:spcPct val="150000"/>
                </a:lnSpc>
              </a:pPr>
              <a:r>
                <a:rPr lang="ar-EG" sz="3200" dirty="0">
                  <a:latin typeface="Dubai" panose="020B0503030403030204" pitchFamily="34" charset="-78"/>
                  <a:ea typeface="Calibri" panose="020F0502020204030204" pitchFamily="34" charset="0"/>
                  <a:cs typeface="Dubai" panose="020B0503030403030204" pitchFamily="34" charset="-78"/>
                </a:rPr>
                <a:t>6- اتصاف القائم بالمقابلة بشخصية جذابة وبهدوء الأعصاب .</a:t>
              </a:r>
            </a:p>
            <a:p>
              <a:pPr algn="just" rtl="1">
                <a:lnSpc>
                  <a:spcPct val="150000"/>
                </a:lnSpc>
              </a:pPr>
              <a:r>
                <a:rPr lang="ar-EG" sz="3200" dirty="0">
                  <a:latin typeface="Dubai" panose="020B0503030403030204" pitchFamily="34" charset="-78"/>
                  <a:ea typeface="Calibri" panose="020F0502020204030204" pitchFamily="34" charset="0"/>
                  <a:cs typeface="Dubai" panose="020B0503030403030204" pitchFamily="34" charset="-78"/>
                </a:rPr>
                <a:t>7- الذكاء والثقافة بالمستوي الذي يساعده على فهم طبيعة الناس والناس سيكولوجيتهم </a:t>
              </a:r>
              <a:r>
                <a:rPr lang="ar-EG" sz="3600" b="1" dirty="0">
                  <a:latin typeface="Dubai" panose="020B0503030403030204" pitchFamily="34" charset="-78"/>
                  <a:ea typeface="Calibri" panose="020F0502020204030204" pitchFamily="34" charset="0"/>
                  <a:cs typeface="Dubai" panose="020B0503030403030204" pitchFamily="34" charset="-78"/>
                </a:rPr>
                <a:t>.</a:t>
              </a:r>
            </a:p>
          </p:txBody>
        </p:sp>
      </p:grpSp>
      <p:grpSp>
        <p:nvGrpSpPr>
          <p:cNvPr id="27" name="Group 4">
            <a:extLst>
              <a:ext uri="{FF2B5EF4-FFF2-40B4-BE49-F238E27FC236}">
                <a16:creationId xmlns:a16="http://schemas.microsoft.com/office/drawing/2014/main" id="{1BB6DE8D-F692-44B0-8C98-3E30ADA82940}"/>
              </a:ext>
            </a:extLst>
          </p:cNvPr>
          <p:cNvGrpSpPr/>
          <p:nvPr/>
        </p:nvGrpSpPr>
        <p:grpSpPr>
          <a:xfrm>
            <a:off x="2166934" y="-103125"/>
            <a:ext cx="4753758" cy="4713226"/>
            <a:chOff x="-1133261" y="0"/>
            <a:chExt cx="6908800" cy="7640148"/>
          </a:xfrm>
        </p:grpSpPr>
        <p:pic>
          <p:nvPicPr>
            <p:cNvPr id="28" name="Picture 5">
              <a:extLst>
                <a:ext uri="{FF2B5EF4-FFF2-40B4-BE49-F238E27FC236}">
                  <a16:creationId xmlns:a16="http://schemas.microsoft.com/office/drawing/2014/main" id="{88864996-467C-43D3-BBC5-508FF2AB271A}"/>
                </a:ext>
              </a:extLst>
            </p:cNvPr>
            <p:cNvPicPr>
              <a:picLocks noChangeAspect="1"/>
            </p:cNvPicPr>
            <p:nvPr/>
          </p:nvPicPr>
          <p:blipFill rotWithShape="1">
            <a:blip r:embed="rId10">
              <a:extLst>
                <a:ext uri="{28A0092B-C50C-407E-A947-70E740481C1C}">
                  <a14:useLocalDpi xmlns:a14="http://schemas.microsoft.com/office/drawing/2010/main" val="0"/>
                </a:ext>
              </a:extLst>
            </a:blip>
            <a:srcRect l="2587" r="6985"/>
            <a:stretch/>
          </p:blipFill>
          <p:spPr>
            <a:xfrm>
              <a:off x="-1133261" y="0"/>
              <a:ext cx="6908800" cy="7640148"/>
            </a:xfrm>
            <a:prstGeom prst="rect">
              <a:avLst/>
            </a:prstGeom>
          </p:spPr>
        </p:pic>
      </p:grpSp>
    </p:spTree>
    <p:extLst>
      <p:ext uri="{BB962C8B-B14F-4D97-AF65-F5344CB8AC3E}">
        <p14:creationId xmlns:p14="http://schemas.microsoft.com/office/powerpoint/2010/main" val="183606533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Triangle 7">
            <a:extLst>
              <a:ext uri="{FF2B5EF4-FFF2-40B4-BE49-F238E27FC236}">
                <a16:creationId xmlns:a16="http://schemas.microsoft.com/office/drawing/2014/main" id="{BDC96880-C9A8-D463-187E-5F44CF00C555}"/>
              </a:ext>
            </a:extLst>
          </p:cNvPr>
          <p:cNvSpPr/>
          <p:nvPr/>
        </p:nvSpPr>
        <p:spPr>
          <a:xfrm flipH="1">
            <a:off x="0" y="-30549"/>
            <a:ext cx="18288000" cy="10325100"/>
          </a:xfrm>
          <a:prstGeom prst="rtTriangle">
            <a:avLst/>
          </a:prstGeom>
          <a:solidFill>
            <a:srgbClr val="00B050">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ar-EG" dirty="0"/>
          </a:p>
        </p:txBody>
      </p:sp>
      <p:grpSp>
        <p:nvGrpSpPr>
          <p:cNvPr id="2" name="Group 1">
            <a:extLst>
              <a:ext uri="{FF2B5EF4-FFF2-40B4-BE49-F238E27FC236}">
                <a16:creationId xmlns:a16="http://schemas.microsoft.com/office/drawing/2014/main" id="{EA7FD379-A12B-C0F3-294C-AF8BD930CAD6}"/>
              </a:ext>
            </a:extLst>
          </p:cNvPr>
          <p:cNvGrpSpPr/>
          <p:nvPr/>
        </p:nvGrpSpPr>
        <p:grpSpPr>
          <a:xfrm>
            <a:off x="695755" y="1061232"/>
            <a:ext cx="1980028" cy="980225"/>
            <a:chOff x="789788" y="568550"/>
            <a:chExt cx="2263765" cy="876343"/>
          </a:xfrm>
        </p:grpSpPr>
        <p:pic>
          <p:nvPicPr>
            <p:cNvPr id="3" name="Picture 2">
              <a:extLst>
                <a:ext uri="{FF2B5EF4-FFF2-40B4-BE49-F238E27FC236}">
                  <a16:creationId xmlns:a16="http://schemas.microsoft.com/office/drawing/2014/main" id="{06FDF8A8-8115-0A6B-2829-DA2EC6FE1CBB}"/>
                </a:ext>
              </a:extLst>
            </p:cNvPr>
            <p:cNvPicPr>
              <a:picLocks noChangeAspect="1"/>
            </p:cNvPicPr>
            <p:nvPr/>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789788" y="568550"/>
              <a:ext cx="2263765" cy="876343"/>
            </a:xfrm>
            <a:prstGeom prst="rect">
              <a:avLst/>
            </a:prstGeom>
          </p:spPr>
        </p:pic>
        <p:sp>
          <p:nvSpPr>
            <p:cNvPr id="4" name="TextBox 28">
              <a:extLst>
                <a:ext uri="{FF2B5EF4-FFF2-40B4-BE49-F238E27FC236}">
                  <a16:creationId xmlns:a16="http://schemas.microsoft.com/office/drawing/2014/main" id="{4E9B5231-2549-7509-307B-8A7BD2A6ABD2}"/>
                </a:ext>
              </a:extLst>
            </p:cNvPr>
            <p:cNvSpPr txBox="1"/>
            <p:nvPr/>
          </p:nvSpPr>
          <p:spPr>
            <a:xfrm rot="20457677">
              <a:off x="874661" y="849684"/>
              <a:ext cx="1896204" cy="368025"/>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2500" b="1"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rPr>
                <a:t>الجلسة الثانية</a:t>
              </a:r>
              <a:endParaRPr lang="en-US" sz="2500"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5" name="Group 4">
            <a:extLst>
              <a:ext uri="{FF2B5EF4-FFF2-40B4-BE49-F238E27FC236}">
                <a16:creationId xmlns:a16="http://schemas.microsoft.com/office/drawing/2014/main" id="{9B30CF6B-06A4-7767-9951-7F92C4EFB13A}"/>
              </a:ext>
            </a:extLst>
          </p:cNvPr>
          <p:cNvGrpSpPr/>
          <p:nvPr/>
        </p:nvGrpSpPr>
        <p:grpSpPr>
          <a:xfrm>
            <a:off x="140419" y="299624"/>
            <a:ext cx="1879169" cy="980224"/>
            <a:chOff x="1282652" y="498315"/>
            <a:chExt cx="1807888" cy="876343"/>
          </a:xfrm>
        </p:grpSpPr>
        <p:pic>
          <p:nvPicPr>
            <p:cNvPr id="6" name="Picture 5">
              <a:extLst>
                <a:ext uri="{FF2B5EF4-FFF2-40B4-BE49-F238E27FC236}">
                  <a16:creationId xmlns:a16="http://schemas.microsoft.com/office/drawing/2014/main" id="{FEBD5877-C1CE-1FA6-5F49-D25B89BE69F2}"/>
                </a:ext>
              </a:extLst>
            </p:cNvPr>
            <p:cNvPicPr>
              <a:picLocks noChangeAspect="1"/>
            </p:cNvPicPr>
            <p:nvPr/>
          </p:nvPicPr>
          <p:blipFill>
            <a:blip r:embed="rId3"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1282652" y="498315"/>
              <a:ext cx="1807888" cy="876343"/>
            </a:xfrm>
            <a:prstGeom prst="rect">
              <a:avLst/>
            </a:prstGeom>
          </p:spPr>
        </p:pic>
        <p:sp>
          <p:nvSpPr>
            <p:cNvPr id="7" name="TextBox 28">
              <a:extLst>
                <a:ext uri="{FF2B5EF4-FFF2-40B4-BE49-F238E27FC236}">
                  <a16:creationId xmlns:a16="http://schemas.microsoft.com/office/drawing/2014/main" id="{FC86DDE1-7B1B-D414-53E9-60A2955210EE}"/>
                </a:ext>
              </a:extLst>
            </p:cNvPr>
            <p:cNvSpPr txBox="1"/>
            <p:nvPr/>
          </p:nvSpPr>
          <p:spPr>
            <a:xfrm rot="20457677">
              <a:off x="1345850" y="709582"/>
              <a:ext cx="1421884" cy="441630"/>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3000" b="1"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rPr>
                <a:t>اليوم الأول</a:t>
              </a:r>
              <a:endParaRPr lang="en-US" sz="3000"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9" name="Group 8">
            <a:extLst>
              <a:ext uri="{FF2B5EF4-FFF2-40B4-BE49-F238E27FC236}">
                <a16:creationId xmlns:a16="http://schemas.microsoft.com/office/drawing/2014/main" id="{4F232B40-6637-2F3C-5186-E94AE85DE2F2}"/>
              </a:ext>
            </a:extLst>
          </p:cNvPr>
          <p:cNvGrpSpPr/>
          <p:nvPr/>
        </p:nvGrpSpPr>
        <p:grpSpPr>
          <a:xfrm>
            <a:off x="12288063" y="120972"/>
            <a:ext cx="5791202" cy="1990930"/>
            <a:chOff x="4935472" y="1769662"/>
            <a:chExt cx="8932928" cy="5254617"/>
          </a:xfrm>
        </p:grpSpPr>
        <p:pic>
          <p:nvPicPr>
            <p:cNvPr id="19" name="Picture 18">
              <a:extLst>
                <a:ext uri="{FF2B5EF4-FFF2-40B4-BE49-F238E27FC236}">
                  <a16:creationId xmlns:a16="http://schemas.microsoft.com/office/drawing/2014/main" id="{DB587E16-79F8-057F-8149-E7592A68F8A7}"/>
                </a:ext>
              </a:extLst>
            </p:cNvPr>
            <p:cNvPicPr>
              <a:picLocks noChangeAspect="1"/>
            </p:cNvPicPr>
            <p:nvPr/>
          </p:nvPicPr>
          <p:blipFill rotWithShape="1">
            <a:blip r:embed="rId4">
              <a:grayscl/>
              <a:extLst>
                <a:ext uri="{BEBA8EAE-BF5A-486C-A8C5-ECC9F3942E4B}">
                  <a14:imgProps xmlns:a14="http://schemas.microsoft.com/office/drawing/2010/main">
                    <a14:imgLayer r:embed="rId5">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630" t="9182" r="839" b="13125"/>
            <a:stretch/>
          </p:blipFill>
          <p:spPr>
            <a:xfrm>
              <a:off x="4935472" y="1798820"/>
              <a:ext cx="8932928" cy="2703922"/>
            </a:xfrm>
            <a:prstGeom prst="rect">
              <a:avLst/>
            </a:prstGeom>
          </p:spPr>
        </p:pic>
        <p:sp>
          <p:nvSpPr>
            <p:cNvPr id="20" name="TextBox 42">
              <a:extLst>
                <a:ext uri="{FF2B5EF4-FFF2-40B4-BE49-F238E27FC236}">
                  <a16:creationId xmlns:a16="http://schemas.microsoft.com/office/drawing/2014/main" id="{A8710DD6-0C55-5F29-4CAF-3B243057A9DD}"/>
                </a:ext>
              </a:extLst>
            </p:cNvPr>
            <p:cNvSpPr txBox="1"/>
            <p:nvPr/>
          </p:nvSpPr>
          <p:spPr>
            <a:xfrm>
              <a:off x="4935472" y="1769662"/>
              <a:ext cx="8662082" cy="5254617"/>
            </a:xfrm>
            <a:prstGeom prst="rect">
              <a:avLst/>
            </a:prstGeom>
          </p:spPr>
          <p:txBody>
            <a:bodyPr wrap="square" lIns="0" tIns="0" rIns="0" bIns="0" rtlCol="0" anchor="t">
              <a:spAutoFit/>
            </a:bodyPr>
            <a:lstStyle/>
            <a:p>
              <a:pPr algn="just" rtl="1">
                <a:lnSpc>
                  <a:spcPct val="150000"/>
                </a:lnSpc>
              </a:pPr>
              <a:r>
                <a:rPr lang="ar-EG" sz="4500" b="1" spc="51" dirty="0">
                  <a:latin typeface="Aljazeera" panose="02000000000000000000" pitchFamily="2" charset="-78"/>
                  <a:cs typeface="Aljazeera" panose="02000000000000000000" pitchFamily="2" charset="-78"/>
                </a:rPr>
                <a:t>أدوات وأساليب دراسة الحالة</a:t>
              </a:r>
              <a:endParaRPr lang="en-US" sz="4500" b="1" spc="51" dirty="0">
                <a:latin typeface="Aljazeera" panose="02000000000000000000" pitchFamily="2" charset="-78"/>
                <a:cs typeface="Aljazeera" panose="02000000000000000000" pitchFamily="2" charset="-78"/>
              </a:endParaRPr>
            </a:p>
          </p:txBody>
        </p:sp>
      </p:grpSp>
      <p:grpSp>
        <p:nvGrpSpPr>
          <p:cNvPr id="21" name="Group 20">
            <a:extLst>
              <a:ext uri="{FF2B5EF4-FFF2-40B4-BE49-F238E27FC236}">
                <a16:creationId xmlns:a16="http://schemas.microsoft.com/office/drawing/2014/main" id="{5B62A8B4-4138-3877-B476-EFD14E7625E9}"/>
              </a:ext>
            </a:extLst>
          </p:cNvPr>
          <p:cNvGrpSpPr>
            <a:grpSpLocks/>
          </p:cNvGrpSpPr>
          <p:nvPr/>
        </p:nvGrpSpPr>
        <p:grpSpPr>
          <a:xfrm>
            <a:off x="7043858" y="1870135"/>
            <a:ext cx="4871224" cy="1397974"/>
            <a:chOff x="1212995" y="130715"/>
            <a:chExt cx="1316870" cy="791746"/>
          </a:xfrm>
        </p:grpSpPr>
        <p:pic>
          <p:nvPicPr>
            <p:cNvPr id="22" name="Picture 21">
              <a:extLst>
                <a:ext uri="{FF2B5EF4-FFF2-40B4-BE49-F238E27FC236}">
                  <a16:creationId xmlns:a16="http://schemas.microsoft.com/office/drawing/2014/main" id="{F7E4C941-92BF-CA20-A31B-F70224216A20}"/>
                </a:ext>
              </a:extLst>
            </p:cNvPr>
            <p:cNvPicPr>
              <a:picLocks noChangeAspect="1"/>
            </p:cNvPicPr>
            <p:nvPr/>
          </p:nvPicPr>
          <p:blipFill>
            <a:blip r:embed="rId6" cstate="print">
              <a:duotone>
                <a:schemeClr val="accent2">
                  <a:shade val="45000"/>
                  <a:satMod val="135000"/>
                </a:schemeClr>
                <a:prstClr val="white"/>
              </a:duotone>
            </a:blip>
            <a:srcRect/>
            <a:stretch>
              <a:fillRect/>
            </a:stretch>
          </p:blipFill>
          <p:spPr bwMode="auto">
            <a:xfrm>
              <a:off x="1280529" y="130715"/>
              <a:ext cx="1249336" cy="791746"/>
            </a:xfrm>
            <a:prstGeom prst="rect">
              <a:avLst/>
            </a:prstGeom>
            <a:noFill/>
            <a:ln>
              <a:noFill/>
            </a:ln>
          </p:spPr>
        </p:pic>
        <p:sp>
          <p:nvSpPr>
            <p:cNvPr id="23" name="Rectangle 22">
              <a:extLst>
                <a:ext uri="{FF2B5EF4-FFF2-40B4-BE49-F238E27FC236}">
                  <a16:creationId xmlns:a16="http://schemas.microsoft.com/office/drawing/2014/main" id="{32A5CCB6-8AA8-211D-C4D0-AF6966438DE8}"/>
                </a:ext>
              </a:extLst>
            </p:cNvPr>
            <p:cNvSpPr/>
            <p:nvPr/>
          </p:nvSpPr>
          <p:spPr>
            <a:xfrm>
              <a:off x="1212995" y="213226"/>
              <a:ext cx="1135490" cy="62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algn="r" rtl="0">
                <a:lnSpc>
                  <a:spcPct val="107000"/>
                </a:lnSpc>
                <a:spcAft>
                  <a:spcPts val="800"/>
                </a:spcAft>
              </a:pPr>
              <a:r>
                <a:rPr lang="ar-EG"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أدوات دراسة الحالة</a:t>
              </a:r>
              <a:endParaRPr lang="en-US" sz="45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4" name="Group 23">
            <a:extLst>
              <a:ext uri="{FF2B5EF4-FFF2-40B4-BE49-F238E27FC236}">
                <a16:creationId xmlns:a16="http://schemas.microsoft.com/office/drawing/2014/main" id="{1BF27AE6-7215-5DBF-46A4-D5CC7C5D6B56}"/>
              </a:ext>
            </a:extLst>
          </p:cNvPr>
          <p:cNvGrpSpPr/>
          <p:nvPr/>
        </p:nvGrpSpPr>
        <p:grpSpPr>
          <a:xfrm>
            <a:off x="5943599" y="3155418"/>
            <a:ext cx="11945303" cy="7209903"/>
            <a:chOff x="13325625" y="2544738"/>
            <a:chExt cx="5881584" cy="1596926"/>
          </a:xfrm>
        </p:grpSpPr>
        <p:sp>
          <p:nvSpPr>
            <p:cNvPr id="25" name="Freeform 9">
              <a:extLst>
                <a:ext uri="{FF2B5EF4-FFF2-40B4-BE49-F238E27FC236}">
                  <a16:creationId xmlns:a16="http://schemas.microsoft.com/office/drawing/2014/main" id="{95826796-CF80-5A30-53CF-C27B1190AD40}"/>
                </a:ext>
              </a:extLst>
            </p:cNvPr>
            <p:cNvSpPr/>
            <p:nvPr/>
          </p:nvSpPr>
          <p:spPr>
            <a:xfrm flipH="1">
              <a:off x="13325625" y="2760493"/>
              <a:ext cx="5881584" cy="1381171"/>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7">
                <a:duotone>
                  <a:schemeClr val="accent6">
                    <a:shade val="45000"/>
                    <a:satMod val="135000"/>
                  </a:schemeClr>
                  <a:prstClr val="white"/>
                </a:duotone>
                <a:lum/>
                <a:extLst>
                  <a:ext uri="{96DAC541-7B7A-43D3-8B79-37D633B846F1}">
                    <asvg:svgBlip xmlns:asvg="http://schemas.microsoft.com/office/drawing/2016/SVG/main" r:embed="rId8"/>
                  </a:ext>
                </a:extLst>
              </a:blip>
              <a:stretch>
                <a:fillRect/>
              </a:stretch>
            </a:blipFill>
          </p:spPr>
          <p:txBody>
            <a:bodyPr/>
            <a:lstStyle/>
            <a:p>
              <a:endParaRPr lang="ar-EG" sz="1200" dirty="0"/>
            </a:p>
          </p:txBody>
        </p:sp>
        <p:sp>
          <p:nvSpPr>
            <p:cNvPr id="26" name="TextBox 25">
              <a:extLst>
                <a:ext uri="{FF2B5EF4-FFF2-40B4-BE49-F238E27FC236}">
                  <a16:creationId xmlns:a16="http://schemas.microsoft.com/office/drawing/2014/main" id="{99F5437B-F32E-9D47-8281-8ECA6500C813}"/>
                </a:ext>
              </a:extLst>
            </p:cNvPr>
            <p:cNvSpPr txBox="1"/>
            <p:nvPr/>
          </p:nvSpPr>
          <p:spPr>
            <a:xfrm>
              <a:off x="14031769" y="2544738"/>
              <a:ext cx="4860859" cy="1584944"/>
            </a:xfrm>
            <a:prstGeom prst="rect">
              <a:avLst/>
            </a:prstGeom>
            <a:noFill/>
          </p:spPr>
          <p:txBody>
            <a:bodyPr wrap="square" rtlCol="1">
              <a:spAutoFit/>
            </a:bodyPr>
            <a:lstStyle/>
            <a:p>
              <a:pPr algn="just" rtl="1">
                <a:lnSpc>
                  <a:spcPct val="200000"/>
                </a:lnSpc>
              </a:pPr>
              <a:r>
                <a:rPr lang="ar-EG" sz="3600" b="1" dirty="0">
                  <a:latin typeface="Dubai" panose="020B0503030403030204" pitchFamily="34" charset="-78"/>
                  <a:ea typeface="Calibri" panose="020F0502020204030204" pitchFamily="34" charset="0"/>
                  <a:cs typeface="Dubai" panose="020B0503030403030204" pitchFamily="34" charset="-78"/>
                </a:rPr>
                <a:t>أنواع المقابلات :</a:t>
              </a:r>
            </a:p>
            <a:p>
              <a:pPr algn="just" rtl="1">
                <a:lnSpc>
                  <a:spcPct val="200000"/>
                </a:lnSpc>
              </a:pPr>
              <a:r>
                <a:rPr lang="ar-EG" sz="3600" b="1" u="sng" dirty="0">
                  <a:latin typeface="Dubai" panose="020B0503030403030204" pitchFamily="34" charset="-78"/>
                  <a:ea typeface="Calibri" panose="020F0502020204030204" pitchFamily="34" charset="0"/>
                  <a:cs typeface="Dubai" panose="020B0503030403030204" pitchFamily="34" charset="-78"/>
                </a:rPr>
                <a:t>أولا : تنقسم المقابلة وفقا لأهدافها إلي :</a:t>
              </a:r>
            </a:p>
            <a:p>
              <a:pPr algn="just" rtl="1">
                <a:lnSpc>
                  <a:spcPct val="200000"/>
                </a:lnSpc>
              </a:pPr>
              <a:r>
                <a:rPr lang="ar-EG" sz="3600" dirty="0">
                  <a:latin typeface="Dubai" panose="020B0503030403030204" pitchFamily="34" charset="-78"/>
                  <a:ea typeface="Calibri" panose="020F0502020204030204" pitchFamily="34" charset="0"/>
                  <a:cs typeface="Dubai" panose="020B0503030403030204" pitchFamily="34" charset="-78"/>
                </a:rPr>
                <a:t>- مقابلة استطلاعية  </a:t>
              </a:r>
            </a:p>
            <a:p>
              <a:pPr algn="just" rtl="1"/>
              <a:r>
                <a:rPr lang="ar-EG" sz="3600" dirty="0">
                  <a:latin typeface="Dubai" panose="020B0503030403030204" pitchFamily="34" charset="-78"/>
                  <a:ea typeface="Calibri" panose="020F0502020204030204" pitchFamily="34" charset="0"/>
                  <a:cs typeface="Dubai" panose="020B0503030403030204" pitchFamily="34" charset="-78"/>
                </a:rPr>
                <a:t>- مقابلة تشخيصه  </a:t>
              </a:r>
            </a:p>
            <a:p>
              <a:pPr algn="just" rtl="1"/>
              <a:r>
                <a:rPr lang="ar-EG" sz="3600" dirty="0">
                  <a:latin typeface="Dubai" panose="020B0503030403030204" pitchFamily="34" charset="-78"/>
                  <a:ea typeface="Calibri" panose="020F0502020204030204" pitchFamily="34" charset="0"/>
                  <a:cs typeface="Dubai" panose="020B0503030403030204" pitchFamily="34" charset="-78"/>
                </a:rPr>
                <a:t>- المقابلة الارشادية  </a:t>
              </a:r>
            </a:p>
            <a:p>
              <a:pPr algn="just" rtl="1"/>
              <a:r>
                <a:rPr lang="ar-EG" sz="3600" dirty="0">
                  <a:latin typeface="Dubai" panose="020B0503030403030204" pitchFamily="34" charset="-78"/>
                  <a:ea typeface="Calibri" panose="020F0502020204030204" pitchFamily="34" charset="0"/>
                  <a:cs typeface="Dubai" panose="020B0503030403030204" pitchFamily="34" charset="-78"/>
                </a:rPr>
                <a:t>- المقابلة العلاجية  </a:t>
              </a:r>
            </a:p>
            <a:p>
              <a:pPr algn="just" rtl="1"/>
              <a:r>
                <a:rPr lang="ar-EG" sz="3600" dirty="0">
                  <a:latin typeface="Dubai" panose="020B0503030403030204" pitchFamily="34" charset="-78"/>
                  <a:ea typeface="Calibri" panose="020F0502020204030204" pitchFamily="34" charset="0"/>
                  <a:cs typeface="Dubai" panose="020B0503030403030204" pitchFamily="34" charset="-78"/>
                </a:rPr>
                <a:t>- مقابلة التوظيف </a:t>
              </a:r>
            </a:p>
            <a:p>
              <a:pPr algn="just" rtl="1"/>
              <a:r>
                <a:rPr lang="ar-EG" sz="3600" dirty="0">
                  <a:latin typeface="Dubai" panose="020B0503030403030204" pitchFamily="34" charset="-78"/>
                  <a:ea typeface="Calibri" panose="020F0502020204030204" pitchFamily="34" charset="0"/>
                  <a:cs typeface="Dubai" panose="020B0503030403030204" pitchFamily="34" charset="-78"/>
                </a:rPr>
                <a:t>- المقابلة الإدارية  </a:t>
              </a:r>
            </a:p>
            <a:p>
              <a:pPr algn="just" rtl="1">
                <a:lnSpc>
                  <a:spcPct val="200000"/>
                </a:lnSpc>
              </a:pPr>
              <a:endParaRPr lang="ar-EG" sz="3600" dirty="0">
                <a:latin typeface="Dubai" panose="020B0503030403030204" pitchFamily="34" charset="-78"/>
                <a:ea typeface="Calibri" panose="020F0502020204030204" pitchFamily="34" charset="0"/>
                <a:cs typeface="Dubai" panose="020B0503030403030204" pitchFamily="34" charset="-78"/>
              </a:endParaRPr>
            </a:p>
          </p:txBody>
        </p:sp>
      </p:grpSp>
      <p:grpSp>
        <p:nvGrpSpPr>
          <p:cNvPr id="27" name="Group 4">
            <a:extLst>
              <a:ext uri="{FF2B5EF4-FFF2-40B4-BE49-F238E27FC236}">
                <a16:creationId xmlns:a16="http://schemas.microsoft.com/office/drawing/2014/main" id="{1BB6DE8D-F692-44B0-8C98-3E30ADA82940}"/>
              </a:ext>
            </a:extLst>
          </p:cNvPr>
          <p:cNvGrpSpPr/>
          <p:nvPr/>
        </p:nvGrpSpPr>
        <p:grpSpPr>
          <a:xfrm>
            <a:off x="2166934" y="-103125"/>
            <a:ext cx="4753758" cy="4713226"/>
            <a:chOff x="-1133261" y="0"/>
            <a:chExt cx="6908800" cy="7640148"/>
          </a:xfrm>
        </p:grpSpPr>
        <p:pic>
          <p:nvPicPr>
            <p:cNvPr id="28" name="Picture 5">
              <a:extLst>
                <a:ext uri="{FF2B5EF4-FFF2-40B4-BE49-F238E27FC236}">
                  <a16:creationId xmlns:a16="http://schemas.microsoft.com/office/drawing/2014/main" id="{88864996-467C-43D3-BBC5-508FF2AB271A}"/>
                </a:ext>
              </a:extLst>
            </p:cNvPr>
            <p:cNvPicPr>
              <a:picLocks noChangeAspect="1"/>
            </p:cNvPicPr>
            <p:nvPr/>
          </p:nvPicPr>
          <p:blipFill rotWithShape="1">
            <a:blip r:embed="rId9">
              <a:extLst>
                <a:ext uri="{28A0092B-C50C-407E-A947-70E740481C1C}">
                  <a14:useLocalDpi xmlns:a14="http://schemas.microsoft.com/office/drawing/2010/main" val="0"/>
                </a:ext>
              </a:extLst>
            </a:blip>
            <a:srcRect l="2587" r="6985"/>
            <a:stretch/>
          </p:blipFill>
          <p:spPr>
            <a:xfrm>
              <a:off x="-1133261" y="0"/>
              <a:ext cx="6908800" cy="7640148"/>
            </a:xfrm>
            <a:prstGeom prst="rect">
              <a:avLst/>
            </a:prstGeom>
          </p:spPr>
        </p:pic>
      </p:grpSp>
    </p:spTree>
    <p:extLst>
      <p:ext uri="{BB962C8B-B14F-4D97-AF65-F5344CB8AC3E}">
        <p14:creationId xmlns:p14="http://schemas.microsoft.com/office/powerpoint/2010/main" val="16457162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2">
            <a:lumMod val="60000"/>
            <a:lumOff val="40000"/>
            <a:alpha val="39000"/>
          </a:schemeClr>
        </a:solidFill>
        <a:effectLst/>
      </p:bgPr>
    </p:bg>
    <p:spTree>
      <p:nvGrpSpPr>
        <p:cNvPr id="1" name=""/>
        <p:cNvGrpSpPr/>
        <p:nvPr/>
      </p:nvGrpSpPr>
      <p:grpSpPr>
        <a:xfrm>
          <a:off x="0" y="0"/>
          <a:ext cx="0" cy="0"/>
          <a:chOff x="0" y="0"/>
          <a:chExt cx="0" cy="0"/>
        </a:xfrm>
      </p:grpSpPr>
      <p:sp>
        <p:nvSpPr>
          <p:cNvPr id="8" name="Right Triangle 7">
            <a:extLst>
              <a:ext uri="{FF2B5EF4-FFF2-40B4-BE49-F238E27FC236}">
                <a16:creationId xmlns:a16="http://schemas.microsoft.com/office/drawing/2014/main" id="{BDC96880-C9A8-D463-187E-5F44CF00C555}"/>
              </a:ext>
            </a:extLst>
          </p:cNvPr>
          <p:cNvSpPr/>
          <p:nvPr/>
        </p:nvSpPr>
        <p:spPr>
          <a:xfrm>
            <a:off x="36637" y="40220"/>
            <a:ext cx="18251363" cy="10325100"/>
          </a:xfrm>
          <a:prstGeom prst="rtTriangle">
            <a:avLst/>
          </a:prstGeom>
          <a:solidFill>
            <a:srgbClr val="FFA5AD">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ar-EG"/>
          </a:p>
        </p:txBody>
      </p:sp>
      <p:grpSp>
        <p:nvGrpSpPr>
          <p:cNvPr id="2" name="Group 1">
            <a:extLst>
              <a:ext uri="{FF2B5EF4-FFF2-40B4-BE49-F238E27FC236}">
                <a16:creationId xmlns:a16="http://schemas.microsoft.com/office/drawing/2014/main" id="{EA7FD379-A12B-C0F3-294C-AF8BD930CAD6}"/>
              </a:ext>
            </a:extLst>
          </p:cNvPr>
          <p:cNvGrpSpPr/>
          <p:nvPr/>
        </p:nvGrpSpPr>
        <p:grpSpPr>
          <a:xfrm>
            <a:off x="774479" y="1049139"/>
            <a:ext cx="1899445" cy="980225"/>
            <a:chOff x="879794" y="557739"/>
            <a:chExt cx="2171635" cy="876343"/>
          </a:xfrm>
        </p:grpSpPr>
        <p:pic>
          <p:nvPicPr>
            <p:cNvPr id="3" name="Picture 2">
              <a:extLst>
                <a:ext uri="{FF2B5EF4-FFF2-40B4-BE49-F238E27FC236}">
                  <a16:creationId xmlns:a16="http://schemas.microsoft.com/office/drawing/2014/main" id="{06FDF8A8-8115-0A6B-2829-DA2EC6FE1CBB}"/>
                </a:ext>
              </a:extLst>
            </p:cNvPr>
            <p:cNvPicPr>
              <a:picLocks noChangeAspect="1"/>
            </p:cNvPicPr>
            <p:nvPr/>
          </p:nvPicPr>
          <p:blipFill>
            <a:blip r:embed="rId3"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879794" y="557739"/>
              <a:ext cx="2171635" cy="876343"/>
            </a:xfrm>
            <a:prstGeom prst="rect">
              <a:avLst/>
            </a:prstGeom>
          </p:spPr>
        </p:pic>
        <p:sp>
          <p:nvSpPr>
            <p:cNvPr id="4" name="TextBox 28">
              <a:extLst>
                <a:ext uri="{FF2B5EF4-FFF2-40B4-BE49-F238E27FC236}">
                  <a16:creationId xmlns:a16="http://schemas.microsoft.com/office/drawing/2014/main" id="{4E9B5231-2549-7509-307B-8A7BD2A6ABD2}"/>
                </a:ext>
              </a:extLst>
            </p:cNvPr>
            <p:cNvSpPr txBox="1"/>
            <p:nvPr/>
          </p:nvSpPr>
          <p:spPr>
            <a:xfrm rot="20457677">
              <a:off x="961842" y="838252"/>
              <a:ext cx="1806571" cy="368025"/>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2500" b="1"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rPr>
                <a:t>الجلسة الأولى</a:t>
              </a:r>
              <a:endParaRPr lang="en-US" sz="2500"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5" name="Group 4">
            <a:extLst>
              <a:ext uri="{FF2B5EF4-FFF2-40B4-BE49-F238E27FC236}">
                <a16:creationId xmlns:a16="http://schemas.microsoft.com/office/drawing/2014/main" id="{9B30CF6B-06A4-7767-9951-7F92C4EFB13A}"/>
              </a:ext>
            </a:extLst>
          </p:cNvPr>
          <p:cNvGrpSpPr/>
          <p:nvPr/>
        </p:nvGrpSpPr>
        <p:grpSpPr>
          <a:xfrm>
            <a:off x="140419" y="299624"/>
            <a:ext cx="1879169" cy="980224"/>
            <a:chOff x="1282652" y="498315"/>
            <a:chExt cx="1807888" cy="876343"/>
          </a:xfrm>
        </p:grpSpPr>
        <p:pic>
          <p:nvPicPr>
            <p:cNvPr id="6" name="Picture 5">
              <a:extLst>
                <a:ext uri="{FF2B5EF4-FFF2-40B4-BE49-F238E27FC236}">
                  <a16:creationId xmlns:a16="http://schemas.microsoft.com/office/drawing/2014/main" id="{FEBD5877-C1CE-1FA6-5F49-D25B89BE69F2}"/>
                </a:ext>
              </a:extLst>
            </p:cNvPr>
            <p:cNvPicPr>
              <a:picLocks noChangeAspect="1"/>
            </p:cNvPicPr>
            <p:nvPr/>
          </p:nvPicPr>
          <p:blipFill>
            <a:blip r:embed="rId4"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1282652" y="498315"/>
              <a:ext cx="1807888" cy="876343"/>
            </a:xfrm>
            <a:prstGeom prst="rect">
              <a:avLst/>
            </a:prstGeom>
          </p:spPr>
        </p:pic>
        <p:sp>
          <p:nvSpPr>
            <p:cNvPr id="7" name="TextBox 28">
              <a:extLst>
                <a:ext uri="{FF2B5EF4-FFF2-40B4-BE49-F238E27FC236}">
                  <a16:creationId xmlns:a16="http://schemas.microsoft.com/office/drawing/2014/main" id="{FC86DDE1-7B1B-D414-53E9-60A2955210EE}"/>
                </a:ext>
              </a:extLst>
            </p:cNvPr>
            <p:cNvSpPr txBox="1"/>
            <p:nvPr/>
          </p:nvSpPr>
          <p:spPr>
            <a:xfrm rot="20457677">
              <a:off x="1345850" y="709582"/>
              <a:ext cx="1421884" cy="441630"/>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3000" b="1"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rPr>
                <a:t>اليوم الأول</a:t>
              </a:r>
              <a:endParaRPr lang="en-US" sz="3000"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9" name="Group 8">
            <a:extLst>
              <a:ext uri="{FF2B5EF4-FFF2-40B4-BE49-F238E27FC236}">
                <a16:creationId xmlns:a16="http://schemas.microsoft.com/office/drawing/2014/main" id="{4F232B40-6637-2F3C-5186-E94AE85DE2F2}"/>
              </a:ext>
            </a:extLst>
          </p:cNvPr>
          <p:cNvGrpSpPr/>
          <p:nvPr/>
        </p:nvGrpSpPr>
        <p:grpSpPr>
          <a:xfrm>
            <a:off x="13396567" y="151287"/>
            <a:ext cx="4662835" cy="1035541"/>
            <a:chOff x="4935472" y="1769662"/>
            <a:chExt cx="8932928" cy="2733080"/>
          </a:xfrm>
        </p:grpSpPr>
        <p:pic>
          <p:nvPicPr>
            <p:cNvPr id="19" name="Picture 18">
              <a:extLst>
                <a:ext uri="{FF2B5EF4-FFF2-40B4-BE49-F238E27FC236}">
                  <a16:creationId xmlns:a16="http://schemas.microsoft.com/office/drawing/2014/main" id="{DB587E16-79F8-057F-8149-E7592A68F8A7}"/>
                </a:ext>
              </a:extLst>
            </p:cNvPr>
            <p:cNvPicPr>
              <a:picLocks noChangeAspect="1"/>
            </p:cNvPicPr>
            <p:nvPr/>
          </p:nvPicPr>
          <p:blipFill rotWithShape="1">
            <a:blip r:embed="rId5">
              <a:grayscl/>
              <a:extLst>
                <a:ext uri="{BEBA8EAE-BF5A-486C-A8C5-ECC9F3942E4B}">
                  <a14:imgProps xmlns:a14="http://schemas.microsoft.com/office/drawing/2010/main">
                    <a14:imgLayer r:embed="rId6">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630" t="9182" r="839" b="13125"/>
            <a:stretch/>
          </p:blipFill>
          <p:spPr>
            <a:xfrm>
              <a:off x="4935472" y="1798820"/>
              <a:ext cx="8932928" cy="2703922"/>
            </a:xfrm>
            <a:prstGeom prst="rect">
              <a:avLst/>
            </a:prstGeom>
          </p:spPr>
        </p:pic>
        <p:sp>
          <p:nvSpPr>
            <p:cNvPr id="20" name="TextBox 42">
              <a:extLst>
                <a:ext uri="{FF2B5EF4-FFF2-40B4-BE49-F238E27FC236}">
                  <a16:creationId xmlns:a16="http://schemas.microsoft.com/office/drawing/2014/main" id="{A8710DD6-0C55-5F29-4CAF-3B243057A9DD}"/>
                </a:ext>
              </a:extLst>
            </p:cNvPr>
            <p:cNvSpPr txBox="1"/>
            <p:nvPr/>
          </p:nvSpPr>
          <p:spPr>
            <a:xfrm>
              <a:off x="4935472" y="1769662"/>
              <a:ext cx="8662082" cy="1736050"/>
            </a:xfrm>
            <a:prstGeom prst="rect">
              <a:avLst/>
            </a:prstGeom>
          </p:spPr>
          <p:txBody>
            <a:bodyPr wrap="square" lIns="0" tIns="0" rIns="0" bIns="0" rtlCol="0" anchor="t">
              <a:spAutoFit/>
            </a:bodyPr>
            <a:lstStyle/>
            <a:p>
              <a:pPr algn="just" rtl="1">
                <a:lnSpc>
                  <a:spcPct val="150000"/>
                </a:lnSpc>
              </a:pPr>
              <a:r>
                <a:rPr lang="ar-EG" sz="4500" b="1" spc="51" dirty="0">
                  <a:latin typeface="Aljazeera" panose="02000000000000000000" pitchFamily="2" charset="-78"/>
                  <a:cs typeface="Aljazeera" panose="02000000000000000000" pitchFamily="2" charset="-78"/>
                </a:rPr>
                <a:t>مدخل إلى دراسة الحالة</a:t>
              </a:r>
              <a:endParaRPr lang="en-US" sz="4500" b="1" spc="51" dirty="0">
                <a:latin typeface="Aljazeera" panose="02000000000000000000" pitchFamily="2" charset="-78"/>
                <a:cs typeface="Aljazeera" panose="02000000000000000000" pitchFamily="2" charset="-78"/>
              </a:endParaRPr>
            </a:p>
          </p:txBody>
        </p:sp>
      </p:grpSp>
      <p:grpSp>
        <p:nvGrpSpPr>
          <p:cNvPr id="21" name="Group 20">
            <a:extLst>
              <a:ext uri="{FF2B5EF4-FFF2-40B4-BE49-F238E27FC236}">
                <a16:creationId xmlns:a16="http://schemas.microsoft.com/office/drawing/2014/main" id="{5B62A8B4-4138-3877-B476-EFD14E7625E9}"/>
              </a:ext>
            </a:extLst>
          </p:cNvPr>
          <p:cNvGrpSpPr>
            <a:grpSpLocks/>
          </p:cNvGrpSpPr>
          <p:nvPr/>
        </p:nvGrpSpPr>
        <p:grpSpPr>
          <a:xfrm>
            <a:off x="7125058" y="1772713"/>
            <a:ext cx="5335594" cy="1397974"/>
            <a:chOff x="1650043" y="130715"/>
            <a:chExt cx="879822" cy="791746"/>
          </a:xfrm>
        </p:grpSpPr>
        <p:pic>
          <p:nvPicPr>
            <p:cNvPr id="22" name="Picture 21">
              <a:extLst>
                <a:ext uri="{FF2B5EF4-FFF2-40B4-BE49-F238E27FC236}">
                  <a16:creationId xmlns:a16="http://schemas.microsoft.com/office/drawing/2014/main" id="{F7E4C941-92BF-CA20-A31B-F70224216A20}"/>
                </a:ext>
              </a:extLst>
            </p:cNvPr>
            <p:cNvPicPr>
              <a:picLocks noChangeAspect="1"/>
            </p:cNvPicPr>
            <p:nvPr/>
          </p:nvPicPr>
          <p:blipFill>
            <a:blip r:embed="rId7" cstate="print">
              <a:duotone>
                <a:schemeClr val="accent2">
                  <a:shade val="45000"/>
                  <a:satMod val="135000"/>
                </a:schemeClr>
                <a:prstClr val="white"/>
              </a:duotone>
            </a:blip>
            <a:srcRect/>
            <a:stretch>
              <a:fillRect/>
            </a:stretch>
          </p:blipFill>
          <p:spPr bwMode="auto">
            <a:xfrm>
              <a:off x="1650043" y="130715"/>
              <a:ext cx="879822" cy="791746"/>
            </a:xfrm>
            <a:prstGeom prst="rect">
              <a:avLst/>
            </a:prstGeom>
            <a:noFill/>
            <a:ln>
              <a:noFill/>
            </a:ln>
          </p:spPr>
        </p:pic>
        <p:sp>
          <p:nvSpPr>
            <p:cNvPr id="23" name="Rectangle 22">
              <a:extLst>
                <a:ext uri="{FF2B5EF4-FFF2-40B4-BE49-F238E27FC236}">
                  <a16:creationId xmlns:a16="http://schemas.microsoft.com/office/drawing/2014/main" id="{32A5CCB6-8AA8-211D-C4D0-AF6966438DE8}"/>
                </a:ext>
              </a:extLst>
            </p:cNvPr>
            <p:cNvSpPr/>
            <p:nvPr/>
          </p:nvSpPr>
          <p:spPr>
            <a:xfrm>
              <a:off x="1690728" y="157960"/>
              <a:ext cx="710511" cy="62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algn="r" rtl="0">
                <a:lnSpc>
                  <a:spcPct val="107000"/>
                </a:lnSpc>
                <a:spcAft>
                  <a:spcPts val="800"/>
                </a:spcAft>
              </a:pPr>
              <a:r>
                <a:rPr lang="ar-SA"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تعريف دراسة الحالة</a:t>
              </a:r>
              <a:endParaRPr lang="en-US" sz="45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7" name="Group 26">
            <a:extLst>
              <a:ext uri="{FF2B5EF4-FFF2-40B4-BE49-F238E27FC236}">
                <a16:creationId xmlns:a16="http://schemas.microsoft.com/office/drawing/2014/main" id="{9733579D-DB20-F977-A683-D0B47FEE9129}"/>
              </a:ext>
            </a:extLst>
          </p:cNvPr>
          <p:cNvGrpSpPr/>
          <p:nvPr/>
        </p:nvGrpSpPr>
        <p:grpSpPr>
          <a:xfrm rot="1776944">
            <a:off x="13299879" y="3139695"/>
            <a:ext cx="3964465" cy="1012105"/>
            <a:chOff x="-484985" y="497361"/>
            <a:chExt cx="3797286" cy="1518156"/>
          </a:xfrm>
        </p:grpSpPr>
        <p:pic>
          <p:nvPicPr>
            <p:cNvPr id="28" name="Picture 27">
              <a:extLst>
                <a:ext uri="{FF2B5EF4-FFF2-40B4-BE49-F238E27FC236}">
                  <a16:creationId xmlns:a16="http://schemas.microsoft.com/office/drawing/2014/main" id="{73485C13-4B36-CE85-282A-C668E5A188B3}"/>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20565730">
              <a:off x="-454720" y="628516"/>
              <a:ext cx="3767021" cy="1176928"/>
            </a:xfrm>
            <a:prstGeom prst="rect">
              <a:avLst/>
            </a:prstGeom>
          </p:spPr>
        </p:pic>
        <p:sp>
          <p:nvSpPr>
            <p:cNvPr id="29" name="TextBox 28">
              <a:extLst>
                <a:ext uri="{FF2B5EF4-FFF2-40B4-BE49-F238E27FC236}">
                  <a16:creationId xmlns:a16="http://schemas.microsoft.com/office/drawing/2014/main" id="{85445D2D-4FFA-00A7-B8AF-355A844299BF}"/>
                </a:ext>
              </a:extLst>
            </p:cNvPr>
            <p:cNvSpPr txBox="1"/>
            <p:nvPr/>
          </p:nvSpPr>
          <p:spPr>
            <a:xfrm rot="20512132">
              <a:off x="-484985" y="497361"/>
              <a:ext cx="3335357" cy="1249379"/>
            </a:xfrm>
            <a:prstGeom prst="rect">
              <a:avLst/>
            </a:prstGeom>
            <a:noFill/>
          </p:spPr>
          <p:txBody>
            <a:bodyPr wrap="square" rtlCol="1">
              <a:spAutoFit/>
            </a:bodyPr>
            <a:lstStyle/>
            <a:p>
              <a:pPr algn="just" rtl="1">
                <a:lnSpc>
                  <a:spcPct val="150000"/>
                </a:lnSpc>
              </a:pPr>
              <a:r>
                <a:rPr lang="ar-EG" sz="3500" b="1" dirty="0">
                  <a:solidFill>
                    <a:srgbClr val="FF0000"/>
                  </a:solidFill>
                  <a:latin typeface="Aljazeera" panose="02000000000000000000" pitchFamily="2" charset="-78"/>
                  <a:ea typeface="Calibri" panose="020F0502020204030204" pitchFamily="34" charset="0"/>
                  <a:cs typeface="Aljazeera" panose="02000000000000000000" pitchFamily="2" charset="-78"/>
                </a:rPr>
                <a:t>الحالة في الاصطلاح</a:t>
              </a:r>
            </a:p>
          </p:txBody>
        </p:sp>
        <p:pic>
          <p:nvPicPr>
            <p:cNvPr id="30" name="Picture 29">
              <a:extLst>
                <a:ext uri="{FF2B5EF4-FFF2-40B4-BE49-F238E27FC236}">
                  <a16:creationId xmlns:a16="http://schemas.microsoft.com/office/drawing/2014/main" id="{5A8824CB-C749-7B21-5899-3744B9ABF9FD}"/>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rot="20710204">
              <a:off x="148372" y="1763372"/>
              <a:ext cx="1789634" cy="252145"/>
            </a:xfrm>
            <a:prstGeom prst="rect">
              <a:avLst/>
            </a:prstGeom>
          </p:spPr>
        </p:pic>
      </p:grpSp>
      <p:pic>
        <p:nvPicPr>
          <p:cNvPr id="10" name="Picture 9">
            <a:extLst>
              <a:ext uri="{FF2B5EF4-FFF2-40B4-BE49-F238E27FC236}">
                <a16:creationId xmlns:a16="http://schemas.microsoft.com/office/drawing/2014/main" id="{BC826B06-7FDF-AF3F-619E-DBA06ED80C91}"/>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4325600" y="7051344"/>
            <a:ext cx="4261672" cy="3347377"/>
          </a:xfrm>
          <a:prstGeom prst="rect">
            <a:avLst/>
          </a:prstGeom>
        </p:spPr>
      </p:pic>
      <p:grpSp>
        <p:nvGrpSpPr>
          <p:cNvPr id="24" name="Group 23">
            <a:extLst>
              <a:ext uri="{FF2B5EF4-FFF2-40B4-BE49-F238E27FC236}">
                <a16:creationId xmlns:a16="http://schemas.microsoft.com/office/drawing/2014/main" id="{1BF27AE6-7215-5DBF-46A4-D5CC7C5D6B56}"/>
              </a:ext>
            </a:extLst>
          </p:cNvPr>
          <p:cNvGrpSpPr/>
          <p:nvPr/>
        </p:nvGrpSpPr>
        <p:grpSpPr>
          <a:xfrm>
            <a:off x="1636312" y="3754092"/>
            <a:ext cx="14630403" cy="4361209"/>
            <a:chOff x="13501483" y="2720128"/>
            <a:chExt cx="5299339" cy="1025148"/>
          </a:xfrm>
        </p:grpSpPr>
        <p:sp>
          <p:nvSpPr>
            <p:cNvPr id="25" name="Freeform 9">
              <a:extLst>
                <a:ext uri="{FF2B5EF4-FFF2-40B4-BE49-F238E27FC236}">
                  <a16:creationId xmlns:a16="http://schemas.microsoft.com/office/drawing/2014/main" id="{95826796-CF80-5A30-53CF-C27B1190AD40}"/>
                </a:ext>
              </a:extLst>
            </p:cNvPr>
            <p:cNvSpPr/>
            <p:nvPr/>
          </p:nvSpPr>
          <p:spPr>
            <a:xfrm flipH="1">
              <a:off x="13501483" y="2720128"/>
              <a:ext cx="5299339" cy="1025148"/>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11">
                <a:duotone>
                  <a:schemeClr val="accent6">
                    <a:shade val="45000"/>
                    <a:satMod val="135000"/>
                  </a:schemeClr>
                  <a:prstClr val="white"/>
                </a:duotone>
                <a:lum/>
                <a:extLst>
                  <a:ext uri="{96DAC541-7B7A-43D3-8B79-37D633B846F1}">
                    <asvg:svgBlip xmlns:asvg="http://schemas.microsoft.com/office/drawing/2016/SVG/main" r:embed="rId12"/>
                  </a:ext>
                </a:extLst>
              </a:blip>
              <a:stretch>
                <a:fillRect/>
              </a:stretch>
            </a:blipFill>
          </p:spPr>
          <p:txBody>
            <a:bodyPr/>
            <a:lstStyle/>
            <a:p>
              <a:endParaRPr lang="ar-EG" sz="1200" dirty="0"/>
            </a:p>
          </p:txBody>
        </p:sp>
        <p:sp>
          <p:nvSpPr>
            <p:cNvPr id="26" name="TextBox 25">
              <a:extLst>
                <a:ext uri="{FF2B5EF4-FFF2-40B4-BE49-F238E27FC236}">
                  <a16:creationId xmlns:a16="http://schemas.microsoft.com/office/drawing/2014/main" id="{99F5437B-F32E-9D47-8281-8ECA6500C813}"/>
                </a:ext>
              </a:extLst>
            </p:cNvPr>
            <p:cNvSpPr txBox="1"/>
            <p:nvPr/>
          </p:nvSpPr>
          <p:spPr>
            <a:xfrm>
              <a:off x="14040417" y="2819759"/>
              <a:ext cx="4543604" cy="749687"/>
            </a:xfrm>
            <a:prstGeom prst="rect">
              <a:avLst/>
            </a:prstGeom>
            <a:noFill/>
          </p:spPr>
          <p:txBody>
            <a:bodyPr wrap="square" rtlCol="1">
              <a:spAutoFit/>
            </a:bodyPr>
            <a:lstStyle/>
            <a:p>
              <a:pPr algn="ctr" rtl="1">
                <a:lnSpc>
                  <a:spcPct val="200000"/>
                </a:lnSpc>
              </a:pPr>
              <a:r>
                <a:rPr lang="ar-EG" sz="3500" b="1" dirty="0">
                  <a:latin typeface="Dubai" panose="020B0503030403030204" pitchFamily="34" charset="-78"/>
                  <a:ea typeface="Calibri" panose="020F0502020204030204" pitchFamily="34" charset="0"/>
                  <a:cs typeface="Dubai" panose="020B0503030403030204" pitchFamily="34" charset="-78"/>
                </a:rPr>
                <a:t>وذلك من خلال المعلومات المتوفرة بناء على نتائج المقابلات والاختبارات والملاحظة، وهي جميع المعلومات المفصلة والشاملة عن الفرد المراد دراسته حالته في الحاضر والماضي.</a:t>
              </a:r>
            </a:p>
          </p:txBody>
        </p:sp>
      </p:grpSp>
    </p:spTree>
    <p:extLst>
      <p:ext uri="{BB962C8B-B14F-4D97-AF65-F5344CB8AC3E}">
        <p14:creationId xmlns:p14="http://schemas.microsoft.com/office/powerpoint/2010/main" val="251416973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Triangle 7">
            <a:extLst>
              <a:ext uri="{FF2B5EF4-FFF2-40B4-BE49-F238E27FC236}">
                <a16:creationId xmlns:a16="http://schemas.microsoft.com/office/drawing/2014/main" id="{BDC96880-C9A8-D463-187E-5F44CF00C555}"/>
              </a:ext>
            </a:extLst>
          </p:cNvPr>
          <p:cNvSpPr/>
          <p:nvPr/>
        </p:nvSpPr>
        <p:spPr>
          <a:xfrm flipH="1">
            <a:off x="0" y="-30549"/>
            <a:ext cx="18288000" cy="10325100"/>
          </a:xfrm>
          <a:prstGeom prst="rtTriangle">
            <a:avLst/>
          </a:prstGeom>
          <a:solidFill>
            <a:srgbClr val="00B050">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ar-EG" dirty="0"/>
          </a:p>
        </p:txBody>
      </p:sp>
      <p:grpSp>
        <p:nvGrpSpPr>
          <p:cNvPr id="2" name="Group 1">
            <a:extLst>
              <a:ext uri="{FF2B5EF4-FFF2-40B4-BE49-F238E27FC236}">
                <a16:creationId xmlns:a16="http://schemas.microsoft.com/office/drawing/2014/main" id="{EA7FD379-A12B-C0F3-294C-AF8BD930CAD6}"/>
              </a:ext>
            </a:extLst>
          </p:cNvPr>
          <p:cNvGrpSpPr/>
          <p:nvPr/>
        </p:nvGrpSpPr>
        <p:grpSpPr>
          <a:xfrm>
            <a:off x="695755" y="1061232"/>
            <a:ext cx="1980028" cy="980225"/>
            <a:chOff x="789788" y="568550"/>
            <a:chExt cx="2263765" cy="876343"/>
          </a:xfrm>
        </p:grpSpPr>
        <p:pic>
          <p:nvPicPr>
            <p:cNvPr id="3" name="Picture 2">
              <a:extLst>
                <a:ext uri="{FF2B5EF4-FFF2-40B4-BE49-F238E27FC236}">
                  <a16:creationId xmlns:a16="http://schemas.microsoft.com/office/drawing/2014/main" id="{06FDF8A8-8115-0A6B-2829-DA2EC6FE1CBB}"/>
                </a:ext>
              </a:extLst>
            </p:cNvPr>
            <p:cNvPicPr>
              <a:picLocks noChangeAspect="1"/>
            </p:cNvPicPr>
            <p:nvPr/>
          </p:nvPicPr>
          <p:blipFill>
            <a:blip r:embed="rId3"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789788" y="568550"/>
              <a:ext cx="2263765" cy="876343"/>
            </a:xfrm>
            <a:prstGeom prst="rect">
              <a:avLst/>
            </a:prstGeom>
          </p:spPr>
        </p:pic>
        <p:sp>
          <p:nvSpPr>
            <p:cNvPr id="4" name="TextBox 28">
              <a:extLst>
                <a:ext uri="{FF2B5EF4-FFF2-40B4-BE49-F238E27FC236}">
                  <a16:creationId xmlns:a16="http://schemas.microsoft.com/office/drawing/2014/main" id="{4E9B5231-2549-7509-307B-8A7BD2A6ABD2}"/>
                </a:ext>
              </a:extLst>
            </p:cNvPr>
            <p:cNvSpPr txBox="1"/>
            <p:nvPr/>
          </p:nvSpPr>
          <p:spPr>
            <a:xfrm rot="20457677">
              <a:off x="874661" y="849684"/>
              <a:ext cx="1896204" cy="368025"/>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2500" b="1"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rPr>
                <a:t>الجلسة الثانية</a:t>
              </a:r>
              <a:endParaRPr lang="en-US" sz="2500"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5" name="Group 4">
            <a:extLst>
              <a:ext uri="{FF2B5EF4-FFF2-40B4-BE49-F238E27FC236}">
                <a16:creationId xmlns:a16="http://schemas.microsoft.com/office/drawing/2014/main" id="{9B30CF6B-06A4-7767-9951-7F92C4EFB13A}"/>
              </a:ext>
            </a:extLst>
          </p:cNvPr>
          <p:cNvGrpSpPr/>
          <p:nvPr/>
        </p:nvGrpSpPr>
        <p:grpSpPr>
          <a:xfrm>
            <a:off x="140419" y="299624"/>
            <a:ext cx="1879169" cy="980224"/>
            <a:chOff x="1282652" y="498315"/>
            <a:chExt cx="1807888" cy="876343"/>
          </a:xfrm>
        </p:grpSpPr>
        <p:pic>
          <p:nvPicPr>
            <p:cNvPr id="6" name="Picture 5">
              <a:extLst>
                <a:ext uri="{FF2B5EF4-FFF2-40B4-BE49-F238E27FC236}">
                  <a16:creationId xmlns:a16="http://schemas.microsoft.com/office/drawing/2014/main" id="{FEBD5877-C1CE-1FA6-5F49-D25B89BE69F2}"/>
                </a:ext>
              </a:extLst>
            </p:cNvPr>
            <p:cNvPicPr>
              <a:picLocks noChangeAspect="1"/>
            </p:cNvPicPr>
            <p:nvPr/>
          </p:nvPicPr>
          <p:blipFill>
            <a:blip r:embed="rId4"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1282652" y="498315"/>
              <a:ext cx="1807888" cy="876343"/>
            </a:xfrm>
            <a:prstGeom prst="rect">
              <a:avLst/>
            </a:prstGeom>
          </p:spPr>
        </p:pic>
        <p:sp>
          <p:nvSpPr>
            <p:cNvPr id="7" name="TextBox 28">
              <a:extLst>
                <a:ext uri="{FF2B5EF4-FFF2-40B4-BE49-F238E27FC236}">
                  <a16:creationId xmlns:a16="http://schemas.microsoft.com/office/drawing/2014/main" id="{FC86DDE1-7B1B-D414-53E9-60A2955210EE}"/>
                </a:ext>
              </a:extLst>
            </p:cNvPr>
            <p:cNvSpPr txBox="1"/>
            <p:nvPr/>
          </p:nvSpPr>
          <p:spPr>
            <a:xfrm rot="20457677">
              <a:off x="1345850" y="709582"/>
              <a:ext cx="1421884" cy="441630"/>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3000" b="1"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rPr>
                <a:t>اليوم الأول</a:t>
              </a:r>
              <a:endParaRPr lang="en-US" sz="3000"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9" name="Group 8">
            <a:extLst>
              <a:ext uri="{FF2B5EF4-FFF2-40B4-BE49-F238E27FC236}">
                <a16:creationId xmlns:a16="http://schemas.microsoft.com/office/drawing/2014/main" id="{4F232B40-6637-2F3C-5186-E94AE85DE2F2}"/>
              </a:ext>
            </a:extLst>
          </p:cNvPr>
          <p:cNvGrpSpPr/>
          <p:nvPr/>
        </p:nvGrpSpPr>
        <p:grpSpPr>
          <a:xfrm>
            <a:off x="12288063" y="120972"/>
            <a:ext cx="5791202" cy="1990930"/>
            <a:chOff x="4935472" y="1769662"/>
            <a:chExt cx="8932928" cy="5254617"/>
          </a:xfrm>
        </p:grpSpPr>
        <p:pic>
          <p:nvPicPr>
            <p:cNvPr id="19" name="Picture 18">
              <a:extLst>
                <a:ext uri="{FF2B5EF4-FFF2-40B4-BE49-F238E27FC236}">
                  <a16:creationId xmlns:a16="http://schemas.microsoft.com/office/drawing/2014/main" id="{DB587E16-79F8-057F-8149-E7592A68F8A7}"/>
                </a:ext>
              </a:extLst>
            </p:cNvPr>
            <p:cNvPicPr>
              <a:picLocks noChangeAspect="1"/>
            </p:cNvPicPr>
            <p:nvPr/>
          </p:nvPicPr>
          <p:blipFill rotWithShape="1">
            <a:blip r:embed="rId5">
              <a:grayscl/>
              <a:extLst>
                <a:ext uri="{BEBA8EAE-BF5A-486C-A8C5-ECC9F3942E4B}">
                  <a14:imgProps xmlns:a14="http://schemas.microsoft.com/office/drawing/2010/main">
                    <a14:imgLayer r:embed="rId6">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630" t="9182" r="839" b="13125"/>
            <a:stretch/>
          </p:blipFill>
          <p:spPr>
            <a:xfrm>
              <a:off x="4935472" y="1798820"/>
              <a:ext cx="8932928" cy="2703922"/>
            </a:xfrm>
            <a:prstGeom prst="rect">
              <a:avLst/>
            </a:prstGeom>
          </p:spPr>
        </p:pic>
        <p:sp>
          <p:nvSpPr>
            <p:cNvPr id="20" name="TextBox 42">
              <a:extLst>
                <a:ext uri="{FF2B5EF4-FFF2-40B4-BE49-F238E27FC236}">
                  <a16:creationId xmlns:a16="http://schemas.microsoft.com/office/drawing/2014/main" id="{A8710DD6-0C55-5F29-4CAF-3B243057A9DD}"/>
                </a:ext>
              </a:extLst>
            </p:cNvPr>
            <p:cNvSpPr txBox="1"/>
            <p:nvPr/>
          </p:nvSpPr>
          <p:spPr>
            <a:xfrm>
              <a:off x="4935472" y="1769662"/>
              <a:ext cx="8662082" cy="5254617"/>
            </a:xfrm>
            <a:prstGeom prst="rect">
              <a:avLst/>
            </a:prstGeom>
          </p:spPr>
          <p:txBody>
            <a:bodyPr wrap="square" lIns="0" tIns="0" rIns="0" bIns="0" rtlCol="0" anchor="t">
              <a:spAutoFit/>
            </a:bodyPr>
            <a:lstStyle/>
            <a:p>
              <a:pPr algn="just" rtl="1">
                <a:lnSpc>
                  <a:spcPct val="150000"/>
                </a:lnSpc>
              </a:pPr>
              <a:r>
                <a:rPr lang="ar-EG" sz="4500" b="1" spc="51" dirty="0">
                  <a:latin typeface="Aljazeera" panose="02000000000000000000" pitchFamily="2" charset="-78"/>
                  <a:cs typeface="Aljazeera" panose="02000000000000000000" pitchFamily="2" charset="-78"/>
                </a:rPr>
                <a:t>أدوات وأساليب دراسة الحالة</a:t>
              </a:r>
              <a:endParaRPr lang="en-US" sz="4500" b="1" spc="51" dirty="0">
                <a:latin typeface="Aljazeera" panose="02000000000000000000" pitchFamily="2" charset="-78"/>
                <a:cs typeface="Aljazeera" panose="02000000000000000000" pitchFamily="2" charset="-78"/>
              </a:endParaRPr>
            </a:p>
          </p:txBody>
        </p:sp>
      </p:grpSp>
      <p:grpSp>
        <p:nvGrpSpPr>
          <p:cNvPr id="21" name="Group 20">
            <a:extLst>
              <a:ext uri="{FF2B5EF4-FFF2-40B4-BE49-F238E27FC236}">
                <a16:creationId xmlns:a16="http://schemas.microsoft.com/office/drawing/2014/main" id="{5B62A8B4-4138-3877-B476-EFD14E7625E9}"/>
              </a:ext>
            </a:extLst>
          </p:cNvPr>
          <p:cNvGrpSpPr>
            <a:grpSpLocks/>
          </p:cNvGrpSpPr>
          <p:nvPr/>
        </p:nvGrpSpPr>
        <p:grpSpPr>
          <a:xfrm>
            <a:off x="7043858" y="1870135"/>
            <a:ext cx="4871224" cy="1397974"/>
            <a:chOff x="1212995" y="130715"/>
            <a:chExt cx="1316870" cy="791746"/>
          </a:xfrm>
        </p:grpSpPr>
        <p:pic>
          <p:nvPicPr>
            <p:cNvPr id="22" name="Picture 21">
              <a:extLst>
                <a:ext uri="{FF2B5EF4-FFF2-40B4-BE49-F238E27FC236}">
                  <a16:creationId xmlns:a16="http://schemas.microsoft.com/office/drawing/2014/main" id="{F7E4C941-92BF-CA20-A31B-F70224216A20}"/>
                </a:ext>
              </a:extLst>
            </p:cNvPr>
            <p:cNvPicPr>
              <a:picLocks noChangeAspect="1"/>
            </p:cNvPicPr>
            <p:nvPr/>
          </p:nvPicPr>
          <p:blipFill>
            <a:blip r:embed="rId7" cstate="print">
              <a:duotone>
                <a:schemeClr val="accent2">
                  <a:shade val="45000"/>
                  <a:satMod val="135000"/>
                </a:schemeClr>
                <a:prstClr val="white"/>
              </a:duotone>
            </a:blip>
            <a:srcRect/>
            <a:stretch>
              <a:fillRect/>
            </a:stretch>
          </p:blipFill>
          <p:spPr bwMode="auto">
            <a:xfrm>
              <a:off x="1280529" y="130715"/>
              <a:ext cx="1249336" cy="791746"/>
            </a:xfrm>
            <a:prstGeom prst="rect">
              <a:avLst/>
            </a:prstGeom>
            <a:noFill/>
            <a:ln>
              <a:noFill/>
            </a:ln>
          </p:spPr>
        </p:pic>
        <p:sp>
          <p:nvSpPr>
            <p:cNvPr id="23" name="Rectangle 22">
              <a:extLst>
                <a:ext uri="{FF2B5EF4-FFF2-40B4-BE49-F238E27FC236}">
                  <a16:creationId xmlns:a16="http://schemas.microsoft.com/office/drawing/2014/main" id="{32A5CCB6-8AA8-211D-C4D0-AF6966438DE8}"/>
                </a:ext>
              </a:extLst>
            </p:cNvPr>
            <p:cNvSpPr/>
            <p:nvPr/>
          </p:nvSpPr>
          <p:spPr>
            <a:xfrm>
              <a:off x="1212995" y="213226"/>
              <a:ext cx="1135490" cy="62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algn="r" rtl="0">
                <a:lnSpc>
                  <a:spcPct val="107000"/>
                </a:lnSpc>
                <a:spcAft>
                  <a:spcPts val="800"/>
                </a:spcAft>
              </a:pPr>
              <a:r>
                <a:rPr lang="ar-EG"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أدوات دراسة الحالة</a:t>
              </a:r>
              <a:endParaRPr lang="en-US" sz="45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4" name="Group 23">
            <a:extLst>
              <a:ext uri="{FF2B5EF4-FFF2-40B4-BE49-F238E27FC236}">
                <a16:creationId xmlns:a16="http://schemas.microsoft.com/office/drawing/2014/main" id="{1BF27AE6-7215-5DBF-46A4-D5CC7C5D6B56}"/>
              </a:ext>
            </a:extLst>
          </p:cNvPr>
          <p:cNvGrpSpPr/>
          <p:nvPr/>
        </p:nvGrpSpPr>
        <p:grpSpPr>
          <a:xfrm>
            <a:off x="5334001" y="4129523"/>
            <a:ext cx="12554902" cy="6235799"/>
            <a:chOff x="13325625" y="2760493"/>
            <a:chExt cx="5881584" cy="1381171"/>
          </a:xfrm>
        </p:grpSpPr>
        <p:sp>
          <p:nvSpPr>
            <p:cNvPr id="25" name="Freeform 9">
              <a:extLst>
                <a:ext uri="{FF2B5EF4-FFF2-40B4-BE49-F238E27FC236}">
                  <a16:creationId xmlns:a16="http://schemas.microsoft.com/office/drawing/2014/main" id="{95826796-CF80-5A30-53CF-C27B1190AD40}"/>
                </a:ext>
              </a:extLst>
            </p:cNvPr>
            <p:cNvSpPr/>
            <p:nvPr/>
          </p:nvSpPr>
          <p:spPr>
            <a:xfrm flipH="1">
              <a:off x="13325625" y="2760493"/>
              <a:ext cx="5881584" cy="1381171"/>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8">
                <a:duotone>
                  <a:schemeClr val="accent6">
                    <a:shade val="45000"/>
                    <a:satMod val="135000"/>
                  </a:schemeClr>
                  <a:prstClr val="white"/>
                </a:duotone>
                <a:lum/>
                <a:extLst>
                  <a:ext uri="{96DAC541-7B7A-43D3-8B79-37D633B846F1}">
                    <asvg:svgBlip xmlns:asvg="http://schemas.microsoft.com/office/drawing/2016/SVG/main" r:embed="rId9"/>
                  </a:ext>
                </a:extLst>
              </a:blip>
              <a:stretch>
                <a:fillRect/>
              </a:stretch>
            </a:blipFill>
          </p:spPr>
          <p:txBody>
            <a:bodyPr/>
            <a:lstStyle/>
            <a:p>
              <a:endParaRPr lang="ar-EG" sz="1200" dirty="0"/>
            </a:p>
          </p:txBody>
        </p:sp>
        <p:sp>
          <p:nvSpPr>
            <p:cNvPr id="26" name="TextBox 25">
              <a:extLst>
                <a:ext uri="{FF2B5EF4-FFF2-40B4-BE49-F238E27FC236}">
                  <a16:creationId xmlns:a16="http://schemas.microsoft.com/office/drawing/2014/main" id="{99F5437B-F32E-9D47-8281-8ECA6500C813}"/>
                </a:ext>
              </a:extLst>
            </p:cNvPr>
            <p:cNvSpPr txBox="1"/>
            <p:nvPr/>
          </p:nvSpPr>
          <p:spPr>
            <a:xfrm>
              <a:off x="14080881" y="2835551"/>
              <a:ext cx="4860859" cy="1124799"/>
            </a:xfrm>
            <a:prstGeom prst="rect">
              <a:avLst/>
            </a:prstGeom>
            <a:noFill/>
          </p:spPr>
          <p:txBody>
            <a:bodyPr wrap="square" rtlCol="1">
              <a:spAutoFit/>
            </a:bodyPr>
            <a:lstStyle/>
            <a:p>
              <a:pPr algn="just" rtl="1">
                <a:lnSpc>
                  <a:spcPct val="200000"/>
                </a:lnSpc>
              </a:pPr>
              <a:r>
                <a:rPr lang="ar-EG" sz="3600" b="1" u="sng" dirty="0">
                  <a:latin typeface="Dubai" panose="020B0503030403030204" pitchFamily="34" charset="-78"/>
                  <a:ea typeface="Calibri" panose="020F0502020204030204" pitchFamily="34" charset="0"/>
                  <a:cs typeface="Dubai" panose="020B0503030403030204" pitchFamily="34" charset="-78"/>
                </a:rPr>
                <a:t>ثانيا : أنواع المقابلة وفقا لعدد المشاركين فيها :</a:t>
              </a:r>
            </a:p>
            <a:p>
              <a:pPr algn="just" rtl="1"/>
              <a:r>
                <a:rPr lang="ar-EG" sz="3600" dirty="0">
                  <a:latin typeface="Dubai" panose="020B0503030403030204" pitchFamily="34" charset="-78"/>
                  <a:ea typeface="Calibri" panose="020F0502020204030204" pitchFamily="34" charset="0"/>
                  <a:cs typeface="Dubai" panose="020B0503030403030204" pitchFamily="34" charset="-78"/>
                </a:rPr>
                <a:t>- مقابلة فردية </a:t>
              </a:r>
            </a:p>
            <a:p>
              <a:pPr algn="just" rtl="1"/>
              <a:r>
                <a:rPr lang="ar-EG" sz="3600" dirty="0">
                  <a:latin typeface="Dubai" panose="020B0503030403030204" pitchFamily="34" charset="-78"/>
                  <a:ea typeface="Calibri" panose="020F0502020204030204" pitchFamily="34" charset="0"/>
                  <a:cs typeface="Dubai" panose="020B0503030403030204" pitchFamily="34" charset="-78"/>
                </a:rPr>
                <a:t>- مقابلة جماعية </a:t>
              </a:r>
            </a:p>
            <a:p>
              <a:pPr algn="just" rtl="1">
                <a:lnSpc>
                  <a:spcPct val="200000"/>
                </a:lnSpc>
              </a:pPr>
              <a:r>
                <a:rPr lang="ar-EG" sz="3600" b="1" u="sng" dirty="0">
                  <a:latin typeface="Dubai" panose="020B0503030403030204" pitchFamily="34" charset="-78"/>
                  <a:ea typeface="Calibri" panose="020F0502020204030204" pitchFamily="34" charset="0"/>
                  <a:cs typeface="Dubai" panose="020B0503030403030204" pitchFamily="34" charset="-78"/>
                </a:rPr>
                <a:t>ثالثا : المقابلة وفقا لشكلها :</a:t>
              </a:r>
            </a:p>
            <a:p>
              <a:pPr algn="just" rtl="1"/>
              <a:r>
                <a:rPr lang="ar-EG" sz="3600" dirty="0">
                  <a:latin typeface="Dubai" panose="020B0503030403030204" pitchFamily="34" charset="-78"/>
                  <a:ea typeface="Calibri" panose="020F0502020204030204" pitchFamily="34" charset="0"/>
                  <a:cs typeface="Dubai" panose="020B0503030403030204" pitchFamily="34" charset="-78"/>
                </a:rPr>
                <a:t>-  مقابلة مقننة أو مقيدة </a:t>
              </a:r>
            </a:p>
            <a:p>
              <a:pPr algn="just" rtl="1"/>
              <a:r>
                <a:rPr lang="ar-EG" sz="3600" dirty="0">
                  <a:latin typeface="Dubai" panose="020B0503030403030204" pitchFamily="34" charset="-78"/>
                  <a:ea typeface="Calibri" panose="020F0502020204030204" pitchFamily="34" charset="0"/>
                  <a:cs typeface="Dubai" panose="020B0503030403030204" pitchFamily="34" charset="-78"/>
                </a:rPr>
                <a:t>- مقابلة مفتوحة أو الحرة الطليقة </a:t>
              </a:r>
            </a:p>
            <a:p>
              <a:pPr algn="just" rtl="1"/>
              <a:r>
                <a:rPr lang="ar-EG" sz="3600" dirty="0">
                  <a:latin typeface="Dubai" panose="020B0503030403030204" pitchFamily="34" charset="-78"/>
                  <a:ea typeface="Calibri" panose="020F0502020204030204" pitchFamily="34" charset="0"/>
                  <a:cs typeface="Dubai" panose="020B0503030403030204" pitchFamily="34" charset="-78"/>
                </a:rPr>
                <a:t>- المقابلة المقيدة – المفتوحة</a:t>
              </a:r>
            </a:p>
          </p:txBody>
        </p:sp>
      </p:grpSp>
      <p:grpSp>
        <p:nvGrpSpPr>
          <p:cNvPr id="27" name="Group 4">
            <a:extLst>
              <a:ext uri="{FF2B5EF4-FFF2-40B4-BE49-F238E27FC236}">
                <a16:creationId xmlns:a16="http://schemas.microsoft.com/office/drawing/2014/main" id="{1BB6DE8D-F692-44B0-8C98-3E30ADA82940}"/>
              </a:ext>
            </a:extLst>
          </p:cNvPr>
          <p:cNvGrpSpPr/>
          <p:nvPr/>
        </p:nvGrpSpPr>
        <p:grpSpPr>
          <a:xfrm>
            <a:off x="2166934" y="-103125"/>
            <a:ext cx="4753758" cy="4713226"/>
            <a:chOff x="-1133261" y="0"/>
            <a:chExt cx="6908800" cy="7640148"/>
          </a:xfrm>
        </p:grpSpPr>
        <p:pic>
          <p:nvPicPr>
            <p:cNvPr id="28" name="Picture 5">
              <a:extLst>
                <a:ext uri="{FF2B5EF4-FFF2-40B4-BE49-F238E27FC236}">
                  <a16:creationId xmlns:a16="http://schemas.microsoft.com/office/drawing/2014/main" id="{88864996-467C-43D3-BBC5-508FF2AB271A}"/>
                </a:ext>
              </a:extLst>
            </p:cNvPr>
            <p:cNvPicPr>
              <a:picLocks noChangeAspect="1"/>
            </p:cNvPicPr>
            <p:nvPr/>
          </p:nvPicPr>
          <p:blipFill rotWithShape="1">
            <a:blip r:embed="rId10">
              <a:extLst>
                <a:ext uri="{28A0092B-C50C-407E-A947-70E740481C1C}">
                  <a14:useLocalDpi xmlns:a14="http://schemas.microsoft.com/office/drawing/2010/main" val="0"/>
                </a:ext>
              </a:extLst>
            </a:blip>
            <a:srcRect l="2587" r="6985"/>
            <a:stretch/>
          </p:blipFill>
          <p:spPr>
            <a:xfrm>
              <a:off x="-1133261" y="0"/>
              <a:ext cx="6908800" cy="7640148"/>
            </a:xfrm>
            <a:prstGeom prst="rect">
              <a:avLst/>
            </a:prstGeom>
          </p:spPr>
        </p:pic>
      </p:grpSp>
    </p:spTree>
    <p:extLst>
      <p:ext uri="{BB962C8B-B14F-4D97-AF65-F5344CB8AC3E}">
        <p14:creationId xmlns:p14="http://schemas.microsoft.com/office/powerpoint/2010/main" val="6230300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Triangle 7">
            <a:extLst>
              <a:ext uri="{FF2B5EF4-FFF2-40B4-BE49-F238E27FC236}">
                <a16:creationId xmlns:a16="http://schemas.microsoft.com/office/drawing/2014/main" id="{BDC96880-C9A8-D463-187E-5F44CF00C555}"/>
              </a:ext>
            </a:extLst>
          </p:cNvPr>
          <p:cNvSpPr/>
          <p:nvPr/>
        </p:nvSpPr>
        <p:spPr>
          <a:xfrm flipH="1">
            <a:off x="0" y="-30549"/>
            <a:ext cx="18288000" cy="10325100"/>
          </a:xfrm>
          <a:prstGeom prst="rtTriangle">
            <a:avLst/>
          </a:prstGeom>
          <a:solidFill>
            <a:srgbClr val="00B050">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ar-EG" dirty="0"/>
          </a:p>
        </p:txBody>
      </p:sp>
      <p:grpSp>
        <p:nvGrpSpPr>
          <p:cNvPr id="2" name="Group 1">
            <a:extLst>
              <a:ext uri="{FF2B5EF4-FFF2-40B4-BE49-F238E27FC236}">
                <a16:creationId xmlns:a16="http://schemas.microsoft.com/office/drawing/2014/main" id="{EA7FD379-A12B-C0F3-294C-AF8BD930CAD6}"/>
              </a:ext>
            </a:extLst>
          </p:cNvPr>
          <p:cNvGrpSpPr/>
          <p:nvPr/>
        </p:nvGrpSpPr>
        <p:grpSpPr>
          <a:xfrm>
            <a:off x="695755" y="1061232"/>
            <a:ext cx="1980028" cy="980225"/>
            <a:chOff x="789788" y="568550"/>
            <a:chExt cx="2263765" cy="876343"/>
          </a:xfrm>
        </p:grpSpPr>
        <p:pic>
          <p:nvPicPr>
            <p:cNvPr id="3" name="Picture 2">
              <a:extLst>
                <a:ext uri="{FF2B5EF4-FFF2-40B4-BE49-F238E27FC236}">
                  <a16:creationId xmlns:a16="http://schemas.microsoft.com/office/drawing/2014/main" id="{06FDF8A8-8115-0A6B-2829-DA2EC6FE1CBB}"/>
                </a:ext>
              </a:extLst>
            </p:cNvPr>
            <p:cNvPicPr>
              <a:picLocks noChangeAspect="1"/>
            </p:cNvPicPr>
            <p:nvPr/>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789788" y="568550"/>
              <a:ext cx="2263765" cy="876343"/>
            </a:xfrm>
            <a:prstGeom prst="rect">
              <a:avLst/>
            </a:prstGeom>
          </p:spPr>
        </p:pic>
        <p:sp>
          <p:nvSpPr>
            <p:cNvPr id="4" name="TextBox 28">
              <a:extLst>
                <a:ext uri="{FF2B5EF4-FFF2-40B4-BE49-F238E27FC236}">
                  <a16:creationId xmlns:a16="http://schemas.microsoft.com/office/drawing/2014/main" id="{4E9B5231-2549-7509-307B-8A7BD2A6ABD2}"/>
                </a:ext>
              </a:extLst>
            </p:cNvPr>
            <p:cNvSpPr txBox="1"/>
            <p:nvPr/>
          </p:nvSpPr>
          <p:spPr>
            <a:xfrm rot="20457677">
              <a:off x="874661" y="849684"/>
              <a:ext cx="1896204" cy="368025"/>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2500" b="1"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rPr>
                <a:t>الجلسة الثانية</a:t>
              </a:r>
              <a:endParaRPr lang="en-US" sz="2500"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5" name="Group 4">
            <a:extLst>
              <a:ext uri="{FF2B5EF4-FFF2-40B4-BE49-F238E27FC236}">
                <a16:creationId xmlns:a16="http://schemas.microsoft.com/office/drawing/2014/main" id="{9B30CF6B-06A4-7767-9951-7F92C4EFB13A}"/>
              </a:ext>
            </a:extLst>
          </p:cNvPr>
          <p:cNvGrpSpPr/>
          <p:nvPr/>
        </p:nvGrpSpPr>
        <p:grpSpPr>
          <a:xfrm>
            <a:off x="140419" y="299624"/>
            <a:ext cx="1879169" cy="980224"/>
            <a:chOff x="1282652" y="498315"/>
            <a:chExt cx="1807888" cy="876343"/>
          </a:xfrm>
        </p:grpSpPr>
        <p:pic>
          <p:nvPicPr>
            <p:cNvPr id="6" name="Picture 5">
              <a:extLst>
                <a:ext uri="{FF2B5EF4-FFF2-40B4-BE49-F238E27FC236}">
                  <a16:creationId xmlns:a16="http://schemas.microsoft.com/office/drawing/2014/main" id="{FEBD5877-C1CE-1FA6-5F49-D25B89BE69F2}"/>
                </a:ext>
              </a:extLst>
            </p:cNvPr>
            <p:cNvPicPr>
              <a:picLocks noChangeAspect="1"/>
            </p:cNvPicPr>
            <p:nvPr/>
          </p:nvPicPr>
          <p:blipFill>
            <a:blip r:embed="rId3"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1282652" y="498315"/>
              <a:ext cx="1807888" cy="876343"/>
            </a:xfrm>
            <a:prstGeom prst="rect">
              <a:avLst/>
            </a:prstGeom>
          </p:spPr>
        </p:pic>
        <p:sp>
          <p:nvSpPr>
            <p:cNvPr id="7" name="TextBox 28">
              <a:extLst>
                <a:ext uri="{FF2B5EF4-FFF2-40B4-BE49-F238E27FC236}">
                  <a16:creationId xmlns:a16="http://schemas.microsoft.com/office/drawing/2014/main" id="{FC86DDE1-7B1B-D414-53E9-60A2955210EE}"/>
                </a:ext>
              </a:extLst>
            </p:cNvPr>
            <p:cNvSpPr txBox="1"/>
            <p:nvPr/>
          </p:nvSpPr>
          <p:spPr>
            <a:xfrm rot="20457677">
              <a:off x="1345850" y="709582"/>
              <a:ext cx="1421884" cy="441630"/>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3000" b="1"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rPr>
                <a:t>اليوم الأول</a:t>
              </a:r>
              <a:endParaRPr lang="en-US" sz="3000"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9" name="Group 8">
            <a:extLst>
              <a:ext uri="{FF2B5EF4-FFF2-40B4-BE49-F238E27FC236}">
                <a16:creationId xmlns:a16="http://schemas.microsoft.com/office/drawing/2014/main" id="{4F232B40-6637-2F3C-5186-E94AE85DE2F2}"/>
              </a:ext>
            </a:extLst>
          </p:cNvPr>
          <p:cNvGrpSpPr/>
          <p:nvPr/>
        </p:nvGrpSpPr>
        <p:grpSpPr>
          <a:xfrm>
            <a:off x="12288063" y="120972"/>
            <a:ext cx="5791202" cy="1990930"/>
            <a:chOff x="4935472" y="1769662"/>
            <a:chExt cx="8932928" cy="5254617"/>
          </a:xfrm>
        </p:grpSpPr>
        <p:pic>
          <p:nvPicPr>
            <p:cNvPr id="19" name="Picture 18">
              <a:extLst>
                <a:ext uri="{FF2B5EF4-FFF2-40B4-BE49-F238E27FC236}">
                  <a16:creationId xmlns:a16="http://schemas.microsoft.com/office/drawing/2014/main" id="{DB587E16-79F8-057F-8149-E7592A68F8A7}"/>
                </a:ext>
              </a:extLst>
            </p:cNvPr>
            <p:cNvPicPr>
              <a:picLocks noChangeAspect="1"/>
            </p:cNvPicPr>
            <p:nvPr/>
          </p:nvPicPr>
          <p:blipFill rotWithShape="1">
            <a:blip r:embed="rId4">
              <a:grayscl/>
              <a:extLst>
                <a:ext uri="{BEBA8EAE-BF5A-486C-A8C5-ECC9F3942E4B}">
                  <a14:imgProps xmlns:a14="http://schemas.microsoft.com/office/drawing/2010/main">
                    <a14:imgLayer r:embed="rId5">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630" t="9182" r="839" b="13125"/>
            <a:stretch/>
          </p:blipFill>
          <p:spPr>
            <a:xfrm>
              <a:off x="4935472" y="1798820"/>
              <a:ext cx="8932928" cy="2703922"/>
            </a:xfrm>
            <a:prstGeom prst="rect">
              <a:avLst/>
            </a:prstGeom>
          </p:spPr>
        </p:pic>
        <p:sp>
          <p:nvSpPr>
            <p:cNvPr id="20" name="TextBox 42">
              <a:extLst>
                <a:ext uri="{FF2B5EF4-FFF2-40B4-BE49-F238E27FC236}">
                  <a16:creationId xmlns:a16="http://schemas.microsoft.com/office/drawing/2014/main" id="{A8710DD6-0C55-5F29-4CAF-3B243057A9DD}"/>
                </a:ext>
              </a:extLst>
            </p:cNvPr>
            <p:cNvSpPr txBox="1"/>
            <p:nvPr/>
          </p:nvSpPr>
          <p:spPr>
            <a:xfrm>
              <a:off x="4935472" y="1769662"/>
              <a:ext cx="8662082" cy="5254617"/>
            </a:xfrm>
            <a:prstGeom prst="rect">
              <a:avLst/>
            </a:prstGeom>
          </p:spPr>
          <p:txBody>
            <a:bodyPr wrap="square" lIns="0" tIns="0" rIns="0" bIns="0" rtlCol="0" anchor="t">
              <a:spAutoFit/>
            </a:bodyPr>
            <a:lstStyle/>
            <a:p>
              <a:pPr algn="just" rtl="1">
                <a:lnSpc>
                  <a:spcPct val="150000"/>
                </a:lnSpc>
              </a:pPr>
              <a:r>
                <a:rPr lang="ar-EG" sz="4500" b="1" spc="51" dirty="0">
                  <a:latin typeface="Aljazeera" panose="02000000000000000000" pitchFamily="2" charset="-78"/>
                  <a:cs typeface="Aljazeera" panose="02000000000000000000" pitchFamily="2" charset="-78"/>
                </a:rPr>
                <a:t>أدوات وأساليب دراسة الحالة</a:t>
              </a:r>
              <a:endParaRPr lang="en-US" sz="4500" b="1" spc="51" dirty="0">
                <a:latin typeface="Aljazeera" panose="02000000000000000000" pitchFamily="2" charset="-78"/>
                <a:cs typeface="Aljazeera" panose="02000000000000000000" pitchFamily="2" charset="-78"/>
              </a:endParaRPr>
            </a:p>
          </p:txBody>
        </p:sp>
      </p:grpSp>
      <p:grpSp>
        <p:nvGrpSpPr>
          <p:cNvPr id="21" name="Group 20">
            <a:extLst>
              <a:ext uri="{FF2B5EF4-FFF2-40B4-BE49-F238E27FC236}">
                <a16:creationId xmlns:a16="http://schemas.microsoft.com/office/drawing/2014/main" id="{5B62A8B4-4138-3877-B476-EFD14E7625E9}"/>
              </a:ext>
            </a:extLst>
          </p:cNvPr>
          <p:cNvGrpSpPr>
            <a:grpSpLocks/>
          </p:cNvGrpSpPr>
          <p:nvPr/>
        </p:nvGrpSpPr>
        <p:grpSpPr>
          <a:xfrm>
            <a:off x="7043858" y="1870135"/>
            <a:ext cx="4871224" cy="1397974"/>
            <a:chOff x="1212995" y="130715"/>
            <a:chExt cx="1316870" cy="791746"/>
          </a:xfrm>
        </p:grpSpPr>
        <p:pic>
          <p:nvPicPr>
            <p:cNvPr id="22" name="Picture 21">
              <a:extLst>
                <a:ext uri="{FF2B5EF4-FFF2-40B4-BE49-F238E27FC236}">
                  <a16:creationId xmlns:a16="http://schemas.microsoft.com/office/drawing/2014/main" id="{F7E4C941-92BF-CA20-A31B-F70224216A20}"/>
                </a:ext>
              </a:extLst>
            </p:cNvPr>
            <p:cNvPicPr>
              <a:picLocks noChangeAspect="1"/>
            </p:cNvPicPr>
            <p:nvPr/>
          </p:nvPicPr>
          <p:blipFill>
            <a:blip r:embed="rId6" cstate="print">
              <a:duotone>
                <a:schemeClr val="accent2">
                  <a:shade val="45000"/>
                  <a:satMod val="135000"/>
                </a:schemeClr>
                <a:prstClr val="white"/>
              </a:duotone>
            </a:blip>
            <a:srcRect/>
            <a:stretch>
              <a:fillRect/>
            </a:stretch>
          </p:blipFill>
          <p:spPr bwMode="auto">
            <a:xfrm>
              <a:off x="1280529" y="130715"/>
              <a:ext cx="1249336" cy="791746"/>
            </a:xfrm>
            <a:prstGeom prst="rect">
              <a:avLst/>
            </a:prstGeom>
            <a:noFill/>
            <a:ln>
              <a:noFill/>
            </a:ln>
          </p:spPr>
        </p:pic>
        <p:sp>
          <p:nvSpPr>
            <p:cNvPr id="23" name="Rectangle 22">
              <a:extLst>
                <a:ext uri="{FF2B5EF4-FFF2-40B4-BE49-F238E27FC236}">
                  <a16:creationId xmlns:a16="http://schemas.microsoft.com/office/drawing/2014/main" id="{32A5CCB6-8AA8-211D-C4D0-AF6966438DE8}"/>
                </a:ext>
              </a:extLst>
            </p:cNvPr>
            <p:cNvSpPr/>
            <p:nvPr/>
          </p:nvSpPr>
          <p:spPr>
            <a:xfrm>
              <a:off x="1212995" y="213226"/>
              <a:ext cx="1135490" cy="62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algn="r" rtl="0">
                <a:lnSpc>
                  <a:spcPct val="107000"/>
                </a:lnSpc>
                <a:spcAft>
                  <a:spcPts val="800"/>
                </a:spcAft>
              </a:pPr>
              <a:r>
                <a:rPr lang="ar-EG"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أدوات دراسة الحالة</a:t>
              </a:r>
              <a:endParaRPr lang="en-US" sz="45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4" name="Group 23">
            <a:extLst>
              <a:ext uri="{FF2B5EF4-FFF2-40B4-BE49-F238E27FC236}">
                <a16:creationId xmlns:a16="http://schemas.microsoft.com/office/drawing/2014/main" id="{1BF27AE6-7215-5DBF-46A4-D5CC7C5D6B56}"/>
              </a:ext>
            </a:extLst>
          </p:cNvPr>
          <p:cNvGrpSpPr/>
          <p:nvPr/>
        </p:nvGrpSpPr>
        <p:grpSpPr>
          <a:xfrm>
            <a:off x="5334001" y="4129523"/>
            <a:ext cx="12554902" cy="6235799"/>
            <a:chOff x="13325625" y="2760493"/>
            <a:chExt cx="5881584" cy="1381171"/>
          </a:xfrm>
        </p:grpSpPr>
        <p:sp>
          <p:nvSpPr>
            <p:cNvPr id="25" name="Freeform 9">
              <a:extLst>
                <a:ext uri="{FF2B5EF4-FFF2-40B4-BE49-F238E27FC236}">
                  <a16:creationId xmlns:a16="http://schemas.microsoft.com/office/drawing/2014/main" id="{95826796-CF80-5A30-53CF-C27B1190AD40}"/>
                </a:ext>
              </a:extLst>
            </p:cNvPr>
            <p:cNvSpPr/>
            <p:nvPr/>
          </p:nvSpPr>
          <p:spPr>
            <a:xfrm flipH="1">
              <a:off x="13325625" y="2760493"/>
              <a:ext cx="5881584" cy="1381171"/>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7">
                <a:duotone>
                  <a:schemeClr val="accent6">
                    <a:shade val="45000"/>
                    <a:satMod val="135000"/>
                  </a:schemeClr>
                  <a:prstClr val="white"/>
                </a:duotone>
                <a:lum/>
                <a:extLst>
                  <a:ext uri="{96DAC541-7B7A-43D3-8B79-37D633B846F1}">
                    <asvg:svgBlip xmlns:asvg="http://schemas.microsoft.com/office/drawing/2016/SVG/main" r:embed="rId8"/>
                  </a:ext>
                </a:extLst>
              </a:blip>
              <a:stretch>
                <a:fillRect/>
              </a:stretch>
            </a:blipFill>
          </p:spPr>
          <p:txBody>
            <a:bodyPr/>
            <a:lstStyle/>
            <a:p>
              <a:endParaRPr lang="ar-EG" sz="1200" dirty="0"/>
            </a:p>
          </p:txBody>
        </p:sp>
        <p:sp>
          <p:nvSpPr>
            <p:cNvPr id="26" name="TextBox 25">
              <a:extLst>
                <a:ext uri="{FF2B5EF4-FFF2-40B4-BE49-F238E27FC236}">
                  <a16:creationId xmlns:a16="http://schemas.microsoft.com/office/drawing/2014/main" id="{99F5437B-F32E-9D47-8281-8ECA6500C813}"/>
                </a:ext>
              </a:extLst>
            </p:cNvPr>
            <p:cNvSpPr txBox="1"/>
            <p:nvPr/>
          </p:nvSpPr>
          <p:spPr>
            <a:xfrm>
              <a:off x="14068941" y="2865479"/>
              <a:ext cx="4860859" cy="726006"/>
            </a:xfrm>
            <a:prstGeom prst="rect">
              <a:avLst/>
            </a:prstGeom>
            <a:noFill/>
          </p:spPr>
          <p:txBody>
            <a:bodyPr wrap="square" rtlCol="1">
              <a:spAutoFit/>
            </a:bodyPr>
            <a:lstStyle/>
            <a:p>
              <a:pPr algn="just" rtl="1">
                <a:lnSpc>
                  <a:spcPct val="200000"/>
                </a:lnSpc>
              </a:pPr>
              <a:r>
                <a:rPr lang="ar-EG" sz="3600" b="1" u="sng" dirty="0">
                  <a:latin typeface="Dubai" panose="020B0503030403030204" pitchFamily="34" charset="-78"/>
                  <a:ea typeface="Calibri" panose="020F0502020204030204" pitchFamily="34" charset="0"/>
                  <a:cs typeface="Dubai" panose="020B0503030403030204" pitchFamily="34" charset="-78"/>
                </a:rPr>
                <a:t>رابعا : المقابلة من حيث أسلوب إجرائها وتنقسم إلي :</a:t>
              </a:r>
            </a:p>
            <a:p>
              <a:pPr algn="just" rtl="1">
                <a:lnSpc>
                  <a:spcPct val="200000"/>
                </a:lnSpc>
              </a:pPr>
              <a:r>
                <a:rPr lang="ar-EG" sz="3600" dirty="0">
                  <a:latin typeface="Dubai" panose="020B0503030403030204" pitchFamily="34" charset="-78"/>
                  <a:ea typeface="Calibri" panose="020F0502020204030204" pitchFamily="34" charset="0"/>
                  <a:cs typeface="Dubai" panose="020B0503030403030204" pitchFamily="34" charset="-78"/>
                </a:rPr>
                <a:t>- المقابلة غير المباشرة </a:t>
              </a:r>
            </a:p>
            <a:p>
              <a:pPr algn="just" rtl="1">
                <a:lnSpc>
                  <a:spcPct val="200000"/>
                </a:lnSpc>
              </a:pPr>
              <a:r>
                <a:rPr lang="ar-EG" sz="3600" dirty="0">
                  <a:latin typeface="Dubai" panose="020B0503030403030204" pitchFamily="34" charset="-78"/>
                  <a:ea typeface="Calibri" panose="020F0502020204030204" pitchFamily="34" charset="0"/>
                  <a:cs typeface="Dubai" panose="020B0503030403030204" pitchFamily="34" charset="-78"/>
                </a:rPr>
                <a:t>- المقابلة المباشرة</a:t>
              </a:r>
            </a:p>
          </p:txBody>
        </p:sp>
      </p:grpSp>
      <p:grpSp>
        <p:nvGrpSpPr>
          <p:cNvPr id="27" name="Group 4">
            <a:extLst>
              <a:ext uri="{FF2B5EF4-FFF2-40B4-BE49-F238E27FC236}">
                <a16:creationId xmlns:a16="http://schemas.microsoft.com/office/drawing/2014/main" id="{1BB6DE8D-F692-44B0-8C98-3E30ADA82940}"/>
              </a:ext>
            </a:extLst>
          </p:cNvPr>
          <p:cNvGrpSpPr/>
          <p:nvPr/>
        </p:nvGrpSpPr>
        <p:grpSpPr>
          <a:xfrm>
            <a:off x="2166934" y="-103125"/>
            <a:ext cx="4753758" cy="4713226"/>
            <a:chOff x="-1133261" y="0"/>
            <a:chExt cx="6908800" cy="7640148"/>
          </a:xfrm>
        </p:grpSpPr>
        <p:pic>
          <p:nvPicPr>
            <p:cNvPr id="28" name="Picture 5">
              <a:extLst>
                <a:ext uri="{FF2B5EF4-FFF2-40B4-BE49-F238E27FC236}">
                  <a16:creationId xmlns:a16="http://schemas.microsoft.com/office/drawing/2014/main" id="{88864996-467C-43D3-BBC5-508FF2AB271A}"/>
                </a:ext>
              </a:extLst>
            </p:cNvPr>
            <p:cNvPicPr>
              <a:picLocks noChangeAspect="1"/>
            </p:cNvPicPr>
            <p:nvPr/>
          </p:nvPicPr>
          <p:blipFill rotWithShape="1">
            <a:blip r:embed="rId9">
              <a:extLst>
                <a:ext uri="{28A0092B-C50C-407E-A947-70E740481C1C}">
                  <a14:useLocalDpi xmlns:a14="http://schemas.microsoft.com/office/drawing/2010/main" val="0"/>
                </a:ext>
              </a:extLst>
            </a:blip>
            <a:srcRect l="2587" r="6985"/>
            <a:stretch/>
          </p:blipFill>
          <p:spPr>
            <a:xfrm>
              <a:off x="-1133261" y="0"/>
              <a:ext cx="6908800" cy="7640148"/>
            </a:xfrm>
            <a:prstGeom prst="rect">
              <a:avLst/>
            </a:prstGeom>
          </p:spPr>
        </p:pic>
      </p:grpSp>
    </p:spTree>
    <p:extLst>
      <p:ext uri="{BB962C8B-B14F-4D97-AF65-F5344CB8AC3E}">
        <p14:creationId xmlns:p14="http://schemas.microsoft.com/office/powerpoint/2010/main" val="216951680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Triangle 7">
            <a:extLst>
              <a:ext uri="{FF2B5EF4-FFF2-40B4-BE49-F238E27FC236}">
                <a16:creationId xmlns:a16="http://schemas.microsoft.com/office/drawing/2014/main" id="{BDC96880-C9A8-D463-187E-5F44CF00C555}"/>
              </a:ext>
            </a:extLst>
          </p:cNvPr>
          <p:cNvSpPr/>
          <p:nvPr/>
        </p:nvSpPr>
        <p:spPr>
          <a:xfrm flipH="1">
            <a:off x="0" y="-30549"/>
            <a:ext cx="18288000" cy="10325100"/>
          </a:xfrm>
          <a:prstGeom prst="rtTriangle">
            <a:avLst/>
          </a:prstGeom>
          <a:solidFill>
            <a:srgbClr val="00B050">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ar-EG" dirty="0"/>
          </a:p>
        </p:txBody>
      </p:sp>
      <p:grpSp>
        <p:nvGrpSpPr>
          <p:cNvPr id="2" name="Group 1">
            <a:extLst>
              <a:ext uri="{FF2B5EF4-FFF2-40B4-BE49-F238E27FC236}">
                <a16:creationId xmlns:a16="http://schemas.microsoft.com/office/drawing/2014/main" id="{EA7FD379-A12B-C0F3-294C-AF8BD930CAD6}"/>
              </a:ext>
            </a:extLst>
          </p:cNvPr>
          <p:cNvGrpSpPr/>
          <p:nvPr/>
        </p:nvGrpSpPr>
        <p:grpSpPr>
          <a:xfrm>
            <a:off x="695755" y="1061232"/>
            <a:ext cx="1980028" cy="980225"/>
            <a:chOff x="789788" y="568550"/>
            <a:chExt cx="2263765" cy="876343"/>
          </a:xfrm>
        </p:grpSpPr>
        <p:pic>
          <p:nvPicPr>
            <p:cNvPr id="3" name="Picture 2">
              <a:extLst>
                <a:ext uri="{FF2B5EF4-FFF2-40B4-BE49-F238E27FC236}">
                  <a16:creationId xmlns:a16="http://schemas.microsoft.com/office/drawing/2014/main" id="{06FDF8A8-8115-0A6B-2829-DA2EC6FE1CBB}"/>
                </a:ext>
              </a:extLst>
            </p:cNvPr>
            <p:cNvPicPr>
              <a:picLocks noChangeAspect="1"/>
            </p:cNvPicPr>
            <p:nvPr/>
          </p:nvPicPr>
          <p:blipFill>
            <a:blip r:embed="rId3"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789788" y="568550"/>
              <a:ext cx="2263765" cy="876343"/>
            </a:xfrm>
            <a:prstGeom prst="rect">
              <a:avLst/>
            </a:prstGeom>
          </p:spPr>
        </p:pic>
        <p:sp>
          <p:nvSpPr>
            <p:cNvPr id="4" name="TextBox 28">
              <a:extLst>
                <a:ext uri="{FF2B5EF4-FFF2-40B4-BE49-F238E27FC236}">
                  <a16:creationId xmlns:a16="http://schemas.microsoft.com/office/drawing/2014/main" id="{4E9B5231-2549-7509-307B-8A7BD2A6ABD2}"/>
                </a:ext>
              </a:extLst>
            </p:cNvPr>
            <p:cNvSpPr txBox="1"/>
            <p:nvPr/>
          </p:nvSpPr>
          <p:spPr>
            <a:xfrm rot="20457677">
              <a:off x="874661" y="849684"/>
              <a:ext cx="1896204" cy="368025"/>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2500" b="1"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rPr>
                <a:t>الجلسة الثانية</a:t>
              </a:r>
              <a:endParaRPr lang="en-US" sz="2500"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5" name="Group 4">
            <a:extLst>
              <a:ext uri="{FF2B5EF4-FFF2-40B4-BE49-F238E27FC236}">
                <a16:creationId xmlns:a16="http://schemas.microsoft.com/office/drawing/2014/main" id="{9B30CF6B-06A4-7767-9951-7F92C4EFB13A}"/>
              </a:ext>
            </a:extLst>
          </p:cNvPr>
          <p:cNvGrpSpPr/>
          <p:nvPr/>
        </p:nvGrpSpPr>
        <p:grpSpPr>
          <a:xfrm>
            <a:off x="140419" y="299624"/>
            <a:ext cx="1879169" cy="980224"/>
            <a:chOff x="1282652" y="498315"/>
            <a:chExt cx="1807888" cy="876343"/>
          </a:xfrm>
        </p:grpSpPr>
        <p:pic>
          <p:nvPicPr>
            <p:cNvPr id="6" name="Picture 5">
              <a:extLst>
                <a:ext uri="{FF2B5EF4-FFF2-40B4-BE49-F238E27FC236}">
                  <a16:creationId xmlns:a16="http://schemas.microsoft.com/office/drawing/2014/main" id="{FEBD5877-C1CE-1FA6-5F49-D25B89BE69F2}"/>
                </a:ext>
              </a:extLst>
            </p:cNvPr>
            <p:cNvPicPr>
              <a:picLocks noChangeAspect="1"/>
            </p:cNvPicPr>
            <p:nvPr/>
          </p:nvPicPr>
          <p:blipFill>
            <a:blip r:embed="rId4"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1282652" y="498315"/>
              <a:ext cx="1807888" cy="876343"/>
            </a:xfrm>
            <a:prstGeom prst="rect">
              <a:avLst/>
            </a:prstGeom>
          </p:spPr>
        </p:pic>
        <p:sp>
          <p:nvSpPr>
            <p:cNvPr id="7" name="TextBox 28">
              <a:extLst>
                <a:ext uri="{FF2B5EF4-FFF2-40B4-BE49-F238E27FC236}">
                  <a16:creationId xmlns:a16="http://schemas.microsoft.com/office/drawing/2014/main" id="{FC86DDE1-7B1B-D414-53E9-60A2955210EE}"/>
                </a:ext>
              </a:extLst>
            </p:cNvPr>
            <p:cNvSpPr txBox="1"/>
            <p:nvPr/>
          </p:nvSpPr>
          <p:spPr>
            <a:xfrm rot="20457677">
              <a:off x="1345850" y="709582"/>
              <a:ext cx="1421884" cy="441630"/>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3000" b="1"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rPr>
                <a:t>اليوم الأول</a:t>
              </a:r>
              <a:endParaRPr lang="en-US" sz="3000"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9" name="Group 8">
            <a:extLst>
              <a:ext uri="{FF2B5EF4-FFF2-40B4-BE49-F238E27FC236}">
                <a16:creationId xmlns:a16="http://schemas.microsoft.com/office/drawing/2014/main" id="{4F232B40-6637-2F3C-5186-E94AE85DE2F2}"/>
              </a:ext>
            </a:extLst>
          </p:cNvPr>
          <p:cNvGrpSpPr/>
          <p:nvPr/>
        </p:nvGrpSpPr>
        <p:grpSpPr>
          <a:xfrm>
            <a:off x="12288063" y="120972"/>
            <a:ext cx="5791202" cy="1990930"/>
            <a:chOff x="4935472" y="1769662"/>
            <a:chExt cx="8932928" cy="5254617"/>
          </a:xfrm>
        </p:grpSpPr>
        <p:pic>
          <p:nvPicPr>
            <p:cNvPr id="19" name="Picture 18">
              <a:extLst>
                <a:ext uri="{FF2B5EF4-FFF2-40B4-BE49-F238E27FC236}">
                  <a16:creationId xmlns:a16="http://schemas.microsoft.com/office/drawing/2014/main" id="{DB587E16-79F8-057F-8149-E7592A68F8A7}"/>
                </a:ext>
              </a:extLst>
            </p:cNvPr>
            <p:cNvPicPr>
              <a:picLocks noChangeAspect="1"/>
            </p:cNvPicPr>
            <p:nvPr/>
          </p:nvPicPr>
          <p:blipFill rotWithShape="1">
            <a:blip r:embed="rId5">
              <a:grayscl/>
              <a:extLst>
                <a:ext uri="{BEBA8EAE-BF5A-486C-A8C5-ECC9F3942E4B}">
                  <a14:imgProps xmlns:a14="http://schemas.microsoft.com/office/drawing/2010/main">
                    <a14:imgLayer r:embed="rId6">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630" t="9182" r="839" b="13125"/>
            <a:stretch/>
          </p:blipFill>
          <p:spPr>
            <a:xfrm>
              <a:off x="4935472" y="1798820"/>
              <a:ext cx="8932928" cy="2703922"/>
            </a:xfrm>
            <a:prstGeom prst="rect">
              <a:avLst/>
            </a:prstGeom>
          </p:spPr>
        </p:pic>
        <p:sp>
          <p:nvSpPr>
            <p:cNvPr id="20" name="TextBox 42">
              <a:extLst>
                <a:ext uri="{FF2B5EF4-FFF2-40B4-BE49-F238E27FC236}">
                  <a16:creationId xmlns:a16="http://schemas.microsoft.com/office/drawing/2014/main" id="{A8710DD6-0C55-5F29-4CAF-3B243057A9DD}"/>
                </a:ext>
              </a:extLst>
            </p:cNvPr>
            <p:cNvSpPr txBox="1"/>
            <p:nvPr/>
          </p:nvSpPr>
          <p:spPr>
            <a:xfrm>
              <a:off x="4935472" y="1769662"/>
              <a:ext cx="8662082" cy="5254617"/>
            </a:xfrm>
            <a:prstGeom prst="rect">
              <a:avLst/>
            </a:prstGeom>
          </p:spPr>
          <p:txBody>
            <a:bodyPr wrap="square" lIns="0" tIns="0" rIns="0" bIns="0" rtlCol="0" anchor="t">
              <a:spAutoFit/>
            </a:bodyPr>
            <a:lstStyle/>
            <a:p>
              <a:pPr algn="just" rtl="1">
                <a:lnSpc>
                  <a:spcPct val="150000"/>
                </a:lnSpc>
              </a:pPr>
              <a:r>
                <a:rPr lang="ar-EG" sz="4500" b="1" spc="51" dirty="0">
                  <a:latin typeface="Aljazeera" panose="02000000000000000000" pitchFamily="2" charset="-78"/>
                  <a:cs typeface="Aljazeera" panose="02000000000000000000" pitchFamily="2" charset="-78"/>
                </a:rPr>
                <a:t>أدوات وأساليب دراسة الحالة</a:t>
              </a:r>
              <a:endParaRPr lang="en-US" sz="4500" b="1" spc="51" dirty="0">
                <a:latin typeface="Aljazeera" panose="02000000000000000000" pitchFamily="2" charset="-78"/>
                <a:cs typeface="Aljazeera" panose="02000000000000000000" pitchFamily="2" charset="-78"/>
              </a:endParaRPr>
            </a:p>
          </p:txBody>
        </p:sp>
      </p:grpSp>
      <p:grpSp>
        <p:nvGrpSpPr>
          <p:cNvPr id="21" name="Group 20">
            <a:extLst>
              <a:ext uri="{FF2B5EF4-FFF2-40B4-BE49-F238E27FC236}">
                <a16:creationId xmlns:a16="http://schemas.microsoft.com/office/drawing/2014/main" id="{5B62A8B4-4138-3877-B476-EFD14E7625E9}"/>
              </a:ext>
            </a:extLst>
          </p:cNvPr>
          <p:cNvGrpSpPr>
            <a:grpSpLocks/>
          </p:cNvGrpSpPr>
          <p:nvPr/>
        </p:nvGrpSpPr>
        <p:grpSpPr>
          <a:xfrm>
            <a:off x="7043858" y="1870135"/>
            <a:ext cx="4871224" cy="1397974"/>
            <a:chOff x="1212995" y="130715"/>
            <a:chExt cx="1316870" cy="791746"/>
          </a:xfrm>
        </p:grpSpPr>
        <p:pic>
          <p:nvPicPr>
            <p:cNvPr id="22" name="Picture 21">
              <a:extLst>
                <a:ext uri="{FF2B5EF4-FFF2-40B4-BE49-F238E27FC236}">
                  <a16:creationId xmlns:a16="http://schemas.microsoft.com/office/drawing/2014/main" id="{F7E4C941-92BF-CA20-A31B-F70224216A20}"/>
                </a:ext>
              </a:extLst>
            </p:cNvPr>
            <p:cNvPicPr>
              <a:picLocks noChangeAspect="1"/>
            </p:cNvPicPr>
            <p:nvPr/>
          </p:nvPicPr>
          <p:blipFill>
            <a:blip r:embed="rId7" cstate="print">
              <a:duotone>
                <a:schemeClr val="accent2">
                  <a:shade val="45000"/>
                  <a:satMod val="135000"/>
                </a:schemeClr>
                <a:prstClr val="white"/>
              </a:duotone>
            </a:blip>
            <a:srcRect/>
            <a:stretch>
              <a:fillRect/>
            </a:stretch>
          </p:blipFill>
          <p:spPr bwMode="auto">
            <a:xfrm>
              <a:off x="1280529" y="130715"/>
              <a:ext cx="1249336" cy="791746"/>
            </a:xfrm>
            <a:prstGeom prst="rect">
              <a:avLst/>
            </a:prstGeom>
            <a:noFill/>
            <a:ln>
              <a:noFill/>
            </a:ln>
          </p:spPr>
        </p:pic>
        <p:sp>
          <p:nvSpPr>
            <p:cNvPr id="23" name="Rectangle 22">
              <a:extLst>
                <a:ext uri="{FF2B5EF4-FFF2-40B4-BE49-F238E27FC236}">
                  <a16:creationId xmlns:a16="http://schemas.microsoft.com/office/drawing/2014/main" id="{32A5CCB6-8AA8-211D-C4D0-AF6966438DE8}"/>
                </a:ext>
              </a:extLst>
            </p:cNvPr>
            <p:cNvSpPr/>
            <p:nvPr/>
          </p:nvSpPr>
          <p:spPr>
            <a:xfrm>
              <a:off x="1212995" y="213226"/>
              <a:ext cx="1135490" cy="62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algn="r" rtl="0">
                <a:lnSpc>
                  <a:spcPct val="107000"/>
                </a:lnSpc>
                <a:spcAft>
                  <a:spcPts val="800"/>
                </a:spcAft>
              </a:pPr>
              <a:r>
                <a:rPr lang="ar-EG"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أدوات دراسة الحالة</a:t>
              </a:r>
              <a:endParaRPr lang="en-US" sz="45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4" name="Group 23">
            <a:extLst>
              <a:ext uri="{FF2B5EF4-FFF2-40B4-BE49-F238E27FC236}">
                <a16:creationId xmlns:a16="http://schemas.microsoft.com/office/drawing/2014/main" id="{1BF27AE6-7215-5DBF-46A4-D5CC7C5D6B56}"/>
              </a:ext>
            </a:extLst>
          </p:cNvPr>
          <p:cNvGrpSpPr/>
          <p:nvPr/>
        </p:nvGrpSpPr>
        <p:grpSpPr>
          <a:xfrm>
            <a:off x="5334001" y="3157107"/>
            <a:ext cx="12554902" cy="7208215"/>
            <a:chOff x="13325625" y="2545112"/>
            <a:chExt cx="5881584" cy="1596552"/>
          </a:xfrm>
        </p:grpSpPr>
        <p:sp>
          <p:nvSpPr>
            <p:cNvPr id="25" name="Freeform 9">
              <a:extLst>
                <a:ext uri="{FF2B5EF4-FFF2-40B4-BE49-F238E27FC236}">
                  <a16:creationId xmlns:a16="http://schemas.microsoft.com/office/drawing/2014/main" id="{95826796-CF80-5A30-53CF-C27B1190AD40}"/>
                </a:ext>
              </a:extLst>
            </p:cNvPr>
            <p:cNvSpPr/>
            <p:nvPr/>
          </p:nvSpPr>
          <p:spPr>
            <a:xfrm flipH="1">
              <a:off x="13325625" y="2760493"/>
              <a:ext cx="5881584" cy="1381171"/>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8">
                <a:duotone>
                  <a:schemeClr val="accent6">
                    <a:shade val="45000"/>
                    <a:satMod val="135000"/>
                  </a:schemeClr>
                  <a:prstClr val="white"/>
                </a:duotone>
                <a:lum/>
                <a:extLst>
                  <a:ext uri="{96DAC541-7B7A-43D3-8B79-37D633B846F1}">
                    <asvg:svgBlip xmlns:asvg="http://schemas.microsoft.com/office/drawing/2016/SVG/main" r:embed="rId9"/>
                  </a:ext>
                </a:extLst>
              </a:blip>
              <a:stretch>
                <a:fillRect/>
              </a:stretch>
            </a:blipFill>
          </p:spPr>
          <p:txBody>
            <a:bodyPr/>
            <a:lstStyle/>
            <a:p>
              <a:endParaRPr lang="ar-EG" sz="1200" dirty="0"/>
            </a:p>
          </p:txBody>
        </p:sp>
        <p:sp>
          <p:nvSpPr>
            <p:cNvPr id="26" name="TextBox 25">
              <a:extLst>
                <a:ext uri="{FF2B5EF4-FFF2-40B4-BE49-F238E27FC236}">
                  <a16:creationId xmlns:a16="http://schemas.microsoft.com/office/drawing/2014/main" id="{99F5437B-F32E-9D47-8281-8ECA6500C813}"/>
                </a:ext>
              </a:extLst>
            </p:cNvPr>
            <p:cNvSpPr txBox="1"/>
            <p:nvPr/>
          </p:nvSpPr>
          <p:spPr>
            <a:xfrm>
              <a:off x="14068941" y="2545112"/>
              <a:ext cx="4860859" cy="1416224"/>
            </a:xfrm>
            <a:prstGeom prst="rect">
              <a:avLst/>
            </a:prstGeom>
            <a:noFill/>
          </p:spPr>
          <p:txBody>
            <a:bodyPr wrap="square" rtlCol="1">
              <a:spAutoFit/>
            </a:bodyPr>
            <a:lstStyle/>
            <a:p>
              <a:pPr algn="just" rtl="1">
                <a:lnSpc>
                  <a:spcPct val="200000"/>
                </a:lnSpc>
              </a:pPr>
              <a:r>
                <a:rPr lang="ar-EG" sz="3600" b="1" u="sng" dirty="0">
                  <a:latin typeface="Dubai" panose="020B0503030403030204" pitchFamily="34" charset="-78"/>
                  <a:ea typeface="Calibri" panose="020F0502020204030204" pitchFamily="34" charset="0"/>
                  <a:cs typeface="Dubai" panose="020B0503030403030204" pitchFamily="34" charset="-78"/>
                </a:rPr>
                <a:t>خطوات إجراء المقابلة :</a:t>
              </a:r>
            </a:p>
            <a:p>
              <a:pPr algn="just" rtl="1">
                <a:lnSpc>
                  <a:spcPct val="200000"/>
                </a:lnSpc>
              </a:pPr>
              <a:r>
                <a:rPr lang="ar-EG" sz="3600" b="1" u="sng" dirty="0">
                  <a:latin typeface="Dubai" panose="020B0503030403030204" pitchFamily="34" charset="-78"/>
                  <a:ea typeface="Calibri" panose="020F0502020204030204" pitchFamily="34" charset="0"/>
                  <a:cs typeface="Dubai" panose="020B0503030403030204" pitchFamily="34" charset="-78"/>
                </a:rPr>
                <a:t>1- الأعداد للمقابلة وذلك على النحو التالي : </a:t>
              </a:r>
            </a:p>
            <a:p>
              <a:pPr algn="just" rtl="1">
                <a:lnSpc>
                  <a:spcPct val="150000"/>
                </a:lnSpc>
              </a:pPr>
              <a:r>
                <a:rPr lang="ar-EG" sz="3600" dirty="0">
                  <a:latin typeface="Dubai" panose="020B0503030403030204" pitchFamily="34" charset="-78"/>
                  <a:ea typeface="Calibri" panose="020F0502020204030204" pitchFamily="34" charset="0"/>
                  <a:cs typeface="Dubai" panose="020B0503030403030204" pitchFamily="34" charset="-78"/>
                </a:rPr>
                <a:t>-  تحديد الهدف من المقابلة </a:t>
              </a:r>
            </a:p>
            <a:p>
              <a:pPr algn="just" rtl="1">
                <a:lnSpc>
                  <a:spcPct val="150000"/>
                </a:lnSpc>
              </a:pPr>
              <a:r>
                <a:rPr lang="ar-EG" sz="3600" dirty="0">
                  <a:latin typeface="Dubai" panose="020B0503030403030204" pitchFamily="34" charset="-78"/>
                  <a:ea typeface="Calibri" panose="020F0502020204030204" pitchFamily="34" charset="0"/>
                  <a:cs typeface="Dubai" panose="020B0503030403030204" pitchFamily="34" charset="-78"/>
                </a:rPr>
                <a:t>- تحديد نوع المقابلة </a:t>
              </a:r>
            </a:p>
            <a:p>
              <a:pPr algn="just" rtl="1">
                <a:lnSpc>
                  <a:spcPct val="150000"/>
                </a:lnSpc>
              </a:pPr>
              <a:r>
                <a:rPr lang="ar-EG" sz="3600" dirty="0">
                  <a:latin typeface="Dubai" panose="020B0503030403030204" pitchFamily="34" charset="-78"/>
                  <a:ea typeface="Calibri" panose="020F0502020204030204" pitchFamily="34" charset="0"/>
                  <a:cs typeface="Dubai" panose="020B0503030403030204" pitchFamily="34" charset="-78"/>
                </a:rPr>
                <a:t>- تحديد الأشخاص المطلوب مقابلتهم </a:t>
              </a:r>
            </a:p>
            <a:p>
              <a:pPr algn="just" rtl="1">
                <a:lnSpc>
                  <a:spcPct val="150000"/>
                </a:lnSpc>
              </a:pPr>
              <a:r>
                <a:rPr lang="ar-EG" sz="3600" dirty="0">
                  <a:latin typeface="Dubai" panose="020B0503030403030204" pitchFamily="34" charset="-78"/>
                  <a:ea typeface="Calibri" panose="020F0502020204030204" pitchFamily="34" charset="0"/>
                  <a:cs typeface="Dubai" panose="020B0503030403030204" pitchFamily="34" charset="-78"/>
                </a:rPr>
                <a:t>- تحديد مكان المقابلة </a:t>
              </a:r>
            </a:p>
            <a:p>
              <a:pPr algn="just" rtl="1">
                <a:lnSpc>
                  <a:spcPct val="150000"/>
                </a:lnSpc>
              </a:pPr>
              <a:r>
                <a:rPr lang="ar-EG" sz="3600" dirty="0">
                  <a:latin typeface="Dubai" panose="020B0503030403030204" pitchFamily="34" charset="-78"/>
                  <a:ea typeface="Calibri" panose="020F0502020204030204" pitchFamily="34" charset="0"/>
                  <a:cs typeface="Dubai" panose="020B0503030403030204" pitchFamily="34" charset="-78"/>
                </a:rPr>
                <a:t>- تحديد وقت وزمن المقابلة </a:t>
              </a:r>
            </a:p>
          </p:txBody>
        </p:sp>
      </p:grpSp>
      <p:grpSp>
        <p:nvGrpSpPr>
          <p:cNvPr id="27" name="Group 4">
            <a:extLst>
              <a:ext uri="{FF2B5EF4-FFF2-40B4-BE49-F238E27FC236}">
                <a16:creationId xmlns:a16="http://schemas.microsoft.com/office/drawing/2014/main" id="{1BB6DE8D-F692-44B0-8C98-3E30ADA82940}"/>
              </a:ext>
            </a:extLst>
          </p:cNvPr>
          <p:cNvGrpSpPr/>
          <p:nvPr/>
        </p:nvGrpSpPr>
        <p:grpSpPr>
          <a:xfrm>
            <a:off x="2166934" y="-103125"/>
            <a:ext cx="4753758" cy="4713226"/>
            <a:chOff x="-1133261" y="0"/>
            <a:chExt cx="6908800" cy="7640148"/>
          </a:xfrm>
        </p:grpSpPr>
        <p:pic>
          <p:nvPicPr>
            <p:cNvPr id="28" name="Picture 5">
              <a:extLst>
                <a:ext uri="{FF2B5EF4-FFF2-40B4-BE49-F238E27FC236}">
                  <a16:creationId xmlns:a16="http://schemas.microsoft.com/office/drawing/2014/main" id="{88864996-467C-43D3-BBC5-508FF2AB271A}"/>
                </a:ext>
              </a:extLst>
            </p:cNvPr>
            <p:cNvPicPr>
              <a:picLocks noChangeAspect="1"/>
            </p:cNvPicPr>
            <p:nvPr/>
          </p:nvPicPr>
          <p:blipFill rotWithShape="1">
            <a:blip r:embed="rId10">
              <a:extLst>
                <a:ext uri="{28A0092B-C50C-407E-A947-70E740481C1C}">
                  <a14:useLocalDpi xmlns:a14="http://schemas.microsoft.com/office/drawing/2010/main" val="0"/>
                </a:ext>
              </a:extLst>
            </a:blip>
            <a:srcRect l="2587" r="6985"/>
            <a:stretch/>
          </p:blipFill>
          <p:spPr>
            <a:xfrm>
              <a:off x="-1133261" y="0"/>
              <a:ext cx="6908800" cy="7640148"/>
            </a:xfrm>
            <a:prstGeom prst="rect">
              <a:avLst/>
            </a:prstGeom>
          </p:spPr>
        </p:pic>
      </p:grpSp>
    </p:spTree>
    <p:extLst>
      <p:ext uri="{BB962C8B-B14F-4D97-AF65-F5344CB8AC3E}">
        <p14:creationId xmlns:p14="http://schemas.microsoft.com/office/powerpoint/2010/main" val="176920841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Triangle 7">
            <a:extLst>
              <a:ext uri="{FF2B5EF4-FFF2-40B4-BE49-F238E27FC236}">
                <a16:creationId xmlns:a16="http://schemas.microsoft.com/office/drawing/2014/main" id="{BDC96880-C9A8-D463-187E-5F44CF00C555}"/>
              </a:ext>
            </a:extLst>
          </p:cNvPr>
          <p:cNvSpPr/>
          <p:nvPr/>
        </p:nvSpPr>
        <p:spPr>
          <a:xfrm flipH="1">
            <a:off x="0" y="-30549"/>
            <a:ext cx="18288000" cy="10325100"/>
          </a:xfrm>
          <a:prstGeom prst="rtTriangle">
            <a:avLst/>
          </a:prstGeom>
          <a:solidFill>
            <a:srgbClr val="00B050">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ar-EG" dirty="0"/>
          </a:p>
        </p:txBody>
      </p:sp>
      <p:grpSp>
        <p:nvGrpSpPr>
          <p:cNvPr id="2" name="Group 1">
            <a:extLst>
              <a:ext uri="{FF2B5EF4-FFF2-40B4-BE49-F238E27FC236}">
                <a16:creationId xmlns:a16="http://schemas.microsoft.com/office/drawing/2014/main" id="{EA7FD379-A12B-C0F3-294C-AF8BD930CAD6}"/>
              </a:ext>
            </a:extLst>
          </p:cNvPr>
          <p:cNvGrpSpPr/>
          <p:nvPr/>
        </p:nvGrpSpPr>
        <p:grpSpPr>
          <a:xfrm>
            <a:off x="695755" y="1061232"/>
            <a:ext cx="1980028" cy="980225"/>
            <a:chOff x="789788" y="568550"/>
            <a:chExt cx="2263765" cy="876343"/>
          </a:xfrm>
        </p:grpSpPr>
        <p:pic>
          <p:nvPicPr>
            <p:cNvPr id="3" name="Picture 2">
              <a:extLst>
                <a:ext uri="{FF2B5EF4-FFF2-40B4-BE49-F238E27FC236}">
                  <a16:creationId xmlns:a16="http://schemas.microsoft.com/office/drawing/2014/main" id="{06FDF8A8-8115-0A6B-2829-DA2EC6FE1CBB}"/>
                </a:ext>
              </a:extLst>
            </p:cNvPr>
            <p:cNvPicPr>
              <a:picLocks noChangeAspect="1"/>
            </p:cNvPicPr>
            <p:nvPr/>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789788" y="568550"/>
              <a:ext cx="2263765" cy="876343"/>
            </a:xfrm>
            <a:prstGeom prst="rect">
              <a:avLst/>
            </a:prstGeom>
          </p:spPr>
        </p:pic>
        <p:sp>
          <p:nvSpPr>
            <p:cNvPr id="4" name="TextBox 28">
              <a:extLst>
                <a:ext uri="{FF2B5EF4-FFF2-40B4-BE49-F238E27FC236}">
                  <a16:creationId xmlns:a16="http://schemas.microsoft.com/office/drawing/2014/main" id="{4E9B5231-2549-7509-307B-8A7BD2A6ABD2}"/>
                </a:ext>
              </a:extLst>
            </p:cNvPr>
            <p:cNvSpPr txBox="1"/>
            <p:nvPr/>
          </p:nvSpPr>
          <p:spPr>
            <a:xfrm rot="20457677">
              <a:off x="874661" y="849684"/>
              <a:ext cx="1896204" cy="368025"/>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2500" b="1"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rPr>
                <a:t>الجلسة الثانية</a:t>
              </a:r>
              <a:endParaRPr lang="en-US" sz="2500"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5" name="Group 4">
            <a:extLst>
              <a:ext uri="{FF2B5EF4-FFF2-40B4-BE49-F238E27FC236}">
                <a16:creationId xmlns:a16="http://schemas.microsoft.com/office/drawing/2014/main" id="{9B30CF6B-06A4-7767-9951-7F92C4EFB13A}"/>
              </a:ext>
            </a:extLst>
          </p:cNvPr>
          <p:cNvGrpSpPr/>
          <p:nvPr/>
        </p:nvGrpSpPr>
        <p:grpSpPr>
          <a:xfrm>
            <a:off x="140419" y="299624"/>
            <a:ext cx="1879169" cy="980224"/>
            <a:chOff x="1282652" y="498315"/>
            <a:chExt cx="1807888" cy="876343"/>
          </a:xfrm>
        </p:grpSpPr>
        <p:pic>
          <p:nvPicPr>
            <p:cNvPr id="6" name="Picture 5">
              <a:extLst>
                <a:ext uri="{FF2B5EF4-FFF2-40B4-BE49-F238E27FC236}">
                  <a16:creationId xmlns:a16="http://schemas.microsoft.com/office/drawing/2014/main" id="{FEBD5877-C1CE-1FA6-5F49-D25B89BE69F2}"/>
                </a:ext>
              </a:extLst>
            </p:cNvPr>
            <p:cNvPicPr>
              <a:picLocks noChangeAspect="1"/>
            </p:cNvPicPr>
            <p:nvPr/>
          </p:nvPicPr>
          <p:blipFill>
            <a:blip r:embed="rId3"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1282652" y="498315"/>
              <a:ext cx="1807888" cy="876343"/>
            </a:xfrm>
            <a:prstGeom prst="rect">
              <a:avLst/>
            </a:prstGeom>
          </p:spPr>
        </p:pic>
        <p:sp>
          <p:nvSpPr>
            <p:cNvPr id="7" name="TextBox 28">
              <a:extLst>
                <a:ext uri="{FF2B5EF4-FFF2-40B4-BE49-F238E27FC236}">
                  <a16:creationId xmlns:a16="http://schemas.microsoft.com/office/drawing/2014/main" id="{FC86DDE1-7B1B-D414-53E9-60A2955210EE}"/>
                </a:ext>
              </a:extLst>
            </p:cNvPr>
            <p:cNvSpPr txBox="1"/>
            <p:nvPr/>
          </p:nvSpPr>
          <p:spPr>
            <a:xfrm rot="20457677">
              <a:off x="1345850" y="709582"/>
              <a:ext cx="1421884" cy="441630"/>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3000" b="1"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rPr>
                <a:t>اليوم الأول</a:t>
              </a:r>
              <a:endParaRPr lang="en-US" sz="3000"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9" name="Group 8">
            <a:extLst>
              <a:ext uri="{FF2B5EF4-FFF2-40B4-BE49-F238E27FC236}">
                <a16:creationId xmlns:a16="http://schemas.microsoft.com/office/drawing/2014/main" id="{4F232B40-6637-2F3C-5186-E94AE85DE2F2}"/>
              </a:ext>
            </a:extLst>
          </p:cNvPr>
          <p:cNvGrpSpPr/>
          <p:nvPr/>
        </p:nvGrpSpPr>
        <p:grpSpPr>
          <a:xfrm>
            <a:off x="12288063" y="120972"/>
            <a:ext cx="5791202" cy="1990930"/>
            <a:chOff x="4935472" y="1769662"/>
            <a:chExt cx="8932928" cy="5254617"/>
          </a:xfrm>
        </p:grpSpPr>
        <p:pic>
          <p:nvPicPr>
            <p:cNvPr id="19" name="Picture 18">
              <a:extLst>
                <a:ext uri="{FF2B5EF4-FFF2-40B4-BE49-F238E27FC236}">
                  <a16:creationId xmlns:a16="http://schemas.microsoft.com/office/drawing/2014/main" id="{DB587E16-79F8-057F-8149-E7592A68F8A7}"/>
                </a:ext>
              </a:extLst>
            </p:cNvPr>
            <p:cNvPicPr>
              <a:picLocks noChangeAspect="1"/>
            </p:cNvPicPr>
            <p:nvPr/>
          </p:nvPicPr>
          <p:blipFill rotWithShape="1">
            <a:blip r:embed="rId4">
              <a:grayscl/>
              <a:extLst>
                <a:ext uri="{BEBA8EAE-BF5A-486C-A8C5-ECC9F3942E4B}">
                  <a14:imgProps xmlns:a14="http://schemas.microsoft.com/office/drawing/2010/main">
                    <a14:imgLayer r:embed="rId5">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630" t="9182" r="839" b="13125"/>
            <a:stretch/>
          </p:blipFill>
          <p:spPr>
            <a:xfrm>
              <a:off x="4935472" y="1798820"/>
              <a:ext cx="8932928" cy="2703922"/>
            </a:xfrm>
            <a:prstGeom prst="rect">
              <a:avLst/>
            </a:prstGeom>
          </p:spPr>
        </p:pic>
        <p:sp>
          <p:nvSpPr>
            <p:cNvPr id="20" name="TextBox 42">
              <a:extLst>
                <a:ext uri="{FF2B5EF4-FFF2-40B4-BE49-F238E27FC236}">
                  <a16:creationId xmlns:a16="http://schemas.microsoft.com/office/drawing/2014/main" id="{A8710DD6-0C55-5F29-4CAF-3B243057A9DD}"/>
                </a:ext>
              </a:extLst>
            </p:cNvPr>
            <p:cNvSpPr txBox="1"/>
            <p:nvPr/>
          </p:nvSpPr>
          <p:spPr>
            <a:xfrm>
              <a:off x="4935472" y="1769662"/>
              <a:ext cx="8662082" cy="5254617"/>
            </a:xfrm>
            <a:prstGeom prst="rect">
              <a:avLst/>
            </a:prstGeom>
          </p:spPr>
          <p:txBody>
            <a:bodyPr wrap="square" lIns="0" tIns="0" rIns="0" bIns="0" rtlCol="0" anchor="t">
              <a:spAutoFit/>
            </a:bodyPr>
            <a:lstStyle/>
            <a:p>
              <a:pPr algn="just" rtl="1">
                <a:lnSpc>
                  <a:spcPct val="150000"/>
                </a:lnSpc>
              </a:pPr>
              <a:r>
                <a:rPr lang="ar-EG" sz="4500" b="1" spc="51" dirty="0">
                  <a:latin typeface="Aljazeera" panose="02000000000000000000" pitchFamily="2" charset="-78"/>
                  <a:cs typeface="Aljazeera" panose="02000000000000000000" pitchFamily="2" charset="-78"/>
                </a:rPr>
                <a:t>أدوات وأساليب دراسة الحالة</a:t>
              </a:r>
              <a:endParaRPr lang="en-US" sz="4500" b="1" spc="51" dirty="0">
                <a:latin typeface="Aljazeera" panose="02000000000000000000" pitchFamily="2" charset="-78"/>
                <a:cs typeface="Aljazeera" panose="02000000000000000000" pitchFamily="2" charset="-78"/>
              </a:endParaRPr>
            </a:p>
          </p:txBody>
        </p:sp>
      </p:grpSp>
      <p:grpSp>
        <p:nvGrpSpPr>
          <p:cNvPr id="21" name="Group 20">
            <a:extLst>
              <a:ext uri="{FF2B5EF4-FFF2-40B4-BE49-F238E27FC236}">
                <a16:creationId xmlns:a16="http://schemas.microsoft.com/office/drawing/2014/main" id="{5B62A8B4-4138-3877-B476-EFD14E7625E9}"/>
              </a:ext>
            </a:extLst>
          </p:cNvPr>
          <p:cNvGrpSpPr>
            <a:grpSpLocks/>
          </p:cNvGrpSpPr>
          <p:nvPr/>
        </p:nvGrpSpPr>
        <p:grpSpPr>
          <a:xfrm>
            <a:off x="7043858" y="1870135"/>
            <a:ext cx="4871224" cy="1397974"/>
            <a:chOff x="1212995" y="130715"/>
            <a:chExt cx="1316870" cy="791746"/>
          </a:xfrm>
        </p:grpSpPr>
        <p:pic>
          <p:nvPicPr>
            <p:cNvPr id="22" name="Picture 21">
              <a:extLst>
                <a:ext uri="{FF2B5EF4-FFF2-40B4-BE49-F238E27FC236}">
                  <a16:creationId xmlns:a16="http://schemas.microsoft.com/office/drawing/2014/main" id="{F7E4C941-92BF-CA20-A31B-F70224216A20}"/>
                </a:ext>
              </a:extLst>
            </p:cNvPr>
            <p:cNvPicPr>
              <a:picLocks noChangeAspect="1"/>
            </p:cNvPicPr>
            <p:nvPr/>
          </p:nvPicPr>
          <p:blipFill>
            <a:blip r:embed="rId6" cstate="print">
              <a:duotone>
                <a:schemeClr val="accent2">
                  <a:shade val="45000"/>
                  <a:satMod val="135000"/>
                </a:schemeClr>
                <a:prstClr val="white"/>
              </a:duotone>
            </a:blip>
            <a:srcRect/>
            <a:stretch>
              <a:fillRect/>
            </a:stretch>
          </p:blipFill>
          <p:spPr bwMode="auto">
            <a:xfrm>
              <a:off x="1280529" y="130715"/>
              <a:ext cx="1249336" cy="791746"/>
            </a:xfrm>
            <a:prstGeom prst="rect">
              <a:avLst/>
            </a:prstGeom>
            <a:noFill/>
            <a:ln>
              <a:noFill/>
            </a:ln>
          </p:spPr>
        </p:pic>
        <p:sp>
          <p:nvSpPr>
            <p:cNvPr id="23" name="Rectangle 22">
              <a:extLst>
                <a:ext uri="{FF2B5EF4-FFF2-40B4-BE49-F238E27FC236}">
                  <a16:creationId xmlns:a16="http://schemas.microsoft.com/office/drawing/2014/main" id="{32A5CCB6-8AA8-211D-C4D0-AF6966438DE8}"/>
                </a:ext>
              </a:extLst>
            </p:cNvPr>
            <p:cNvSpPr/>
            <p:nvPr/>
          </p:nvSpPr>
          <p:spPr>
            <a:xfrm>
              <a:off x="1212995" y="213226"/>
              <a:ext cx="1135490" cy="62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algn="r" rtl="0">
                <a:lnSpc>
                  <a:spcPct val="107000"/>
                </a:lnSpc>
                <a:spcAft>
                  <a:spcPts val="800"/>
                </a:spcAft>
              </a:pPr>
              <a:r>
                <a:rPr lang="ar-EG"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أدوات دراسة الحالة</a:t>
              </a:r>
              <a:endParaRPr lang="en-US" sz="45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4" name="Group 23">
            <a:extLst>
              <a:ext uri="{FF2B5EF4-FFF2-40B4-BE49-F238E27FC236}">
                <a16:creationId xmlns:a16="http://schemas.microsoft.com/office/drawing/2014/main" id="{1BF27AE6-7215-5DBF-46A4-D5CC7C5D6B56}"/>
              </a:ext>
            </a:extLst>
          </p:cNvPr>
          <p:cNvGrpSpPr/>
          <p:nvPr/>
        </p:nvGrpSpPr>
        <p:grpSpPr>
          <a:xfrm>
            <a:off x="5334001" y="3084321"/>
            <a:ext cx="12554902" cy="7281005"/>
            <a:chOff x="13325625" y="2528990"/>
            <a:chExt cx="5881584" cy="1612674"/>
          </a:xfrm>
        </p:grpSpPr>
        <p:sp>
          <p:nvSpPr>
            <p:cNvPr id="25" name="Freeform 9">
              <a:extLst>
                <a:ext uri="{FF2B5EF4-FFF2-40B4-BE49-F238E27FC236}">
                  <a16:creationId xmlns:a16="http://schemas.microsoft.com/office/drawing/2014/main" id="{95826796-CF80-5A30-53CF-C27B1190AD40}"/>
                </a:ext>
              </a:extLst>
            </p:cNvPr>
            <p:cNvSpPr/>
            <p:nvPr/>
          </p:nvSpPr>
          <p:spPr>
            <a:xfrm flipH="1">
              <a:off x="13325625" y="2760493"/>
              <a:ext cx="5881584" cy="1381171"/>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7">
                <a:duotone>
                  <a:schemeClr val="accent6">
                    <a:shade val="45000"/>
                    <a:satMod val="135000"/>
                  </a:schemeClr>
                  <a:prstClr val="white"/>
                </a:duotone>
                <a:lum/>
                <a:extLst>
                  <a:ext uri="{96DAC541-7B7A-43D3-8B79-37D633B846F1}">
                    <asvg:svgBlip xmlns:asvg="http://schemas.microsoft.com/office/drawing/2016/SVG/main" r:embed="rId8"/>
                  </a:ext>
                </a:extLst>
              </a:blip>
              <a:stretch>
                <a:fillRect/>
              </a:stretch>
            </a:blipFill>
          </p:spPr>
          <p:txBody>
            <a:bodyPr/>
            <a:lstStyle/>
            <a:p>
              <a:endParaRPr lang="ar-EG" sz="1200" dirty="0"/>
            </a:p>
          </p:txBody>
        </p:sp>
        <p:sp>
          <p:nvSpPr>
            <p:cNvPr id="26" name="TextBox 25">
              <a:extLst>
                <a:ext uri="{FF2B5EF4-FFF2-40B4-BE49-F238E27FC236}">
                  <a16:creationId xmlns:a16="http://schemas.microsoft.com/office/drawing/2014/main" id="{99F5437B-F32E-9D47-8281-8ECA6500C813}"/>
                </a:ext>
              </a:extLst>
            </p:cNvPr>
            <p:cNvSpPr txBox="1"/>
            <p:nvPr/>
          </p:nvSpPr>
          <p:spPr>
            <a:xfrm>
              <a:off x="13978229" y="2528990"/>
              <a:ext cx="4860859" cy="1477576"/>
            </a:xfrm>
            <a:prstGeom prst="rect">
              <a:avLst/>
            </a:prstGeom>
            <a:noFill/>
          </p:spPr>
          <p:txBody>
            <a:bodyPr wrap="square" rtlCol="1">
              <a:spAutoFit/>
            </a:bodyPr>
            <a:lstStyle/>
            <a:p>
              <a:pPr algn="just" rtl="1">
                <a:lnSpc>
                  <a:spcPct val="200000"/>
                </a:lnSpc>
              </a:pPr>
              <a:r>
                <a:rPr lang="ar-EG" sz="3600" b="1" u="sng" dirty="0">
                  <a:latin typeface="Dubai" panose="020B0503030403030204" pitchFamily="34" charset="-78"/>
                  <a:ea typeface="Calibri" panose="020F0502020204030204" pitchFamily="34" charset="0"/>
                  <a:cs typeface="Dubai" panose="020B0503030403030204" pitchFamily="34" charset="-78"/>
                </a:rPr>
                <a:t>خطوات إجراء المقابلة :</a:t>
              </a:r>
            </a:p>
            <a:p>
              <a:pPr algn="just" rtl="1">
                <a:lnSpc>
                  <a:spcPct val="150000"/>
                </a:lnSpc>
              </a:pPr>
              <a:r>
                <a:rPr lang="ar-EG" sz="3600" b="1" u="sng" dirty="0">
                  <a:latin typeface="Dubai" panose="020B0503030403030204" pitchFamily="34" charset="-78"/>
                  <a:ea typeface="Calibri" panose="020F0502020204030204" pitchFamily="34" charset="0"/>
                  <a:cs typeface="Dubai" panose="020B0503030403030204" pitchFamily="34" charset="-78"/>
                </a:rPr>
                <a:t>2- مرحلة البدء :</a:t>
              </a:r>
              <a:endParaRPr lang="ar-EG" sz="3600" dirty="0">
                <a:latin typeface="Dubai" panose="020B0503030403030204" pitchFamily="34" charset="-78"/>
                <a:ea typeface="Calibri" panose="020F0502020204030204" pitchFamily="34" charset="0"/>
                <a:cs typeface="Dubai" panose="020B0503030403030204" pitchFamily="34" charset="-78"/>
              </a:endParaRPr>
            </a:p>
            <a:p>
              <a:pPr algn="just" rtl="1"/>
              <a:r>
                <a:rPr lang="ar-EG" sz="3600" dirty="0">
                  <a:latin typeface="Dubai" panose="020B0503030403030204" pitchFamily="34" charset="-78"/>
                  <a:ea typeface="Calibri" panose="020F0502020204030204" pitchFamily="34" charset="0"/>
                  <a:cs typeface="Dubai" panose="020B0503030403030204" pitchFamily="34" charset="-78"/>
                </a:rPr>
                <a:t>- استثارة الدافع للاستجابة </a:t>
              </a:r>
            </a:p>
            <a:p>
              <a:pPr algn="just" rtl="1"/>
              <a:r>
                <a:rPr lang="ar-EG" sz="3600" dirty="0">
                  <a:latin typeface="Dubai" panose="020B0503030403030204" pitchFamily="34" charset="-78"/>
                  <a:ea typeface="Calibri" panose="020F0502020204030204" pitchFamily="34" charset="0"/>
                  <a:cs typeface="Dubai" panose="020B0503030403030204" pitchFamily="34" charset="-78"/>
                </a:rPr>
                <a:t>- تكوين الألفة </a:t>
              </a:r>
            </a:p>
            <a:p>
              <a:pPr algn="just" rtl="1">
                <a:lnSpc>
                  <a:spcPct val="150000"/>
                </a:lnSpc>
              </a:pPr>
              <a:r>
                <a:rPr lang="ar-EG" sz="3600" b="1" u="sng" dirty="0">
                  <a:latin typeface="Dubai" panose="020B0503030403030204" pitchFamily="34" charset="-78"/>
                  <a:ea typeface="Calibri" panose="020F0502020204030204" pitchFamily="34" charset="0"/>
                  <a:cs typeface="Dubai" panose="020B0503030403030204" pitchFamily="34" charset="-78"/>
                </a:rPr>
                <a:t>3- مرحلة البناء :</a:t>
              </a:r>
            </a:p>
            <a:p>
              <a:pPr algn="just" rtl="1"/>
              <a:r>
                <a:rPr lang="ar-EG" sz="3600" dirty="0">
                  <a:latin typeface="Dubai" panose="020B0503030403030204" pitchFamily="34" charset="-78"/>
                  <a:ea typeface="Calibri" panose="020F0502020204030204" pitchFamily="34" charset="0"/>
                  <a:cs typeface="Dubai" panose="020B0503030403030204" pitchFamily="34" charset="-78"/>
                </a:rPr>
                <a:t>- توجيه الأسئلة </a:t>
              </a:r>
            </a:p>
            <a:p>
              <a:pPr algn="just" rtl="1"/>
              <a:r>
                <a:rPr lang="ar-EG" sz="3600" dirty="0">
                  <a:latin typeface="Dubai" panose="020B0503030403030204" pitchFamily="34" charset="-78"/>
                  <a:ea typeface="Calibri" panose="020F0502020204030204" pitchFamily="34" charset="0"/>
                  <a:cs typeface="Dubai" panose="020B0503030403030204" pitchFamily="34" charset="-78"/>
                </a:rPr>
                <a:t>- استدراج المستجيب للكلام</a:t>
              </a:r>
            </a:p>
            <a:p>
              <a:pPr algn="just" rtl="1">
                <a:lnSpc>
                  <a:spcPct val="150000"/>
                </a:lnSpc>
              </a:pPr>
              <a:r>
                <a:rPr lang="ar-EG" sz="3600" b="1" u="sng" dirty="0">
                  <a:latin typeface="Dubai" panose="020B0503030403030204" pitchFamily="34" charset="-78"/>
                  <a:ea typeface="Calibri" panose="020F0502020204030204" pitchFamily="34" charset="0"/>
                  <a:cs typeface="Dubai" panose="020B0503030403030204" pitchFamily="34" charset="-78"/>
                </a:rPr>
                <a:t>4- مرحلة الإنهاء :</a:t>
              </a:r>
            </a:p>
            <a:p>
              <a:pPr algn="just" rtl="1">
                <a:lnSpc>
                  <a:spcPct val="150000"/>
                </a:lnSpc>
              </a:pPr>
              <a:r>
                <a:rPr lang="ar-EG" sz="3600" dirty="0">
                  <a:latin typeface="Dubai" panose="020B0503030403030204" pitchFamily="34" charset="-78"/>
                  <a:ea typeface="Calibri" panose="020F0502020204030204" pitchFamily="34" charset="0"/>
                  <a:cs typeface="Dubai" panose="020B0503030403030204" pitchFamily="34" charset="-78"/>
                </a:rPr>
                <a:t>تنتهي المقابلة عند تحقيق هدفها</a:t>
              </a:r>
            </a:p>
          </p:txBody>
        </p:sp>
      </p:grpSp>
      <p:grpSp>
        <p:nvGrpSpPr>
          <p:cNvPr id="27" name="Group 4">
            <a:extLst>
              <a:ext uri="{FF2B5EF4-FFF2-40B4-BE49-F238E27FC236}">
                <a16:creationId xmlns:a16="http://schemas.microsoft.com/office/drawing/2014/main" id="{1BB6DE8D-F692-44B0-8C98-3E30ADA82940}"/>
              </a:ext>
            </a:extLst>
          </p:cNvPr>
          <p:cNvGrpSpPr/>
          <p:nvPr/>
        </p:nvGrpSpPr>
        <p:grpSpPr>
          <a:xfrm>
            <a:off x="2166934" y="-103125"/>
            <a:ext cx="4753758" cy="4713226"/>
            <a:chOff x="-1133261" y="0"/>
            <a:chExt cx="6908800" cy="7640148"/>
          </a:xfrm>
        </p:grpSpPr>
        <p:pic>
          <p:nvPicPr>
            <p:cNvPr id="28" name="Picture 5">
              <a:extLst>
                <a:ext uri="{FF2B5EF4-FFF2-40B4-BE49-F238E27FC236}">
                  <a16:creationId xmlns:a16="http://schemas.microsoft.com/office/drawing/2014/main" id="{88864996-467C-43D3-BBC5-508FF2AB271A}"/>
                </a:ext>
              </a:extLst>
            </p:cNvPr>
            <p:cNvPicPr>
              <a:picLocks noChangeAspect="1"/>
            </p:cNvPicPr>
            <p:nvPr/>
          </p:nvPicPr>
          <p:blipFill rotWithShape="1">
            <a:blip r:embed="rId9">
              <a:extLst>
                <a:ext uri="{28A0092B-C50C-407E-A947-70E740481C1C}">
                  <a14:useLocalDpi xmlns:a14="http://schemas.microsoft.com/office/drawing/2010/main" val="0"/>
                </a:ext>
              </a:extLst>
            </a:blip>
            <a:srcRect l="2587" r="6985"/>
            <a:stretch/>
          </p:blipFill>
          <p:spPr>
            <a:xfrm>
              <a:off x="-1133261" y="0"/>
              <a:ext cx="6908800" cy="7640148"/>
            </a:xfrm>
            <a:prstGeom prst="rect">
              <a:avLst/>
            </a:prstGeom>
          </p:spPr>
        </p:pic>
      </p:grpSp>
    </p:spTree>
    <p:extLst>
      <p:ext uri="{BB962C8B-B14F-4D97-AF65-F5344CB8AC3E}">
        <p14:creationId xmlns:p14="http://schemas.microsoft.com/office/powerpoint/2010/main" val="276030316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Triangle 7">
            <a:extLst>
              <a:ext uri="{FF2B5EF4-FFF2-40B4-BE49-F238E27FC236}">
                <a16:creationId xmlns:a16="http://schemas.microsoft.com/office/drawing/2014/main" id="{BDC96880-C9A8-D463-187E-5F44CF00C555}"/>
              </a:ext>
            </a:extLst>
          </p:cNvPr>
          <p:cNvSpPr/>
          <p:nvPr/>
        </p:nvSpPr>
        <p:spPr>
          <a:xfrm flipH="1">
            <a:off x="0" y="-30549"/>
            <a:ext cx="18288000" cy="10325100"/>
          </a:xfrm>
          <a:prstGeom prst="rtTriangle">
            <a:avLst/>
          </a:prstGeom>
          <a:solidFill>
            <a:srgbClr val="00B050">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ar-EG" dirty="0"/>
          </a:p>
        </p:txBody>
      </p:sp>
      <p:grpSp>
        <p:nvGrpSpPr>
          <p:cNvPr id="2" name="Group 1">
            <a:extLst>
              <a:ext uri="{FF2B5EF4-FFF2-40B4-BE49-F238E27FC236}">
                <a16:creationId xmlns:a16="http://schemas.microsoft.com/office/drawing/2014/main" id="{EA7FD379-A12B-C0F3-294C-AF8BD930CAD6}"/>
              </a:ext>
            </a:extLst>
          </p:cNvPr>
          <p:cNvGrpSpPr/>
          <p:nvPr/>
        </p:nvGrpSpPr>
        <p:grpSpPr>
          <a:xfrm>
            <a:off x="695755" y="1061232"/>
            <a:ext cx="1980028" cy="980225"/>
            <a:chOff x="789788" y="568550"/>
            <a:chExt cx="2263765" cy="876343"/>
          </a:xfrm>
        </p:grpSpPr>
        <p:pic>
          <p:nvPicPr>
            <p:cNvPr id="3" name="Picture 2">
              <a:extLst>
                <a:ext uri="{FF2B5EF4-FFF2-40B4-BE49-F238E27FC236}">
                  <a16:creationId xmlns:a16="http://schemas.microsoft.com/office/drawing/2014/main" id="{06FDF8A8-8115-0A6B-2829-DA2EC6FE1CBB}"/>
                </a:ext>
              </a:extLst>
            </p:cNvPr>
            <p:cNvPicPr>
              <a:picLocks noChangeAspect="1"/>
            </p:cNvPicPr>
            <p:nvPr/>
          </p:nvPicPr>
          <p:blipFill>
            <a:blip r:embed="rId3"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789788" y="568550"/>
              <a:ext cx="2263765" cy="876343"/>
            </a:xfrm>
            <a:prstGeom prst="rect">
              <a:avLst/>
            </a:prstGeom>
          </p:spPr>
        </p:pic>
        <p:sp>
          <p:nvSpPr>
            <p:cNvPr id="4" name="TextBox 28">
              <a:extLst>
                <a:ext uri="{FF2B5EF4-FFF2-40B4-BE49-F238E27FC236}">
                  <a16:creationId xmlns:a16="http://schemas.microsoft.com/office/drawing/2014/main" id="{4E9B5231-2549-7509-307B-8A7BD2A6ABD2}"/>
                </a:ext>
              </a:extLst>
            </p:cNvPr>
            <p:cNvSpPr txBox="1"/>
            <p:nvPr/>
          </p:nvSpPr>
          <p:spPr>
            <a:xfrm rot="20457677">
              <a:off x="874661" y="849684"/>
              <a:ext cx="1896204" cy="368025"/>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2500" b="1"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rPr>
                <a:t>الجلسة الثانية</a:t>
              </a:r>
              <a:endParaRPr lang="en-US" sz="2500"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5" name="Group 4">
            <a:extLst>
              <a:ext uri="{FF2B5EF4-FFF2-40B4-BE49-F238E27FC236}">
                <a16:creationId xmlns:a16="http://schemas.microsoft.com/office/drawing/2014/main" id="{9B30CF6B-06A4-7767-9951-7F92C4EFB13A}"/>
              </a:ext>
            </a:extLst>
          </p:cNvPr>
          <p:cNvGrpSpPr/>
          <p:nvPr/>
        </p:nvGrpSpPr>
        <p:grpSpPr>
          <a:xfrm>
            <a:off x="140419" y="299624"/>
            <a:ext cx="1879169" cy="980224"/>
            <a:chOff x="1282652" y="498315"/>
            <a:chExt cx="1807888" cy="876343"/>
          </a:xfrm>
        </p:grpSpPr>
        <p:pic>
          <p:nvPicPr>
            <p:cNvPr id="6" name="Picture 5">
              <a:extLst>
                <a:ext uri="{FF2B5EF4-FFF2-40B4-BE49-F238E27FC236}">
                  <a16:creationId xmlns:a16="http://schemas.microsoft.com/office/drawing/2014/main" id="{FEBD5877-C1CE-1FA6-5F49-D25B89BE69F2}"/>
                </a:ext>
              </a:extLst>
            </p:cNvPr>
            <p:cNvPicPr>
              <a:picLocks noChangeAspect="1"/>
            </p:cNvPicPr>
            <p:nvPr/>
          </p:nvPicPr>
          <p:blipFill>
            <a:blip r:embed="rId4"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1282652" y="498315"/>
              <a:ext cx="1807888" cy="876343"/>
            </a:xfrm>
            <a:prstGeom prst="rect">
              <a:avLst/>
            </a:prstGeom>
          </p:spPr>
        </p:pic>
        <p:sp>
          <p:nvSpPr>
            <p:cNvPr id="7" name="TextBox 28">
              <a:extLst>
                <a:ext uri="{FF2B5EF4-FFF2-40B4-BE49-F238E27FC236}">
                  <a16:creationId xmlns:a16="http://schemas.microsoft.com/office/drawing/2014/main" id="{FC86DDE1-7B1B-D414-53E9-60A2955210EE}"/>
                </a:ext>
              </a:extLst>
            </p:cNvPr>
            <p:cNvSpPr txBox="1"/>
            <p:nvPr/>
          </p:nvSpPr>
          <p:spPr>
            <a:xfrm rot="20457677">
              <a:off x="1345850" y="709582"/>
              <a:ext cx="1421884" cy="441630"/>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3000" b="1"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rPr>
                <a:t>اليوم الأول</a:t>
              </a:r>
              <a:endParaRPr lang="en-US" sz="3000"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9" name="Group 8">
            <a:extLst>
              <a:ext uri="{FF2B5EF4-FFF2-40B4-BE49-F238E27FC236}">
                <a16:creationId xmlns:a16="http://schemas.microsoft.com/office/drawing/2014/main" id="{4F232B40-6637-2F3C-5186-E94AE85DE2F2}"/>
              </a:ext>
            </a:extLst>
          </p:cNvPr>
          <p:cNvGrpSpPr/>
          <p:nvPr/>
        </p:nvGrpSpPr>
        <p:grpSpPr>
          <a:xfrm>
            <a:off x="12288063" y="120972"/>
            <a:ext cx="5791202" cy="1990930"/>
            <a:chOff x="4935472" y="1769662"/>
            <a:chExt cx="8932928" cy="5254617"/>
          </a:xfrm>
        </p:grpSpPr>
        <p:pic>
          <p:nvPicPr>
            <p:cNvPr id="19" name="Picture 18">
              <a:extLst>
                <a:ext uri="{FF2B5EF4-FFF2-40B4-BE49-F238E27FC236}">
                  <a16:creationId xmlns:a16="http://schemas.microsoft.com/office/drawing/2014/main" id="{DB587E16-79F8-057F-8149-E7592A68F8A7}"/>
                </a:ext>
              </a:extLst>
            </p:cNvPr>
            <p:cNvPicPr>
              <a:picLocks noChangeAspect="1"/>
            </p:cNvPicPr>
            <p:nvPr/>
          </p:nvPicPr>
          <p:blipFill rotWithShape="1">
            <a:blip r:embed="rId5">
              <a:grayscl/>
              <a:extLst>
                <a:ext uri="{BEBA8EAE-BF5A-486C-A8C5-ECC9F3942E4B}">
                  <a14:imgProps xmlns:a14="http://schemas.microsoft.com/office/drawing/2010/main">
                    <a14:imgLayer r:embed="rId6">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630" t="9182" r="839" b="13125"/>
            <a:stretch/>
          </p:blipFill>
          <p:spPr>
            <a:xfrm>
              <a:off x="4935472" y="1798820"/>
              <a:ext cx="8932928" cy="2703922"/>
            </a:xfrm>
            <a:prstGeom prst="rect">
              <a:avLst/>
            </a:prstGeom>
          </p:spPr>
        </p:pic>
        <p:sp>
          <p:nvSpPr>
            <p:cNvPr id="20" name="TextBox 42">
              <a:extLst>
                <a:ext uri="{FF2B5EF4-FFF2-40B4-BE49-F238E27FC236}">
                  <a16:creationId xmlns:a16="http://schemas.microsoft.com/office/drawing/2014/main" id="{A8710DD6-0C55-5F29-4CAF-3B243057A9DD}"/>
                </a:ext>
              </a:extLst>
            </p:cNvPr>
            <p:cNvSpPr txBox="1"/>
            <p:nvPr/>
          </p:nvSpPr>
          <p:spPr>
            <a:xfrm>
              <a:off x="4935472" y="1769662"/>
              <a:ext cx="8662082" cy="5254617"/>
            </a:xfrm>
            <a:prstGeom prst="rect">
              <a:avLst/>
            </a:prstGeom>
          </p:spPr>
          <p:txBody>
            <a:bodyPr wrap="square" lIns="0" tIns="0" rIns="0" bIns="0" rtlCol="0" anchor="t">
              <a:spAutoFit/>
            </a:bodyPr>
            <a:lstStyle/>
            <a:p>
              <a:pPr algn="just" rtl="1">
                <a:lnSpc>
                  <a:spcPct val="150000"/>
                </a:lnSpc>
              </a:pPr>
              <a:r>
                <a:rPr lang="ar-EG" sz="4500" b="1" spc="51" dirty="0">
                  <a:latin typeface="Aljazeera" panose="02000000000000000000" pitchFamily="2" charset="-78"/>
                  <a:cs typeface="Aljazeera" panose="02000000000000000000" pitchFamily="2" charset="-78"/>
                </a:rPr>
                <a:t>أدوات وأساليب دراسة الحالة</a:t>
              </a:r>
              <a:endParaRPr lang="en-US" sz="4500" b="1" spc="51" dirty="0">
                <a:latin typeface="Aljazeera" panose="02000000000000000000" pitchFamily="2" charset="-78"/>
                <a:cs typeface="Aljazeera" panose="02000000000000000000" pitchFamily="2" charset="-78"/>
              </a:endParaRPr>
            </a:p>
          </p:txBody>
        </p:sp>
      </p:grpSp>
      <p:grpSp>
        <p:nvGrpSpPr>
          <p:cNvPr id="21" name="Group 20">
            <a:extLst>
              <a:ext uri="{FF2B5EF4-FFF2-40B4-BE49-F238E27FC236}">
                <a16:creationId xmlns:a16="http://schemas.microsoft.com/office/drawing/2014/main" id="{5B62A8B4-4138-3877-B476-EFD14E7625E9}"/>
              </a:ext>
            </a:extLst>
          </p:cNvPr>
          <p:cNvGrpSpPr>
            <a:grpSpLocks/>
          </p:cNvGrpSpPr>
          <p:nvPr/>
        </p:nvGrpSpPr>
        <p:grpSpPr>
          <a:xfrm>
            <a:off x="7043858" y="1870135"/>
            <a:ext cx="4871224" cy="1397974"/>
            <a:chOff x="1212995" y="130715"/>
            <a:chExt cx="1316870" cy="791746"/>
          </a:xfrm>
        </p:grpSpPr>
        <p:pic>
          <p:nvPicPr>
            <p:cNvPr id="22" name="Picture 21">
              <a:extLst>
                <a:ext uri="{FF2B5EF4-FFF2-40B4-BE49-F238E27FC236}">
                  <a16:creationId xmlns:a16="http://schemas.microsoft.com/office/drawing/2014/main" id="{F7E4C941-92BF-CA20-A31B-F70224216A20}"/>
                </a:ext>
              </a:extLst>
            </p:cNvPr>
            <p:cNvPicPr>
              <a:picLocks noChangeAspect="1"/>
            </p:cNvPicPr>
            <p:nvPr/>
          </p:nvPicPr>
          <p:blipFill>
            <a:blip r:embed="rId7" cstate="print">
              <a:duotone>
                <a:schemeClr val="accent2">
                  <a:shade val="45000"/>
                  <a:satMod val="135000"/>
                </a:schemeClr>
                <a:prstClr val="white"/>
              </a:duotone>
            </a:blip>
            <a:srcRect/>
            <a:stretch>
              <a:fillRect/>
            </a:stretch>
          </p:blipFill>
          <p:spPr bwMode="auto">
            <a:xfrm>
              <a:off x="1280529" y="130715"/>
              <a:ext cx="1249336" cy="791746"/>
            </a:xfrm>
            <a:prstGeom prst="rect">
              <a:avLst/>
            </a:prstGeom>
            <a:noFill/>
            <a:ln>
              <a:noFill/>
            </a:ln>
          </p:spPr>
        </p:pic>
        <p:sp>
          <p:nvSpPr>
            <p:cNvPr id="23" name="Rectangle 22">
              <a:extLst>
                <a:ext uri="{FF2B5EF4-FFF2-40B4-BE49-F238E27FC236}">
                  <a16:creationId xmlns:a16="http://schemas.microsoft.com/office/drawing/2014/main" id="{32A5CCB6-8AA8-211D-C4D0-AF6966438DE8}"/>
                </a:ext>
              </a:extLst>
            </p:cNvPr>
            <p:cNvSpPr/>
            <p:nvPr/>
          </p:nvSpPr>
          <p:spPr>
            <a:xfrm>
              <a:off x="1212995" y="213226"/>
              <a:ext cx="1135490" cy="62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algn="r" rtl="0">
                <a:lnSpc>
                  <a:spcPct val="107000"/>
                </a:lnSpc>
                <a:spcAft>
                  <a:spcPts val="800"/>
                </a:spcAft>
              </a:pPr>
              <a:r>
                <a:rPr lang="ar-EG"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أدوات دراسة الحالة</a:t>
              </a:r>
              <a:endParaRPr lang="en-US" sz="45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4" name="Group 23">
            <a:extLst>
              <a:ext uri="{FF2B5EF4-FFF2-40B4-BE49-F238E27FC236}">
                <a16:creationId xmlns:a16="http://schemas.microsoft.com/office/drawing/2014/main" id="{1BF27AE6-7215-5DBF-46A4-D5CC7C5D6B56}"/>
              </a:ext>
            </a:extLst>
          </p:cNvPr>
          <p:cNvGrpSpPr/>
          <p:nvPr/>
        </p:nvGrpSpPr>
        <p:grpSpPr>
          <a:xfrm>
            <a:off x="-152401" y="3133238"/>
            <a:ext cx="18041304" cy="7232086"/>
            <a:chOff x="10755415" y="2539825"/>
            <a:chExt cx="8451794" cy="1601839"/>
          </a:xfrm>
        </p:grpSpPr>
        <p:sp>
          <p:nvSpPr>
            <p:cNvPr id="25" name="Freeform 9">
              <a:extLst>
                <a:ext uri="{FF2B5EF4-FFF2-40B4-BE49-F238E27FC236}">
                  <a16:creationId xmlns:a16="http://schemas.microsoft.com/office/drawing/2014/main" id="{95826796-CF80-5A30-53CF-C27B1190AD40}"/>
                </a:ext>
              </a:extLst>
            </p:cNvPr>
            <p:cNvSpPr/>
            <p:nvPr/>
          </p:nvSpPr>
          <p:spPr>
            <a:xfrm flipH="1">
              <a:off x="10755415" y="2760493"/>
              <a:ext cx="8451794" cy="1381171"/>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8">
                <a:duotone>
                  <a:schemeClr val="accent6">
                    <a:shade val="45000"/>
                    <a:satMod val="135000"/>
                  </a:schemeClr>
                  <a:prstClr val="white"/>
                </a:duotone>
                <a:lum/>
                <a:extLst>
                  <a:ext uri="{96DAC541-7B7A-43D3-8B79-37D633B846F1}">
                    <asvg:svgBlip xmlns:asvg="http://schemas.microsoft.com/office/drawing/2016/SVG/main" r:embed="rId9"/>
                  </a:ext>
                </a:extLst>
              </a:blip>
              <a:stretch>
                <a:fillRect/>
              </a:stretch>
            </a:blipFill>
          </p:spPr>
          <p:txBody>
            <a:bodyPr/>
            <a:lstStyle/>
            <a:p>
              <a:endParaRPr lang="ar-EG" sz="1200" dirty="0"/>
            </a:p>
          </p:txBody>
        </p:sp>
        <p:sp>
          <p:nvSpPr>
            <p:cNvPr id="26" name="TextBox 25">
              <a:extLst>
                <a:ext uri="{FF2B5EF4-FFF2-40B4-BE49-F238E27FC236}">
                  <a16:creationId xmlns:a16="http://schemas.microsoft.com/office/drawing/2014/main" id="{99F5437B-F32E-9D47-8281-8ECA6500C813}"/>
                </a:ext>
              </a:extLst>
            </p:cNvPr>
            <p:cNvSpPr txBox="1"/>
            <p:nvPr/>
          </p:nvSpPr>
          <p:spPr>
            <a:xfrm>
              <a:off x="11576013" y="2539825"/>
              <a:ext cx="7262634" cy="1416224"/>
            </a:xfrm>
            <a:prstGeom prst="rect">
              <a:avLst/>
            </a:prstGeom>
            <a:noFill/>
          </p:spPr>
          <p:txBody>
            <a:bodyPr wrap="square" rtlCol="1">
              <a:spAutoFit/>
            </a:bodyPr>
            <a:lstStyle/>
            <a:p>
              <a:pPr algn="just" rtl="1">
                <a:lnSpc>
                  <a:spcPct val="200000"/>
                </a:lnSpc>
              </a:pPr>
              <a:r>
                <a:rPr lang="ar-EG" sz="3600" b="1" u="sng" dirty="0">
                  <a:latin typeface="Dubai" panose="020B0503030403030204" pitchFamily="34" charset="-78"/>
                  <a:ea typeface="Calibri" panose="020F0502020204030204" pitchFamily="34" charset="0"/>
                  <a:cs typeface="Dubai" panose="020B0503030403030204" pitchFamily="34" charset="-78"/>
                </a:rPr>
                <a:t>مزايا المقابلة  :</a:t>
              </a:r>
            </a:p>
            <a:p>
              <a:pPr algn="just" rtl="1">
                <a:lnSpc>
                  <a:spcPct val="200000"/>
                </a:lnSpc>
              </a:pPr>
              <a:r>
                <a:rPr lang="ar-EG" sz="3600" b="1" u="sng" dirty="0">
                  <a:latin typeface="Dubai" panose="020B0503030403030204" pitchFamily="34" charset="-78"/>
                  <a:ea typeface="Calibri" panose="020F0502020204030204" pitchFamily="34" charset="0"/>
                  <a:cs typeface="Dubai" panose="020B0503030403030204" pitchFamily="34" charset="-78"/>
                </a:rPr>
                <a:t>المقابلة كأسلوب بحثي ومنهج تشخيصي تتمتع بالمزايا التالية :</a:t>
              </a:r>
            </a:p>
            <a:p>
              <a:pPr algn="just" rtl="1">
                <a:lnSpc>
                  <a:spcPct val="150000"/>
                </a:lnSpc>
              </a:pPr>
              <a:r>
                <a:rPr lang="ar-EG" sz="3600" b="1" dirty="0">
                  <a:latin typeface="Dubai" panose="020B0503030403030204" pitchFamily="34" charset="-78"/>
                  <a:ea typeface="Calibri" panose="020F0502020204030204" pitchFamily="34" charset="0"/>
                  <a:cs typeface="Dubai" panose="020B0503030403030204" pitchFamily="34" charset="-78"/>
                </a:rPr>
                <a:t>1-  تعد المقابلة انسب وسائل جمع البيانات من الأشخاص الأميين والمتعلمين .</a:t>
              </a:r>
            </a:p>
            <a:p>
              <a:pPr algn="just" rtl="1">
                <a:lnSpc>
                  <a:spcPct val="150000"/>
                </a:lnSpc>
              </a:pPr>
              <a:r>
                <a:rPr lang="ar-EG" sz="3600" b="1" dirty="0">
                  <a:latin typeface="Dubai" panose="020B0503030403030204" pitchFamily="34" charset="-78"/>
                  <a:ea typeface="Calibri" panose="020F0502020204030204" pitchFamily="34" charset="0"/>
                  <a:cs typeface="Dubai" panose="020B0503030403030204" pitchFamily="34" charset="-78"/>
                </a:rPr>
                <a:t>2- تتيح فرصة أكبر للكشف عن البيانات </a:t>
              </a:r>
              <a:r>
                <a:rPr lang="ar-EG" sz="3600" dirty="0">
                  <a:latin typeface="Dubai" panose="020B0503030403030204" pitchFamily="34" charset="-78"/>
                  <a:ea typeface="Calibri" panose="020F0502020204030204" pitchFamily="34" charset="0"/>
                  <a:cs typeface="Dubai" panose="020B0503030403030204" pitchFamily="34" charset="-78"/>
                </a:rPr>
                <a:t>التي تتصل بموضوعات معقدة أو مثيرة للانفعال</a:t>
              </a:r>
            </a:p>
            <a:p>
              <a:pPr algn="just" rtl="1">
                <a:lnSpc>
                  <a:spcPct val="150000"/>
                </a:lnSpc>
              </a:pPr>
              <a:r>
                <a:rPr lang="ar-EG" sz="3600" dirty="0">
                  <a:latin typeface="Dubai" panose="020B0503030403030204" pitchFamily="34" charset="-78"/>
                  <a:ea typeface="Calibri" panose="020F0502020204030204" pitchFamily="34" charset="0"/>
                  <a:cs typeface="Dubai" panose="020B0503030403030204" pitchFamily="34" charset="-78"/>
                </a:rPr>
                <a:t> </a:t>
              </a:r>
              <a:r>
                <a:rPr lang="ar-EG" sz="3600" b="1" dirty="0">
                  <a:latin typeface="Dubai" panose="020B0503030403030204" pitchFamily="34" charset="-78"/>
                  <a:ea typeface="Calibri" panose="020F0502020204030204" pitchFamily="34" charset="0"/>
                  <a:cs typeface="Dubai" panose="020B0503030403030204" pitchFamily="34" charset="-78"/>
                </a:rPr>
                <a:t>3-  تفيد في تشخيص وعلاج الاضطرابات النفسية .</a:t>
              </a:r>
            </a:p>
            <a:p>
              <a:pPr algn="just" rtl="1">
                <a:lnSpc>
                  <a:spcPct val="150000"/>
                </a:lnSpc>
              </a:pPr>
              <a:r>
                <a:rPr lang="ar-EG" sz="3600" b="1" dirty="0">
                  <a:latin typeface="Dubai" panose="020B0503030403030204" pitchFamily="34" charset="-78"/>
                  <a:ea typeface="Calibri" panose="020F0502020204030204" pitchFamily="34" charset="0"/>
                  <a:cs typeface="Dubai" panose="020B0503030403030204" pitchFamily="34" charset="-78"/>
                </a:rPr>
                <a:t>4- تتيح الفرصة للكشف عن التناقضات </a:t>
              </a:r>
              <a:r>
                <a:rPr lang="ar-EG" sz="3600" dirty="0">
                  <a:latin typeface="Dubai" panose="020B0503030403030204" pitchFamily="34" charset="-78"/>
                  <a:ea typeface="Calibri" panose="020F0502020204030204" pitchFamily="34" charset="0"/>
                  <a:cs typeface="Dubai" panose="020B0503030403030204" pitchFamily="34" charset="-78"/>
                </a:rPr>
                <a:t>في إجابات المستجيب، ومن ثم يمكن مراجعته</a:t>
              </a:r>
            </a:p>
            <a:p>
              <a:pPr algn="just" rtl="1">
                <a:lnSpc>
                  <a:spcPct val="150000"/>
                </a:lnSpc>
              </a:pPr>
              <a:r>
                <a:rPr lang="ar-EG" sz="3600" b="1" dirty="0">
                  <a:latin typeface="Dubai" panose="020B0503030403030204" pitchFamily="34" charset="-78"/>
                  <a:ea typeface="Calibri" panose="020F0502020204030204" pitchFamily="34" charset="0"/>
                  <a:cs typeface="Dubai" panose="020B0503030403030204" pitchFamily="34" charset="-78"/>
                </a:rPr>
                <a:t>5- تتميز بالمرونة </a:t>
              </a:r>
              <a:r>
                <a:rPr lang="ar-EG" sz="3600" dirty="0">
                  <a:latin typeface="Dubai" panose="020B0503030403030204" pitchFamily="34" charset="-78"/>
                  <a:ea typeface="Calibri" panose="020F0502020204030204" pitchFamily="34" charset="0"/>
                  <a:cs typeface="Dubai" panose="020B0503030403030204" pitchFamily="34" charset="-78"/>
                </a:rPr>
                <a:t>كإعادة الأسئلة أو توضيح الغامض منها .</a:t>
              </a:r>
            </a:p>
          </p:txBody>
        </p:sp>
      </p:grpSp>
      <p:grpSp>
        <p:nvGrpSpPr>
          <p:cNvPr id="27" name="Group 4">
            <a:extLst>
              <a:ext uri="{FF2B5EF4-FFF2-40B4-BE49-F238E27FC236}">
                <a16:creationId xmlns:a16="http://schemas.microsoft.com/office/drawing/2014/main" id="{1BB6DE8D-F692-44B0-8C98-3E30ADA82940}"/>
              </a:ext>
            </a:extLst>
          </p:cNvPr>
          <p:cNvGrpSpPr/>
          <p:nvPr/>
        </p:nvGrpSpPr>
        <p:grpSpPr>
          <a:xfrm>
            <a:off x="2166934" y="-103125"/>
            <a:ext cx="4753758" cy="4713226"/>
            <a:chOff x="-1133261" y="0"/>
            <a:chExt cx="6908800" cy="7640148"/>
          </a:xfrm>
        </p:grpSpPr>
        <p:pic>
          <p:nvPicPr>
            <p:cNvPr id="28" name="Picture 5">
              <a:extLst>
                <a:ext uri="{FF2B5EF4-FFF2-40B4-BE49-F238E27FC236}">
                  <a16:creationId xmlns:a16="http://schemas.microsoft.com/office/drawing/2014/main" id="{88864996-467C-43D3-BBC5-508FF2AB271A}"/>
                </a:ext>
              </a:extLst>
            </p:cNvPr>
            <p:cNvPicPr>
              <a:picLocks noChangeAspect="1"/>
            </p:cNvPicPr>
            <p:nvPr/>
          </p:nvPicPr>
          <p:blipFill rotWithShape="1">
            <a:blip r:embed="rId10">
              <a:extLst>
                <a:ext uri="{28A0092B-C50C-407E-A947-70E740481C1C}">
                  <a14:useLocalDpi xmlns:a14="http://schemas.microsoft.com/office/drawing/2010/main" val="0"/>
                </a:ext>
              </a:extLst>
            </a:blip>
            <a:srcRect l="2587" r="6985"/>
            <a:stretch/>
          </p:blipFill>
          <p:spPr>
            <a:xfrm>
              <a:off x="-1133261" y="0"/>
              <a:ext cx="6908800" cy="7640148"/>
            </a:xfrm>
            <a:prstGeom prst="rect">
              <a:avLst/>
            </a:prstGeom>
          </p:spPr>
        </p:pic>
      </p:grpSp>
    </p:spTree>
    <p:extLst>
      <p:ext uri="{BB962C8B-B14F-4D97-AF65-F5344CB8AC3E}">
        <p14:creationId xmlns:p14="http://schemas.microsoft.com/office/powerpoint/2010/main" val="423670088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Triangle 7">
            <a:extLst>
              <a:ext uri="{FF2B5EF4-FFF2-40B4-BE49-F238E27FC236}">
                <a16:creationId xmlns:a16="http://schemas.microsoft.com/office/drawing/2014/main" id="{BDC96880-C9A8-D463-187E-5F44CF00C555}"/>
              </a:ext>
            </a:extLst>
          </p:cNvPr>
          <p:cNvSpPr/>
          <p:nvPr/>
        </p:nvSpPr>
        <p:spPr>
          <a:xfrm flipH="1">
            <a:off x="0" y="-30549"/>
            <a:ext cx="18288000" cy="10325100"/>
          </a:xfrm>
          <a:prstGeom prst="rtTriangle">
            <a:avLst/>
          </a:prstGeom>
          <a:solidFill>
            <a:srgbClr val="00B050">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ar-EG" dirty="0"/>
          </a:p>
        </p:txBody>
      </p:sp>
      <p:grpSp>
        <p:nvGrpSpPr>
          <p:cNvPr id="2" name="Group 1">
            <a:extLst>
              <a:ext uri="{FF2B5EF4-FFF2-40B4-BE49-F238E27FC236}">
                <a16:creationId xmlns:a16="http://schemas.microsoft.com/office/drawing/2014/main" id="{EA7FD379-A12B-C0F3-294C-AF8BD930CAD6}"/>
              </a:ext>
            </a:extLst>
          </p:cNvPr>
          <p:cNvGrpSpPr/>
          <p:nvPr/>
        </p:nvGrpSpPr>
        <p:grpSpPr>
          <a:xfrm>
            <a:off x="695755" y="1061232"/>
            <a:ext cx="1980028" cy="980225"/>
            <a:chOff x="789788" y="568550"/>
            <a:chExt cx="2263765" cy="876343"/>
          </a:xfrm>
        </p:grpSpPr>
        <p:pic>
          <p:nvPicPr>
            <p:cNvPr id="3" name="Picture 2">
              <a:extLst>
                <a:ext uri="{FF2B5EF4-FFF2-40B4-BE49-F238E27FC236}">
                  <a16:creationId xmlns:a16="http://schemas.microsoft.com/office/drawing/2014/main" id="{06FDF8A8-8115-0A6B-2829-DA2EC6FE1CBB}"/>
                </a:ext>
              </a:extLst>
            </p:cNvPr>
            <p:cNvPicPr>
              <a:picLocks noChangeAspect="1"/>
            </p:cNvPicPr>
            <p:nvPr/>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789788" y="568550"/>
              <a:ext cx="2263765" cy="876343"/>
            </a:xfrm>
            <a:prstGeom prst="rect">
              <a:avLst/>
            </a:prstGeom>
          </p:spPr>
        </p:pic>
        <p:sp>
          <p:nvSpPr>
            <p:cNvPr id="4" name="TextBox 28">
              <a:extLst>
                <a:ext uri="{FF2B5EF4-FFF2-40B4-BE49-F238E27FC236}">
                  <a16:creationId xmlns:a16="http://schemas.microsoft.com/office/drawing/2014/main" id="{4E9B5231-2549-7509-307B-8A7BD2A6ABD2}"/>
                </a:ext>
              </a:extLst>
            </p:cNvPr>
            <p:cNvSpPr txBox="1"/>
            <p:nvPr/>
          </p:nvSpPr>
          <p:spPr>
            <a:xfrm rot="20457677">
              <a:off x="874661" y="849684"/>
              <a:ext cx="1896204" cy="368025"/>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2500" b="1"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rPr>
                <a:t>الجلسة الثانية</a:t>
              </a:r>
              <a:endParaRPr lang="en-US" sz="2500"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5" name="Group 4">
            <a:extLst>
              <a:ext uri="{FF2B5EF4-FFF2-40B4-BE49-F238E27FC236}">
                <a16:creationId xmlns:a16="http://schemas.microsoft.com/office/drawing/2014/main" id="{9B30CF6B-06A4-7767-9951-7F92C4EFB13A}"/>
              </a:ext>
            </a:extLst>
          </p:cNvPr>
          <p:cNvGrpSpPr/>
          <p:nvPr/>
        </p:nvGrpSpPr>
        <p:grpSpPr>
          <a:xfrm>
            <a:off x="140419" y="299624"/>
            <a:ext cx="1879169" cy="980224"/>
            <a:chOff x="1282652" y="498315"/>
            <a:chExt cx="1807888" cy="876343"/>
          </a:xfrm>
        </p:grpSpPr>
        <p:pic>
          <p:nvPicPr>
            <p:cNvPr id="6" name="Picture 5">
              <a:extLst>
                <a:ext uri="{FF2B5EF4-FFF2-40B4-BE49-F238E27FC236}">
                  <a16:creationId xmlns:a16="http://schemas.microsoft.com/office/drawing/2014/main" id="{FEBD5877-C1CE-1FA6-5F49-D25B89BE69F2}"/>
                </a:ext>
              </a:extLst>
            </p:cNvPr>
            <p:cNvPicPr>
              <a:picLocks noChangeAspect="1"/>
            </p:cNvPicPr>
            <p:nvPr/>
          </p:nvPicPr>
          <p:blipFill>
            <a:blip r:embed="rId3"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1282652" y="498315"/>
              <a:ext cx="1807888" cy="876343"/>
            </a:xfrm>
            <a:prstGeom prst="rect">
              <a:avLst/>
            </a:prstGeom>
          </p:spPr>
        </p:pic>
        <p:sp>
          <p:nvSpPr>
            <p:cNvPr id="7" name="TextBox 28">
              <a:extLst>
                <a:ext uri="{FF2B5EF4-FFF2-40B4-BE49-F238E27FC236}">
                  <a16:creationId xmlns:a16="http://schemas.microsoft.com/office/drawing/2014/main" id="{FC86DDE1-7B1B-D414-53E9-60A2955210EE}"/>
                </a:ext>
              </a:extLst>
            </p:cNvPr>
            <p:cNvSpPr txBox="1"/>
            <p:nvPr/>
          </p:nvSpPr>
          <p:spPr>
            <a:xfrm rot="20457677">
              <a:off x="1345850" y="709582"/>
              <a:ext cx="1421884" cy="441630"/>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3000" b="1"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rPr>
                <a:t>اليوم الأول</a:t>
              </a:r>
              <a:endParaRPr lang="en-US" sz="3000"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9" name="Group 8">
            <a:extLst>
              <a:ext uri="{FF2B5EF4-FFF2-40B4-BE49-F238E27FC236}">
                <a16:creationId xmlns:a16="http://schemas.microsoft.com/office/drawing/2014/main" id="{4F232B40-6637-2F3C-5186-E94AE85DE2F2}"/>
              </a:ext>
            </a:extLst>
          </p:cNvPr>
          <p:cNvGrpSpPr/>
          <p:nvPr/>
        </p:nvGrpSpPr>
        <p:grpSpPr>
          <a:xfrm>
            <a:off x="12288063" y="120972"/>
            <a:ext cx="5791202" cy="1990930"/>
            <a:chOff x="4935472" y="1769662"/>
            <a:chExt cx="8932928" cy="5254617"/>
          </a:xfrm>
        </p:grpSpPr>
        <p:pic>
          <p:nvPicPr>
            <p:cNvPr id="19" name="Picture 18">
              <a:extLst>
                <a:ext uri="{FF2B5EF4-FFF2-40B4-BE49-F238E27FC236}">
                  <a16:creationId xmlns:a16="http://schemas.microsoft.com/office/drawing/2014/main" id="{DB587E16-79F8-057F-8149-E7592A68F8A7}"/>
                </a:ext>
              </a:extLst>
            </p:cNvPr>
            <p:cNvPicPr>
              <a:picLocks noChangeAspect="1"/>
            </p:cNvPicPr>
            <p:nvPr/>
          </p:nvPicPr>
          <p:blipFill rotWithShape="1">
            <a:blip r:embed="rId4">
              <a:grayscl/>
              <a:extLst>
                <a:ext uri="{BEBA8EAE-BF5A-486C-A8C5-ECC9F3942E4B}">
                  <a14:imgProps xmlns:a14="http://schemas.microsoft.com/office/drawing/2010/main">
                    <a14:imgLayer r:embed="rId5">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630" t="9182" r="839" b="13125"/>
            <a:stretch/>
          </p:blipFill>
          <p:spPr>
            <a:xfrm>
              <a:off x="4935472" y="1798820"/>
              <a:ext cx="8932928" cy="2703922"/>
            </a:xfrm>
            <a:prstGeom prst="rect">
              <a:avLst/>
            </a:prstGeom>
          </p:spPr>
        </p:pic>
        <p:sp>
          <p:nvSpPr>
            <p:cNvPr id="20" name="TextBox 42">
              <a:extLst>
                <a:ext uri="{FF2B5EF4-FFF2-40B4-BE49-F238E27FC236}">
                  <a16:creationId xmlns:a16="http://schemas.microsoft.com/office/drawing/2014/main" id="{A8710DD6-0C55-5F29-4CAF-3B243057A9DD}"/>
                </a:ext>
              </a:extLst>
            </p:cNvPr>
            <p:cNvSpPr txBox="1"/>
            <p:nvPr/>
          </p:nvSpPr>
          <p:spPr>
            <a:xfrm>
              <a:off x="4935472" y="1769662"/>
              <a:ext cx="8662082" cy="5254617"/>
            </a:xfrm>
            <a:prstGeom prst="rect">
              <a:avLst/>
            </a:prstGeom>
          </p:spPr>
          <p:txBody>
            <a:bodyPr wrap="square" lIns="0" tIns="0" rIns="0" bIns="0" rtlCol="0" anchor="t">
              <a:spAutoFit/>
            </a:bodyPr>
            <a:lstStyle/>
            <a:p>
              <a:pPr algn="just" rtl="1">
                <a:lnSpc>
                  <a:spcPct val="150000"/>
                </a:lnSpc>
              </a:pPr>
              <a:r>
                <a:rPr lang="ar-EG" sz="4500" b="1" spc="51" dirty="0">
                  <a:latin typeface="Aljazeera" panose="02000000000000000000" pitchFamily="2" charset="-78"/>
                  <a:cs typeface="Aljazeera" panose="02000000000000000000" pitchFamily="2" charset="-78"/>
                </a:rPr>
                <a:t>أدوات وأساليب دراسة الحالة</a:t>
              </a:r>
              <a:endParaRPr lang="en-US" sz="4500" b="1" spc="51" dirty="0">
                <a:latin typeface="Aljazeera" panose="02000000000000000000" pitchFamily="2" charset="-78"/>
                <a:cs typeface="Aljazeera" panose="02000000000000000000" pitchFamily="2" charset="-78"/>
              </a:endParaRPr>
            </a:p>
          </p:txBody>
        </p:sp>
      </p:grpSp>
      <p:grpSp>
        <p:nvGrpSpPr>
          <p:cNvPr id="21" name="Group 20">
            <a:extLst>
              <a:ext uri="{FF2B5EF4-FFF2-40B4-BE49-F238E27FC236}">
                <a16:creationId xmlns:a16="http://schemas.microsoft.com/office/drawing/2014/main" id="{5B62A8B4-4138-3877-B476-EFD14E7625E9}"/>
              </a:ext>
            </a:extLst>
          </p:cNvPr>
          <p:cNvGrpSpPr>
            <a:grpSpLocks/>
          </p:cNvGrpSpPr>
          <p:nvPr/>
        </p:nvGrpSpPr>
        <p:grpSpPr>
          <a:xfrm>
            <a:off x="7043858" y="1870135"/>
            <a:ext cx="4871224" cy="1397974"/>
            <a:chOff x="1212995" y="130715"/>
            <a:chExt cx="1316870" cy="791746"/>
          </a:xfrm>
        </p:grpSpPr>
        <p:pic>
          <p:nvPicPr>
            <p:cNvPr id="22" name="Picture 21">
              <a:extLst>
                <a:ext uri="{FF2B5EF4-FFF2-40B4-BE49-F238E27FC236}">
                  <a16:creationId xmlns:a16="http://schemas.microsoft.com/office/drawing/2014/main" id="{F7E4C941-92BF-CA20-A31B-F70224216A20}"/>
                </a:ext>
              </a:extLst>
            </p:cNvPr>
            <p:cNvPicPr>
              <a:picLocks noChangeAspect="1"/>
            </p:cNvPicPr>
            <p:nvPr/>
          </p:nvPicPr>
          <p:blipFill>
            <a:blip r:embed="rId6" cstate="print">
              <a:duotone>
                <a:schemeClr val="accent2">
                  <a:shade val="45000"/>
                  <a:satMod val="135000"/>
                </a:schemeClr>
                <a:prstClr val="white"/>
              </a:duotone>
            </a:blip>
            <a:srcRect/>
            <a:stretch>
              <a:fillRect/>
            </a:stretch>
          </p:blipFill>
          <p:spPr bwMode="auto">
            <a:xfrm>
              <a:off x="1280529" y="130715"/>
              <a:ext cx="1249336" cy="791746"/>
            </a:xfrm>
            <a:prstGeom prst="rect">
              <a:avLst/>
            </a:prstGeom>
            <a:noFill/>
            <a:ln>
              <a:noFill/>
            </a:ln>
          </p:spPr>
        </p:pic>
        <p:sp>
          <p:nvSpPr>
            <p:cNvPr id="23" name="Rectangle 22">
              <a:extLst>
                <a:ext uri="{FF2B5EF4-FFF2-40B4-BE49-F238E27FC236}">
                  <a16:creationId xmlns:a16="http://schemas.microsoft.com/office/drawing/2014/main" id="{32A5CCB6-8AA8-211D-C4D0-AF6966438DE8}"/>
                </a:ext>
              </a:extLst>
            </p:cNvPr>
            <p:cNvSpPr/>
            <p:nvPr/>
          </p:nvSpPr>
          <p:spPr>
            <a:xfrm>
              <a:off x="1212995" y="213226"/>
              <a:ext cx="1135490" cy="62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algn="r" rtl="0">
                <a:lnSpc>
                  <a:spcPct val="107000"/>
                </a:lnSpc>
                <a:spcAft>
                  <a:spcPts val="800"/>
                </a:spcAft>
              </a:pPr>
              <a:r>
                <a:rPr lang="ar-EG"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أدوات دراسة الحالة</a:t>
              </a:r>
              <a:endParaRPr lang="en-US" sz="45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4" name="Group 23">
            <a:extLst>
              <a:ext uri="{FF2B5EF4-FFF2-40B4-BE49-F238E27FC236}">
                <a16:creationId xmlns:a16="http://schemas.microsoft.com/office/drawing/2014/main" id="{1BF27AE6-7215-5DBF-46A4-D5CC7C5D6B56}"/>
              </a:ext>
            </a:extLst>
          </p:cNvPr>
          <p:cNvGrpSpPr/>
          <p:nvPr/>
        </p:nvGrpSpPr>
        <p:grpSpPr>
          <a:xfrm>
            <a:off x="1523999" y="3133239"/>
            <a:ext cx="16364903" cy="6277461"/>
            <a:chOff x="11540757" y="2539825"/>
            <a:chExt cx="7666452" cy="1601839"/>
          </a:xfrm>
        </p:grpSpPr>
        <p:sp>
          <p:nvSpPr>
            <p:cNvPr id="25" name="Freeform 9">
              <a:extLst>
                <a:ext uri="{FF2B5EF4-FFF2-40B4-BE49-F238E27FC236}">
                  <a16:creationId xmlns:a16="http://schemas.microsoft.com/office/drawing/2014/main" id="{95826796-CF80-5A30-53CF-C27B1190AD40}"/>
                </a:ext>
              </a:extLst>
            </p:cNvPr>
            <p:cNvSpPr/>
            <p:nvPr/>
          </p:nvSpPr>
          <p:spPr>
            <a:xfrm flipH="1">
              <a:off x="11540757" y="2816290"/>
              <a:ext cx="7666452" cy="1325374"/>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7">
                <a:duotone>
                  <a:schemeClr val="accent6">
                    <a:shade val="45000"/>
                    <a:satMod val="135000"/>
                  </a:schemeClr>
                  <a:prstClr val="white"/>
                </a:duotone>
                <a:lum/>
                <a:extLst>
                  <a:ext uri="{96DAC541-7B7A-43D3-8B79-37D633B846F1}">
                    <asvg:svgBlip xmlns:asvg="http://schemas.microsoft.com/office/drawing/2016/SVG/main" r:embed="rId8"/>
                  </a:ext>
                </a:extLst>
              </a:blip>
              <a:stretch>
                <a:fillRect/>
              </a:stretch>
            </a:blipFill>
          </p:spPr>
          <p:txBody>
            <a:bodyPr/>
            <a:lstStyle/>
            <a:p>
              <a:endParaRPr lang="ar-EG" sz="1200" dirty="0"/>
            </a:p>
          </p:txBody>
        </p:sp>
        <p:sp>
          <p:nvSpPr>
            <p:cNvPr id="26" name="TextBox 25">
              <a:extLst>
                <a:ext uri="{FF2B5EF4-FFF2-40B4-BE49-F238E27FC236}">
                  <a16:creationId xmlns:a16="http://schemas.microsoft.com/office/drawing/2014/main" id="{99F5437B-F32E-9D47-8281-8ECA6500C813}"/>
                </a:ext>
              </a:extLst>
            </p:cNvPr>
            <p:cNvSpPr txBox="1"/>
            <p:nvPr/>
          </p:nvSpPr>
          <p:spPr>
            <a:xfrm>
              <a:off x="13254230" y="2539825"/>
              <a:ext cx="5584417" cy="1401873"/>
            </a:xfrm>
            <a:prstGeom prst="rect">
              <a:avLst/>
            </a:prstGeom>
            <a:noFill/>
          </p:spPr>
          <p:txBody>
            <a:bodyPr wrap="square" rtlCol="1">
              <a:spAutoFit/>
            </a:bodyPr>
            <a:lstStyle/>
            <a:p>
              <a:pPr algn="just" rtl="1">
                <a:lnSpc>
                  <a:spcPct val="200000"/>
                </a:lnSpc>
              </a:pPr>
              <a:r>
                <a:rPr lang="ar-EG" sz="3600" b="1" u="sng" dirty="0">
                  <a:latin typeface="Dubai" panose="020B0503030403030204" pitchFamily="34" charset="-78"/>
                  <a:ea typeface="Calibri" panose="020F0502020204030204" pitchFamily="34" charset="0"/>
                  <a:cs typeface="Dubai" panose="020B0503030403030204" pitchFamily="34" charset="-78"/>
                </a:rPr>
                <a:t>عيوب المقابلة :</a:t>
              </a:r>
            </a:p>
            <a:p>
              <a:pPr algn="just" rtl="1">
                <a:lnSpc>
                  <a:spcPct val="200000"/>
                </a:lnSpc>
              </a:pPr>
              <a:r>
                <a:rPr lang="ar-EG" sz="3600" dirty="0">
                  <a:latin typeface="Dubai" panose="020B0503030403030204" pitchFamily="34" charset="-78"/>
                  <a:ea typeface="Calibri" panose="020F0502020204030204" pitchFamily="34" charset="0"/>
                  <a:cs typeface="Dubai" panose="020B0503030403030204" pitchFamily="34" charset="-78"/>
                </a:rPr>
                <a:t>1- التحيز.</a:t>
              </a:r>
            </a:p>
            <a:p>
              <a:pPr algn="just" rtl="1">
                <a:lnSpc>
                  <a:spcPct val="200000"/>
                </a:lnSpc>
              </a:pPr>
              <a:r>
                <a:rPr lang="ar-EG" sz="3600" dirty="0">
                  <a:latin typeface="Dubai" panose="020B0503030403030204" pitchFamily="34" charset="-78"/>
                  <a:ea typeface="Calibri" panose="020F0502020204030204" pitchFamily="34" charset="0"/>
                  <a:cs typeface="Dubai" panose="020B0503030403030204" pitchFamily="34" charset="-78"/>
                </a:rPr>
                <a:t>2- عدم الدقة .</a:t>
              </a:r>
            </a:p>
            <a:p>
              <a:pPr algn="just" rtl="1">
                <a:lnSpc>
                  <a:spcPct val="200000"/>
                </a:lnSpc>
              </a:pPr>
              <a:r>
                <a:rPr lang="ar-EG" sz="3600" dirty="0">
                  <a:latin typeface="Dubai" panose="020B0503030403030204" pitchFamily="34" charset="-78"/>
                  <a:ea typeface="Calibri" panose="020F0502020204030204" pitchFamily="34" charset="0"/>
                  <a:cs typeface="Dubai" panose="020B0503030403030204" pitchFamily="34" charset="-78"/>
                </a:rPr>
                <a:t>3- اللجوء إلى المقبولية الاجتماعية .</a:t>
              </a:r>
            </a:p>
            <a:p>
              <a:pPr algn="just" rtl="1">
                <a:lnSpc>
                  <a:spcPct val="200000"/>
                </a:lnSpc>
              </a:pPr>
              <a:r>
                <a:rPr lang="ar-EG" sz="3600" dirty="0">
                  <a:latin typeface="Dubai" panose="020B0503030403030204" pitchFamily="34" charset="-78"/>
                  <a:ea typeface="Calibri" panose="020F0502020204030204" pitchFamily="34" charset="0"/>
                  <a:cs typeface="Dubai" panose="020B0503030403030204" pitchFamily="34" charset="-78"/>
                </a:rPr>
                <a:t>4- تتطلب المقابلة وقتا طويلا في التدريب عليها وفي إجرائها.</a:t>
              </a:r>
            </a:p>
          </p:txBody>
        </p:sp>
      </p:grpSp>
      <p:grpSp>
        <p:nvGrpSpPr>
          <p:cNvPr id="27" name="Group 4">
            <a:extLst>
              <a:ext uri="{FF2B5EF4-FFF2-40B4-BE49-F238E27FC236}">
                <a16:creationId xmlns:a16="http://schemas.microsoft.com/office/drawing/2014/main" id="{1BB6DE8D-F692-44B0-8C98-3E30ADA82940}"/>
              </a:ext>
            </a:extLst>
          </p:cNvPr>
          <p:cNvGrpSpPr/>
          <p:nvPr/>
        </p:nvGrpSpPr>
        <p:grpSpPr>
          <a:xfrm>
            <a:off x="2166934" y="-103125"/>
            <a:ext cx="4753758" cy="4713226"/>
            <a:chOff x="-1133261" y="0"/>
            <a:chExt cx="6908800" cy="7640148"/>
          </a:xfrm>
        </p:grpSpPr>
        <p:pic>
          <p:nvPicPr>
            <p:cNvPr id="28" name="Picture 5">
              <a:extLst>
                <a:ext uri="{FF2B5EF4-FFF2-40B4-BE49-F238E27FC236}">
                  <a16:creationId xmlns:a16="http://schemas.microsoft.com/office/drawing/2014/main" id="{88864996-467C-43D3-BBC5-508FF2AB271A}"/>
                </a:ext>
              </a:extLst>
            </p:cNvPr>
            <p:cNvPicPr>
              <a:picLocks noChangeAspect="1"/>
            </p:cNvPicPr>
            <p:nvPr/>
          </p:nvPicPr>
          <p:blipFill rotWithShape="1">
            <a:blip r:embed="rId9">
              <a:extLst>
                <a:ext uri="{28A0092B-C50C-407E-A947-70E740481C1C}">
                  <a14:useLocalDpi xmlns:a14="http://schemas.microsoft.com/office/drawing/2010/main" val="0"/>
                </a:ext>
              </a:extLst>
            </a:blip>
            <a:srcRect l="2587" r="6985"/>
            <a:stretch/>
          </p:blipFill>
          <p:spPr>
            <a:xfrm>
              <a:off x="-1133261" y="0"/>
              <a:ext cx="6908800" cy="7640148"/>
            </a:xfrm>
            <a:prstGeom prst="rect">
              <a:avLst/>
            </a:prstGeom>
          </p:spPr>
        </p:pic>
      </p:grpSp>
    </p:spTree>
    <p:extLst>
      <p:ext uri="{BB962C8B-B14F-4D97-AF65-F5344CB8AC3E}">
        <p14:creationId xmlns:p14="http://schemas.microsoft.com/office/powerpoint/2010/main" val="334709093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Triangle 7">
            <a:extLst>
              <a:ext uri="{FF2B5EF4-FFF2-40B4-BE49-F238E27FC236}">
                <a16:creationId xmlns:a16="http://schemas.microsoft.com/office/drawing/2014/main" id="{BDC96880-C9A8-D463-187E-5F44CF00C555}"/>
              </a:ext>
            </a:extLst>
          </p:cNvPr>
          <p:cNvSpPr/>
          <p:nvPr/>
        </p:nvSpPr>
        <p:spPr>
          <a:xfrm flipH="1">
            <a:off x="0" y="-30549"/>
            <a:ext cx="18288000" cy="10325100"/>
          </a:xfrm>
          <a:prstGeom prst="rtTriangle">
            <a:avLst/>
          </a:prstGeom>
          <a:solidFill>
            <a:srgbClr val="00B050">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ar-EG" dirty="0"/>
          </a:p>
        </p:txBody>
      </p:sp>
      <p:grpSp>
        <p:nvGrpSpPr>
          <p:cNvPr id="2" name="Group 1">
            <a:extLst>
              <a:ext uri="{FF2B5EF4-FFF2-40B4-BE49-F238E27FC236}">
                <a16:creationId xmlns:a16="http://schemas.microsoft.com/office/drawing/2014/main" id="{EA7FD379-A12B-C0F3-294C-AF8BD930CAD6}"/>
              </a:ext>
            </a:extLst>
          </p:cNvPr>
          <p:cNvGrpSpPr/>
          <p:nvPr/>
        </p:nvGrpSpPr>
        <p:grpSpPr>
          <a:xfrm>
            <a:off x="695755" y="1061232"/>
            <a:ext cx="1980028" cy="980225"/>
            <a:chOff x="789788" y="568550"/>
            <a:chExt cx="2263765" cy="876343"/>
          </a:xfrm>
        </p:grpSpPr>
        <p:pic>
          <p:nvPicPr>
            <p:cNvPr id="3" name="Picture 2">
              <a:extLst>
                <a:ext uri="{FF2B5EF4-FFF2-40B4-BE49-F238E27FC236}">
                  <a16:creationId xmlns:a16="http://schemas.microsoft.com/office/drawing/2014/main" id="{06FDF8A8-8115-0A6B-2829-DA2EC6FE1CBB}"/>
                </a:ext>
              </a:extLst>
            </p:cNvPr>
            <p:cNvPicPr>
              <a:picLocks noChangeAspect="1"/>
            </p:cNvPicPr>
            <p:nvPr/>
          </p:nvPicPr>
          <p:blipFill>
            <a:blip r:embed="rId3"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789788" y="568550"/>
              <a:ext cx="2263765" cy="876343"/>
            </a:xfrm>
            <a:prstGeom prst="rect">
              <a:avLst/>
            </a:prstGeom>
          </p:spPr>
        </p:pic>
        <p:sp>
          <p:nvSpPr>
            <p:cNvPr id="4" name="TextBox 28">
              <a:extLst>
                <a:ext uri="{FF2B5EF4-FFF2-40B4-BE49-F238E27FC236}">
                  <a16:creationId xmlns:a16="http://schemas.microsoft.com/office/drawing/2014/main" id="{4E9B5231-2549-7509-307B-8A7BD2A6ABD2}"/>
                </a:ext>
              </a:extLst>
            </p:cNvPr>
            <p:cNvSpPr txBox="1"/>
            <p:nvPr/>
          </p:nvSpPr>
          <p:spPr>
            <a:xfrm rot="20457677">
              <a:off x="874661" y="849684"/>
              <a:ext cx="1896204" cy="368025"/>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2500" b="1"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rPr>
                <a:t>الجلسة الثانية</a:t>
              </a:r>
              <a:endParaRPr lang="en-US" sz="2500"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5" name="Group 4">
            <a:extLst>
              <a:ext uri="{FF2B5EF4-FFF2-40B4-BE49-F238E27FC236}">
                <a16:creationId xmlns:a16="http://schemas.microsoft.com/office/drawing/2014/main" id="{9B30CF6B-06A4-7767-9951-7F92C4EFB13A}"/>
              </a:ext>
            </a:extLst>
          </p:cNvPr>
          <p:cNvGrpSpPr/>
          <p:nvPr/>
        </p:nvGrpSpPr>
        <p:grpSpPr>
          <a:xfrm>
            <a:off x="140419" y="299624"/>
            <a:ext cx="1879169" cy="980224"/>
            <a:chOff x="1282652" y="498315"/>
            <a:chExt cx="1807888" cy="876343"/>
          </a:xfrm>
        </p:grpSpPr>
        <p:pic>
          <p:nvPicPr>
            <p:cNvPr id="6" name="Picture 5">
              <a:extLst>
                <a:ext uri="{FF2B5EF4-FFF2-40B4-BE49-F238E27FC236}">
                  <a16:creationId xmlns:a16="http://schemas.microsoft.com/office/drawing/2014/main" id="{FEBD5877-C1CE-1FA6-5F49-D25B89BE69F2}"/>
                </a:ext>
              </a:extLst>
            </p:cNvPr>
            <p:cNvPicPr>
              <a:picLocks noChangeAspect="1"/>
            </p:cNvPicPr>
            <p:nvPr/>
          </p:nvPicPr>
          <p:blipFill>
            <a:blip r:embed="rId4"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1282652" y="498315"/>
              <a:ext cx="1807888" cy="876343"/>
            </a:xfrm>
            <a:prstGeom prst="rect">
              <a:avLst/>
            </a:prstGeom>
          </p:spPr>
        </p:pic>
        <p:sp>
          <p:nvSpPr>
            <p:cNvPr id="7" name="TextBox 28">
              <a:extLst>
                <a:ext uri="{FF2B5EF4-FFF2-40B4-BE49-F238E27FC236}">
                  <a16:creationId xmlns:a16="http://schemas.microsoft.com/office/drawing/2014/main" id="{FC86DDE1-7B1B-D414-53E9-60A2955210EE}"/>
                </a:ext>
              </a:extLst>
            </p:cNvPr>
            <p:cNvSpPr txBox="1"/>
            <p:nvPr/>
          </p:nvSpPr>
          <p:spPr>
            <a:xfrm rot="20457677">
              <a:off x="1345850" y="709582"/>
              <a:ext cx="1421884" cy="441630"/>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3000" b="1"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rPr>
                <a:t>اليوم الأول</a:t>
              </a:r>
              <a:endParaRPr lang="en-US" sz="3000"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9" name="Group 8">
            <a:extLst>
              <a:ext uri="{FF2B5EF4-FFF2-40B4-BE49-F238E27FC236}">
                <a16:creationId xmlns:a16="http://schemas.microsoft.com/office/drawing/2014/main" id="{4F232B40-6637-2F3C-5186-E94AE85DE2F2}"/>
              </a:ext>
            </a:extLst>
          </p:cNvPr>
          <p:cNvGrpSpPr/>
          <p:nvPr/>
        </p:nvGrpSpPr>
        <p:grpSpPr>
          <a:xfrm>
            <a:off x="12288063" y="120972"/>
            <a:ext cx="5791202" cy="1990930"/>
            <a:chOff x="4935472" y="1769662"/>
            <a:chExt cx="8932928" cy="5254617"/>
          </a:xfrm>
        </p:grpSpPr>
        <p:pic>
          <p:nvPicPr>
            <p:cNvPr id="19" name="Picture 18">
              <a:extLst>
                <a:ext uri="{FF2B5EF4-FFF2-40B4-BE49-F238E27FC236}">
                  <a16:creationId xmlns:a16="http://schemas.microsoft.com/office/drawing/2014/main" id="{DB587E16-79F8-057F-8149-E7592A68F8A7}"/>
                </a:ext>
              </a:extLst>
            </p:cNvPr>
            <p:cNvPicPr>
              <a:picLocks noChangeAspect="1"/>
            </p:cNvPicPr>
            <p:nvPr/>
          </p:nvPicPr>
          <p:blipFill rotWithShape="1">
            <a:blip r:embed="rId5">
              <a:grayscl/>
              <a:extLst>
                <a:ext uri="{BEBA8EAE-BF5A-486C-A8C5-ECC9F3942E4B}">
                  <a14:imgProps xmlns:a14="http://schemas.microsoft.com/office/drawing/2010/main">
                    <a14:imgLayer r:embed="rId6">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630" t="9182" r="839" b="13125"/>
            <a:stretch/>
          </p:blipFill>
          <p:spPr>
            <a:xfrm>
              <a:off x="4935472" y="1798820"/>
              <a:ext cx="8932928" cy="2703922"/>
            </a:xfrm>
            <a:prstGeom prst="rect">
              <a:avLst/>
            </a:prstGeom>
          </p:spPr>
        </p:pic>
        <p:sp>
          <p:nvSpPr>
            <p:cNvPr id="20" name="TextBox 42">
              <a:extLst>
                <a:ext uri="{FF2B5EF4-FFF2-40B4-BE49-F238E27FC236}">
                  <a16:creationId xmlns:a16="http://schemas.microsoft.com/office/drawing/2014/main" id="{A8710DD6-0C55-5F29-4CAF-3B243057A9DD}"/>
                </a:ext>
              </a:extLst>
            </p:cNvPr>
            <p:cNvSpPr txBox="1"/>
            <p:nvPr/>
          </p:nvSpPr>
          <p:spPr>
            <a:xfrm>
              <a:off x="4935472" y="1769662"/>
              <a:ext cx="8662082" cy="5254617"/>
            </a:xfrm>
            <a:prstGeom prst="rect">
              <a:avLst/>
            </a:prstGeom>
          </p:spPr>
          <p:txBody>
            <a:bodyPr wrap="square" lIns="0" tIns="0" rIns="0" bIns="0" rtlCol="0" anchor="t">
              <a:spAutoFit/>
            </a:bodyPr>
            <a:lstStyle/>
            <a:p>
              <a:pPr algn="just" rtl="1">
                <a:lnSpc>
                  <a:spcPct val="150000"/>
                </a:lnSpc>
              </a:pPr>
              <a:r>
                <a:rPr lang="ar-EG" sz="4500" b="1" spc="51" dirty="0">
                  <a:latin typeface="Aljazeera" panose="02000000000000000000" pitchFamily="2" charset="-78"/>
                  <a:cs typeface="Aljazeera" panose="02000000000000000000" pitchFamily="2" charset="-78"/>
                </a:rPr>
                <a:t>أدوات وأساليب دراسة الحالة</a:t>
              </a:r>
              <a:endParaRPr lang="en-US" sz="4500" b="1" spc="51" dirty="0">
                <a:latin typeface="Aljazeera" panose="02000000000000000000" pitchFamily="2" charset="-78"/>
                <a:cs typeface="Aljazeera" panose="02000000000000000000" pitchFamily="2" charset="-78"/>
              </a:endParaRPr>
            </a:p>
          </p:txBody>
        </p:sp>
      </p:grpSp>
      <p:grpSp>
        <p:nvGrpSpPr>
          <p:cNvPr id="21" name="Group 20">
            <a:extLst>
              <a:ext uri="{FF2B5EF4-FFF2-40B4-BE49-F238E27FC236}">
                <a16:creationId xmlns:a16="http://schemas.microsoft.com/office/drawing/2014/main" id="{5B62A8B4-4138-3877-B476-EFD14E7625E9}"/>
              </a:ext>
            </a:extLst>
          </p:cNvPr>
          <p:cNvGrpSpPr>
            <a:grpSpLocks/>
          </p:cNvGrpSpPr>
          <p:nvPr/>
        </p:nvGrpSpPr>
        <p:grpSpPr>
          <a:xfrm>
            <a:off x="7043858" y="1409700"/>
            <a:ext cx="4871224" cy="1397974"/>
            <a:chOff x="1212995" y="130715"/>
            <a:chExt cx="1316870" cy="791746"/>
          </a:xfrm>
        </p:grpSpPr>
        <p:pic>
          <p:nvPicPr>
            <p:cNvPr id="22" name="Picture 21">
              <a:extLst>
                <a:ext uri="{FF2B5EF4-FFF2-40B4-BE49-F238E27FC236}">
                  <a16:creationId xmlns:a16="http://schemas.microsoft.com/office/drawing/2014/main" id="{F7E4C941-92BF-CA20-A31B-F70224216A20}"/>
                </a:ext>
              </a:extLst>
            </p:cNvPr>
            <p:cNvPicPr>
              <a:picLocks noChangeAspect="1"/>
            </p:cNvPicPr>
            <p:nvPr/>
          </p:nvPicPr>
          <p:blipFill>
            <a:blip r:embed="rId7" cstate="print">
              <a:duotone>
                <a:schemeClr val="accent2">
                  <a:shade val="45000"/>
                  <a:satMod val="135000"/>
                </a:schemeClr>
                <a:prstClr val="white"/>
              </a:duotone>
            </a:blip>
            <a:srcRect/>
            <a:stretch>
              <a:fillRect/>
            </a:stretch>
          </p:blipFill>
          <p:spPr bwMode="auto">
            <a:xfrm>
              <a:off x="1280529" y="130715"/>
              <a:ext cx="1249336" cy="791746"/>
            </a:xfrm>
            <a:prstGeom prst="rect">
              <a:avLst/>
            </a:prstGeom>
            <a:noFill/>
            <a:ln>
              <a:noFill/>
            </a:ln>
          </p:spPr>
        </p:pic>
        <p:sp>
          <p:nvSpPr>
            <p:cNvPr id="23" name="Rectangle 22">
              <a:extLst>
                <a:ext uri="{FF2B5EF4-FFF2-40B4-BE49-F238E27FC236}">
                  <a16:creationId xmlns:a16="http://schemas.microsoft.com/office/drawing/2014/main" id="{32A5CCB6-8AA8-211D-C4D0-AF6966438DE8}"/>
                </a:ext>
              </a:extLst>
            </p:cNvPr>
            <p:cNvSpPr/>
            <p:nvPr/>
          </p:nvSpPr>
          <p:spPr>
            <a:xfrm>
              <a:off x="1212995" y="213226"/>
              <a:ext cx="1135490" cy="62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algn="r" rtl="0">
                <a:lnSpc>
                  <a:spcPct val="107000"/>
                </a:lnSpc>
                <a:spcAft>
                  <a:spcPts val="800"/>
                </a:spcAft>
              </a:pPr>
              <a:r>
                <a:rPr lang="ar-EG"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أدوات دراسة الحالة</a:t>
              </a:r>
              <a:endParaRPr lang="en-US" sz="45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4" name="Group 23">
            <a:extLst>
              <a:ext uri="{FF2B5EF4-FFF2-40B4-BE49-F238E27FC236}">
                <a16:creationId xmlns:a16="http://schemas.microsoft.com/office/drawing/2014/main" id="{1BF27AE6-7215-5DBF-46A4-D5CC7C5D6B56}"/>
              </a:ext>
            </a:extLst>
          </p:cNvPr>
          <p:cNvGrpSpPr/>
          <p:nvPr/>
        </p:nvGrpSpPr>
        <p:grpSpPr>
          <a:xfrm>
            <a:off x="2777238" y="4216679"/>
            <a:ext cx="15111661" cy="4660621"/>
            <a:chOff x="12127861" y="2816290"/>
            <a:chExt cx="7079347" cy="1189265"/>
          </a:xfrm>
        </p:grpSpPr>
        <p:sp>
          <p:nvSpPr>
            <p:cNvPr id="25" name="Freeform 9">
              <a:extLst>
                <a:ext uri="{FF2B5EF4-FFF2-40B4-BE49-F238E27FC236}">
                  <a16:creationId xmlns:a16="http://schemas.microsoft.com/office/drawing/2014/main" id="{95826796-CF80-5A30-53CF-C27B1190AD40}"/>
                </a:ext>
              </a:extLst>
            </p:cNvPr>
            <p:cNvSpPr/>
            <p:nvPr/>
          </p:nvSpPr>
          <p:spPr>
            <a:xfrm flipH="1">
              <a:off x="12127861" y="2816290"/>
              <a:ext cx="7079347" cy="1189265"/>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8">
                <a:duotone>
                  <a:schemeClr val="accent6">
                    <a:shade val="45000"/>
                    <a:satMod val="135000"/>
                  </a:schemeClr>
                  <a:prstClr val="white"/>
                </a:duotone>
                <a:lum/>
                <a:extLst>
                  <a:ext uri="{96DAC541-7B7A-43D3-8B79-37D633B846F1}">
                    <asvg:svgBlip xmlns:asvg="http://schemas.microsoft.com/office/drawing/2016/SVG/main" r:embed="rId9"/>
                  </a:ext>
                </a:extLst>
              </a:blip>
              <a:stretch>
                <a:fillRect/>
              </a:stretch>
            </a:blipFill>
          </p:spPr>
          <p:txBody>
            <a:bodyPr/>
            <a:lstStyle/>
            <a:p>
              <a:endParaRPr lang="ar-EG" sz="1200" dirty="0"/>
            </a:p>
          </p:txBody>
        </p:sp>
        <p:sp>
          <p:nvSpPr>
            <p:cNvPr id="26" name="TextBox 25">
              <a:extLst>
                <a:ext uri="{FF2B5EF4-FFF2-40B4-BE49-F238E27FC236}">
                  <a16:creationId xmlns:a16="http://schemas.microsoft.com/office/drawing/2014/main" id="{99F5437B-F32E-9D47-8281-8ECA6500C813}"/>
                </a:ext>
              </a:extLst>
            </p:cNvPr>
            <p:cNvSpPr txBox="1"/>
            <p:nvPr/>
          </p:nvSpPr>
          <p:spPr>
            <a:xfrm>
              <a:off x="13095811" y="2922569"/>
              <a:ext cx="5584417" cy="836411"/>
            </a:xfrm>
            <a:prstGeom prst="rect">
              <a:avLst/>
            </a:prstGeom>
            <a:noFill/>
          </p:spPr>
          <p:txBody>
            <a:bodyPr wrap="square" rtlCol="1">
              <a:spAutoFit/>
            </a:bodyPr>
            <a:lstStyle/>
            <a:p>
              <a:pPr algn="just" rtl="1">
                <a:lnSpc>
                  <a:spcPct val="200000"/>
                </a:lnSpc>
              </a:pPr>
              <a:r>
                <a:rPr lang="ar-EG" sz="3600" b="1" dirty="0">
                  <a:latin typeface="Dubai" panose="020B0503030403030204" pitchFamily="34" charset="-78"/>
                  <a:ea typeface="Calibri" panose="020F0502020204030204" pitchFamily="34" charset="0"/>
                  <a:cs typeface="Dubai" panose="020B0503030403030204" pitchFamily="34" charset="-78"/>
                </a:rPr>
                <a:t>هي وسيلة لقياس السلوك بطريقة كمية أو كيفية عن طريق توجيه أسئلة أو من خلال استخدام الصور والرسوم . وشروط الاختبارات والمقاييس وهناك شروط للاختبارات والمقاييس النفسية الجيدة . </a:t>
              </a:r>
            </a:p>
          </p:txBody>
        </p:sp>
      </p:grpSp>
      <p:grpSp>
        <p:nvGrpSpPr>
          <p:cNvPr id="27" name="Group 4">
            <a:extLst>
              <a:ext uri="{FF2B5EF4-FFF2-40B4-BE49-F238E27FC236}">
                <a16:creationId xmlns:a16="http://schemas.microsoft.com/office/drawing/2014/main" id="{1BB6DE8D-F692-44B0-8C98-3E30ADA82940}"/>
              </a:ext>
            </a:extLst>
          </p:cNvPr>
          <p:cNvGrpSpPr/>
          <p:nvPr/>
        </p:nvGrpSpPr>
        <p:grpSpPr>
          <a:xfrm>
            <a:off x="2166934" y="-103125"/>
            <a:ext cx="4753758" cy="4713226"/>
            <a:chOff x="-1133261" y="0"/>
            <a:chExt cx="6908800" cy="7640148"/>
          </a:xfrm>
        </p:grpSpPr>
        <p:pic>
          <p:nvPicPr>
            <p:cNvPr id="28" name="Picture 5">
              <a:extLst>
                <a:ext uri="{FF2B5EF4-FFF2-40B4-BE49-F238E27FC236}">
                  <a16:creationId xmlns:a16="http://schemas.microsoft.com/office/drawing/2014/main" id="{88864996-467C-43D3-BBC5-508FF2AB271A}"/>
                </a:ext>
              </a:extLst>
            </p:cNvPr>
            <p:cNvPicPr>
              <a:picLocks noChangeAspect="1"/>
            </p:cNvPicPr>
            <p:nvPr/>
          </p:nvPicPr>
          <p:blipFill rotWithShape="1">
            <a:blip r:embed="rId10">
              <a:extLst>
                <a:ext uri="{28A0092B-C50C-407E-A947-70E740481C1C}">
                  <a14:useLocalDpi xmlns:a14="http://schemas.microsoft.com/office/drawing/2010/main" val="0"/>
                </a:ext>
              </a:extLst>
            </a:blip>
            <a:srcRect l="2587" r="6985"/>
            <a:stretch/>
          </p:blipFill>
          <p:spPr>
            <a:xfrm>
              <a:off x="-1133261" y="0"/>
              <a:ext cx="6908800" cy="7640148"/>
            </a:xfrm>
            <a:prstGeom prst="rect">
              <a:avLst/>
            </a:prstGeom>
          </p:spPr>
        </p:pic>
      </p:grpSp>
      <p:grpSp>
        <p:nvGrpSpPr>
          <p:cNvPr id="10" name="Group 9">
            <a:extLst>
              <a:ext uri="{FF2B5EF4-FFF2-40B4-BE49-F238E27FC236}">
                <a16:creationId xmlns:a16="http://schemas.microsoft.com/office/drawing/2014/main" id="{80C1F373-0A82-072C-3866-344BD90B9BB4}"/>
              </a:ext>
            </a:extLst>
          </p:cNvPr>
          <p:cNvGrpSpPr/>
          <p:nvPr/>
        </p:nvGrpSpPr>
        <p:grpSpPr>
          <a:xfrm>
            <a:off x="9144000" y="2805975"/>
            <a:ext cx="8806485" cy="1516741"/>
            <a:chOff x="3427222" y="4802776"/>
            <a:chExt cx="13209727" cy="1549663"/>
          </a:xfrm>
        </p:grpSpPr>
        <p:grpSp>
          <p:nvGrpSpPr>
            <p:cNvPr id="11" name="Group 10">
              <a:extLst>
                <a:ext uri="{FF2B5EF4-FFF2-40B4-BE49-F238E27FC236}">
                  <a16:creationId xmlns:a16="http://schemas.microsoft.com/office/drawing/2014/main" id="{7B02801E-FDF7-FD59-1C0F-235607758473}"/>
                </a:ext>
              </a:extLst>
            </p:cNvPr>
            <p:cNvGrpSpPr/>
            <p:nvPr/>
          </p:nvGrpSpPr>
          <p:grpSpPr>
            <a:xfrm>
              <a:off x="3427222" y="4918192"/>
              <a:ext cx="12202082" cy="1343371"/>
              <a:chOff x="-390761" y="4822301"/>
              <a:chExt cx="12202082" cy="1343371"/>
            </a:xfrm>
          </p:grpSpPr>
          <p:pic>
            <p:nvPicPr>
              <p:cNvPr id="13" name="Picture 12">
                <a:extLst>
                  <a:ext uri="{FF2B5EF4-FFF2-40B4-BE49-F238E27FC236}">
                    <a16:creationId xmlns:a16="http://schemas.microsoft.com/office/drawing/2014/main" id="{E28C6935-B013-E85C-5120-00FC34845E3E}"/>
                  </a:ext>
                </a:extLst>
              </p:cNvPr>
              <p:cNvPicPr>
                <a:picLocks noChangeAspect="1"/>
              </p:cNvPicPr>
              <p:nvPr/>
            </p:nvPicPr>
            <p:blipFill rotWithShape="1">
              <a:blip r:embed="rId11">
                <a:extLst>
                  <a:ext uri="{28A0092B-C50C-407E-A947-70E740481C1C}">
                    <a14:useLocalDpi xmlns:a14="http://schemas.microsoft.com/office/drawing/2010/main" val="0"/>
                  </a:ext>
                </a:extLst>
              </a:blip>
              <a:srcRect l="3195" r="2068" b="6724"/>
              <a:stretch/>
            </p:blipFill>
            <p:spPr>
              <a:xfrm>
                <a:off x="-390761" y="4822301"/>
                <a:ext cx="12202082" cy="1343371"/>
              </a:xfrm>
              <a:prstGeom prst="rect">
                <a:avLst/>
              </a:prstGeom>
            </p:spPr>
          </p:pic>
          <p:sp>
            <p:nvSpPr>
              <p:cNvPr id="14" name="TextBox 13">
                <a:extLst>
                  <a:ext uri="{FF2B5EF4-FFF2-40B4-BE49-F238E27FC236}">
                    <a16:creationId xmlns:a16="http://schemas.microsoft.com/office/drawing/2014/main" id="{DE7F9F40-6BD3-D76A-A293-AF3F2B751E7A}"/>
                  </a:ext>
                </a:extLst>
              </p:cNvPr>
              <p:cNvSpPr txBox="1"/>
              <p:nvPr/>
            </p:nvSpPr>
            <p:spPr>
              <a:xfrm>
                <a:off x="-23662" y="4845877"/>
                <a:ext cx="11066216" cy="959095"/>
              </a:xfrm>
              <a:prstGeom prst="rect">
                <a:avLst/>
              </a:prstGeom>
              <a:noFill/>
            </p:spPr>
            <p:txBody>
              <a:bodyPr wrap="square" rtlCol="1">
                <a:spAutoFit/>
              </a:bodyPr>
              <a:lstStyle/>
              <a:p>
                <a:pPr algn="just" rtl="1">
                  <a:lnSpc>
                    <a:spcPct val="150000"/>
                  </a:lnSpc>
                </a:pPr>
                <a:r>
                  <a:rPr lang="ar-EG" sz="4000" b="1" dirty="0">
                    <a:solidFill>
                      <a:schemeClr val="tx2">
                        <a:lumMod val="75000"/>
                      </a:schemeClr>
                    </a:solidFill>
                    <a:latin typeface="Dubai" panose="020B0503030403030204" pitchFamily="34" charset="-78"/>
                    <a:ea typeface="Calibri" panose="020F0502020204030204" pitchFamily="34" charset="0"/>
                    <a:cs typeface="Dubai" panose="020B0503030403030204" pitchFamily="34" charset="-78"/>
                  </a:rPr>
                  <a:t>ثالثاً : الاختبارات ومقاييس الاختبارات :</a:t>
                </a:r>
              </a:p>
            </p:txBody>
          </p:sp>
        </p:grpSp>
        <p:pic>
          <p:nvPicPr>
            <p:cNvPr id="12" name="Picture 11">
              <a:extLst>
                <a:ext uri="{FF2B5EF4-FFF2-40B4-BE49-F238E27FC236}">
                  <a16:creationId xmlns:a16="http://schemas.microsoft.com/office/drawing/2014/main" id="{B3D25D6C-0735-D945-4817-5A94557385EE}"/>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14860536" y="4802776"/>
              <a:ext cx="1776413" cy="1549663"/>
            </a:xfrm>
            <a:prstGeom prst="rect">
              <a:avLst/>
            </a:prstGeom>
          </p:spPr>
        </p:pic>
      </p:grpSp>
    </p:spTree>
    <p:extLst>
      <p:ext uri="{BB962C8B-B14F-4D97-AF65-F5344CB8AC3E}">
        <p14:creationId xmlns:p14="http://schemas.microsoft.com/office/powerpoint/2010/main" val="400853243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Triangle 7">
            <a:extLst>
              <a:ext uri="{FF2B5EF4-FFF2-40B4-BE49-F238E27FC236}">
                <a16:creationId xmlns:a16="http://schemas.microsoft.com/office/drawing/2014/main" id="{BDC96880-C9A8-D463-187E-5F44CF00C555}"/>
              </a:ext>
            </a:extLst>
          </p:cNvPr>
          <p:cNvSpPr/>
          <p:nvPr/>
        </p:nvSpPr>
        <p:spPr>
          <a:xfrm flipH="1">
            <a:off x="0" y="-30549"/>
            <a:ext cx="18288000" cy="10325100"/>
          </a:xfrm>
          <a:prstGeom prst="rtTriangle">
            <a:avLst/>
          </a:prstGeom>
          <a:solidFill>
            <a:srgbClr val="00B050">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ar-EG" dirty="0"/>
          </a:p>
        </p:txBody>
      </p:sp>
      <p:grpSp>
        <p:nvGrpSpPr>
          <p:cNvPr id="2" name="Group 1">
            <a:extLst>
              <a:ext uri="{FF2B5EF4-FFF2-40B4-BE49-F238E27FC236}">
                <a16:creationId xmlns:a16="http://schemas.microsoft.com/office/drawing/2014/main" id="{EA7FD379-A12B-C0F3-294C-AF8BD930CAD6}"/>
              </a:ext>
            </a:extLst>
          </p:cNvPr>
          <p:cNvGrpSpPr/>
          <p:nvPr/>
        </p:nvGrpSpPr>
        <p:grpSpPr>
          <a:xfrm>
            <a:off x="695755" y="1061232"/>
            <a:ext cx="1980028" cy="980225"/>
            <a:chOff x="789788" y="568550"/>
            <a:chExt cx="2263765" cy="876343"/>
          </a:xfrm>
        </p:grpSpPr>
        <p:pic>
          <p:nvPicPr>
            <p:cNvPr id="3" name="Picture 2">
              <a:extLst>
                <a:ext uri="{FF2B5EF4-FFF2-40B4-BE49-F238E27FC236}">
                  <a16:creationId xmlns:a16="http://schemas.microsoft.com/office/drawing/2014/main" id="{06FDF8A8-8115-0A6B-2829-DA2EC6FE1CBB}"/>
                </a:ext>
              </a:extLst>
            </p:cNvPr>
            <p:cNvPicPr>
              <a:picLocks noChangeAspect="1"/>
            </p:cNvPicPr>
            <p:nvPr/>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789788" y="568550"/>
              <a:ext cx="2263765" cy="876343"/>
            </a:xfrm>
            <a:prstGeom prst="rect">
              <a:avLst/>
            </a:prstGeom>
          </p:spPr>
        </p:pic>
        <p:sp>
          <p:nvSpPr>
            <p:cNvPr id="4" name="TextBox 28">
              <a:extLst>
                <a:ext uri="{FF2B5EF4-FFF2-40B4-BE49-F238E27FC236}">
                  <a16:creationId xmlns:a16="http://schemas.microsoft.com/office/drawing/2014/main" id="{4E9B5231-2549-7509-307B-8A7BD2A6ABD2}"/>
                </a:ext>
              </a:extLst>
            </p:cNvPr>
            <p:cNvSpPr txBox="1"/>
            <p:nvPr/>
          </p:nvSpPr>
          <p:spPr>
            <a:xfrm rot="20457677">
              <a:off x="874661" y="849684"/>
              <a:ext cx="1896204" cy="368025"/>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2500" b="1"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rPr>
                <a:t>الجلسة الثانية</a:t>
              </a:r>
              <a:endParaRPr lang="en-US" sz="2500"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5" name="Group 4">
            <a:extLst>
              <a:ext uri="{FF2B5EF4-FFF2-40B4-BE49-F238E27FC236}">
                <a16:creationId xmlns:a16="http://schemas.microsoft.com/office/drawing/2014/main" id="{9B30CF6B-06A4-7767-9951-7F92C4EFB13A}"/>
              </a:ext>
            </a:extLst>
          </p:cNvPr>
          <p:cNvGrpSpPr/>
          <p:nvPr/>
        </p:nvGrpSpPr>
        <p:grpSpPr>
          <a:xfrm>
            <a:off x="140419" y="299624"/>
            <a:ext cx="1879169" cy="980224"/>
            <a:chOff x="1282652" y="498315"/>
            <a:chExt cx="1807888" cy="876343"/>
          </a:xfrm>
        </p:grpSpPr>
        <p:pic>
          <p:nvPicPr>
            <p:cNvPr id="6" name="Picture 5">
              <a:extLst>
                <a:ext uri="{FF2B5EF4-FFF2-40B4-BE49-F238E27FC236}">
                  <a16:creationId xmlns:a16="http://schemas.microsoft.com/office/drawing/2014/main" id="{FEBD5877-C1CE-1FA6-5F49-D25B89BE69F2}"/>
                </a:ext>
              </a:extLst>
            </p:cNvPr>
            <p:cNvPicPr>
              <a:picLocks noChangeAspect="1"/>
            </p:cNvPicPr>
            <p:nvPr/>
          </p:nvPicPr>
          <p:blipFill>
            <a:blip r:embed="rId3"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1282652" y="498315"/>
              <a:ext cx="1807888" cy="876343"/>
            </a:xfrm>
            <a:prstGeom prst="rect">
              <a:avLst/>
            </a:prstGeom>
          </p:spPr>
        </p:pic>
        <p:sp>
          <p:nvSpPr>
            <p:cNvPr id="7" name="TextBox 28">
              <a:extLst>
                <a:ext uri="{FF2B5EF4-FFF2-40B4-BE49-F238E27FC236}">
                  <a16:creationId xmlns:a16="http://schemas.microsoft.com/office/drawing/2014/main" id="{FC86DDE1-7B1B-D414-53E9-60A2955210EE}"/>
                </a:ext>
              </a:extLst>
            </p:cNvPr>
            <p:cNvSpPr txBox="1"/>
            <p:nvPr/>
          </p:nvSpPr>
          <p:spPr>
            <a:xfrm rot="20457677">
              <a:off x="1345850" y="709582"/>
              <a:ext cx="1421884" cy="441630"/>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3000" b="1"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rPr>
                <a:t>اليوم الأول</a:t>
              </a:r>
              <a:endParaRPr lang="en-US" sz="3000"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9" name="Group 8">
            <a:extLst>
              <a:ext uri="{FF2B5EF4-FFF2-40B4-BE49-F238E27FC236}">
                <a16:creationId xmlns:a16="http://schemas.microsoft.com/office/drawing/2014/main" id="{4F232B40-6637-2F3C-5186-E94AE85DE2F2}"/>
              </a:ext>
            </a:extLst>
          </p:cNvPr>
          <p:cNvGrpSpPr/>
          <p:nvPr/>
        </p:nvGrpSpPr>
        <p:grpSpPr>
          <a:xfrm>
            <a:off x="12288063" y="120972"/>
            <a:ext cx="5791202" cy="1990930"/>
            <a:chOff x="4935472" y="1769662"/>
            <a:chExt cx="8932928" cy="5254617"/>
          </a:xfrm>
        </p:grpSpPr>
        <p:pic>
          <p:nvPicPr>
            <p:cNvPr id="19" name="Picture 18">
              <a:extLst>
                <a:ext uri="{FF2B5EF4-FFF2-40B4-BE49-F238E27FC236}">
                  <a16:creationId xmlns:a16="http://schemas.microsoft.com/office/drawing/2014/main" id="{DB587E16-79F8-057F-8149-E7592A68F8A7}"/>
                </a:ext>
              </a:extLst>
            </p:cNvPr>
            <p:cNvPicPr>
              <a:picLocks noChangeAspect="1"/>
            </p:cNvPicPr>
            <p:nvPr/>
          </p:nvPicPr>
          <p:blipFill rotWithShape="1">
            <a:blip r:embed="rId4">
              <a:grayscl/>
              <a:extLst>
                <a:ext uri="{BEBA8EAE-BF5A-486C-A8C5-ECC9F3942E4B}">
                  <a14:imgProps xmlns:a14="http://schemas.microsoft.com/office/drawing/2010/main">
                    <a14:imgLayer r:embed="rId5">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630" t="9182" r="839" b="13125"/>
            <a:stretch/>
          </p:blipFill>
          <p:spPr>
            <a:xfrm>
              <a:off x="4935472" y="1798820"/>
              <a:ext cx="8932928" cy="2703922"/>
            </a:xfrm>
            <a:prstGeom prst="rect">
              <a:avLst/>
            </a:prstGeom>
          </p:spPr>
        </p:pic>
        <p:sp>
          <p:nvSpPr>
            <p:cNvPr id="20" name="TextBox 42">
              <a:extLst>
                <a:ext uri="{FF2B5EF4-FFF2-40B4-BE49-F238E27FC236}">
                  <a16:creationId xmlns:a16="http://schemas.microsoft.com/office/drawing/2014/main" id="{A8710DD6-0C55-5F29-4CAF-3B243057A9DD}"/>
                </a:ext>
              </a:extLst>
            </p:cNvPr>
            <p:cNvSpPr txBox="1"/>
            <p:nvPr/>
          </p:nvSpPr>
          <p:spPr>
            <a:xfrm>
              <a:off x="4935472" y="1769662"/>
              <a:ext cx="8662082" cy="5254617"/>
            </a:xfrm>
            <a:prstGeom prst="rect">
              <a:avLst/>
            </a:prstGeom>
          </p:spPr>
          <p:txBody>
            <a:bodyPr wrap="square" lIns="0" tIns="0" rIns="0" bIns="0" rtlCol="0" anchor="t">
              <a:spAutoFit/>
            </a:bodyPr>
            <a:lstStyle/>
            <a:p>
              <a:pPr algn="just" rtl="1">
                <a:lnSpc>
                  <a:spcPct val="150000"/>
                </a:lnSpc>
              </a:pPr>
              <a:r>
                <a:rPr lang="ar-EG" sz="4500" b="1" spc="51" dirty="0">
                  <a:latin typeface="Aljazeera" panose="02000000000000000000" pitchFamily="2" charset="-78"/>
                  <a:cs typeface="Aljazeera" panose="02000000000000000000" pitchFamily="2" charset="-78"/>
                </a:rPr>
                <a:t>أدوات وأساليب دراسة الحالة</a:t>
              </a:r>
              <a:endParaRPr lang="en-US" sz="4500" b="1" spc="51" dirty="0">
                <a:latin typeface="Aljazeera" panose="02000000000000000000" pitchFamily="2" charset="-78"/>
                <a:cs typeface="Aljazeera" panose="02000000000000000000" pitchFamily="2" charset="-78"/>
              </a:endParaRPr>
            </a:p>
          </p:txBody>
        </p:sp>
      </p:grpSp>
      <p:grpSp>
        <p:nvGrpSpPr>
          <p:cNvPr id="21" name="Group 20">
            <a:extLst>
              <a:ext uri="{FF2B5EF4-FFF2-40B4-BE49-F238E27FC236}">
                <a16:creationId xmlns:a16="http://schemas.microsoft.com/office/drawing/2014/main" id="{5B62A8B4-4138-3877-B476-EFD14E7625E9}"/>
              </a:ext>
            </a:extLst>
          </p:cNvPr>
          <p:cNvGrpSpPr>
            <a:grpSpLocks/>
          </p:cNvGrpSpPr>
          <p:nvPr/>
        </p:nvGrpSpPr>
        <p:grpSpPr>
          <a:xfrm>
            <a:off x="7043858" y="1409700"/>
            <a:ext cx="4871224" cy="1397974"/>
            <a:chOff x="1212995" y="130715"/>
            <a:chExt cx="1316870" cy="791746"/>
          </a:xfrm>
        </p:grpSpPr>
        <p:pic>
          <p:nvPicPr>
            <p:cNvPr id="22" name="Picture 21">
              <a:extLst>
                <a:ext uri="{FF2B5EF4-FFF2-40B4-BE49-F238E27FC236}">
                  <a16:creationId xmlns:a16="http://schemas.microsoft.com/office/drawing/2014/main" id="{F7E4C941-92BF-CA20-A31B-F70224216A20}"/>
                </a:ext>
              </a:extLst>
            </p:cNvPr>
            <p:cNvPicPr>
              <a:picLocks noChangeAspect="1"/>
            </p:cNvPicPr>
            <p:nvPr/>
          </p:nvPicPr>
          <p:blipFill>
            <a:blip r:embed="rId6" cstate="print">
              <a:duotone>
                <a:schemeClr val="accent2">
                  <a:shade val="45000"/>
                  <a:satMod val="135000"/>
                </a:schemeClr>
                <a:prstClr val="white"/>
              </a:duotone>
            </a:blip>
            <a:srcRect/>
            <a:stretch>
              <a:fillRect/>
            </a:stretch>
          </p:blipFill>
          <p:spPr bwMode="auto">
            <a:xfrm>
              <a:off x="1280529" y="130715"/>
              <a:ext cx="1249336" cy="791746"/>
            </a:xfrm>
            <a:prstGeom prst="rect">
              <a:avLst/>
            </a:prstGeom>
            <a:noFill/>
            <a:ln>
              <a:noFill/>
            </a:ln>
          </p:spPr>
        </p:pic>
        <p:sp>
          <p:nvSpPr>
            <p:cNvPr id="23" name="Rectangle 22">
              <a:extLst>
                <a:ext uri="{FF2B5EF4-FFF2-40B4-BE49-F238E27FC236}">
                  <a16:creationId xmlns:a16="http://schemas.microsoft.com/office/drawing/2014/main" id="{32A5CCB6-8AA8-211D-C4D0-AF6966438DE8}"/>
                </a:ext>
              </a:extLst>
            </p:cNvPr>
            <p:cNvSpPr/>
            <p:nvPr/>
          </p:nvSpPr>
          <p:spPr>
            <a:xfrm>
              <a:off x="1212995" y="213226"/>
              <a:ext cx="1135490" cy="62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algn="r" rtl="0">
                <a:lnSpc>
                  <a:spcPct val="107000"/>
                </a:lnSpc>
                <a:spcAft>
                  <a:spcPts val="800"/>
                </a:spcAft>
              </a:pPr>
              <a:r>
                <a:rPr lang="ar-EG"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أدوات دراسة الحالة</a:t>
              </a:r>
              <a:endParaRPr lang="en-US" sz="45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4" name="Group 23">
            <a:extLst>
              <a:ext uri="{FF2B5EF4-FFF2-40B4-BE49-F238E27FC236}">
                <a16:creationId xmlns:a16="http://schemas.microsoft.com/office/drawing/2014/main" id="{1BF27AE6-7215-5DBF-46A4-D5CC7C5D6B56}"/>
              </a:ext>
            </a:extLst>
          </p:cNvPr>
          <p:cNvGrpSpPr/>
          <p:nvPr/>
        </p:nvGrpSpPr>
        <p:grpSpPr>
          <a:xfrm>
            <a:off x="4953000" y="3162301"/>
            <a:ext cx="12935900" cy="6617375"/>
            <a:chOff x="13147138" y="2547241"/>
            <a:chExt cx="6060070" cy="1688576"/>
          </a:xfrm>
        </p:grpSpPr>
        <p:sp>
          <p:nvSpPr>
            <p:cNvPr id="25" name="Freeform 9">
              <a:extLst>
                <a:ext uri="{FF2B5EF4-FFF2-40B4-BE49-F238E27FC236}">
                  <a16:creationId xmlns:a16="http://schemas.microsoft.com/office/drawing/2014/main" id="{95826796-CF80-5A30-53CF-C27B1190AD40}"/>
                </a:ext>
              </a:extLst>
            </p:cNvPr>
            <p:cNvSpPr/>
            <p:nvPr/>
          </p:nvSpPr>
          <p:spPr>
            <a:xfrm flipH="1">
              <a:off x="13622790" y="2816290"/>
              <a:ext cx="5584418" cy="1419527"/>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7">
                <a:duotone>
                  <a:schemeClr val="accent6">
                    <a:shade val="45000"/>
                    <a:satMod val="135000"/>
                  </a:schemeClr>
                  <a:prstClr val="white"/>
                </a:duotone>
                <a:lum/>
                <a:extLst>
                  <a:ext uri="{96DAC541-7B7A-43D3-8B79-37D633B846F1}">
                    <asvg:svgBlip xmlns:asvg="http://schemas.microsoft.com/office/drawing/2016/SVG/main" r:embed="rId8"/>
                  </a:ext>
                </a:extLst>
              </a:blip>
              <a:stretch>
                <a:fillRect/>
              </a:stretch>
            </a:blipFill>
          </p:spPr>
          <p:txBody>
            <a:bodyPr/>
            <a:lstStyle/>
            <a:p>
              <a:endParaRPr lang="ar-EG" sz="1200" dirty="0"/>
            </a:p>
          </p:txBody>
        </p:sp>
        <p:sp>
          <p:nvSpPr>
            <p:cNvPr id="26" name="TextBox 25">
              <a:extLst>
                <a:ext uri="{FF2B5EF4-FFF2-40B4-BE49-F238E27FC236}">
                  <a16:creationId xmlns:a16="http://schemas.microsoft.com/office/drawing/2014/main" id="{99F5437B-F32E-9D47-8281-8ECA6500C813}"/>
                </a:ext>
              </a:extLst>
            </p:cNvPr>
            <p:cNvSpPr txBox="1"/>
            <p:nvPr/>
          </p:nvSpPr>
          <p:spPr>
            <a:xfrm>
              <a:off x="13147138" y="2547241"/>
              <a:ext cx="5584417" cy="1560909"/>
            </a:xfrm>
            <a:prstGeom prst="rect">
              <a:avLst/>
            </a:prstGeom>
            <a:noFill/>
          </p:spPr>
          <p:txBody>
            <a:bodyPr wrap="square" rtlCol="1">
              <a:spAutoFit/>
            </a:bodyPr>
            <a:lstStyle/>
            <a:p>
              <a:pPr algn="just" rtl="1">
                <a:lnSpc>
                  <a:spcPct val="200000"/>
                </a:lnSpc>
              </a:pPr>
              <a:r>
                <a:rPr lang="ar-EG" sz="3600" b="1" dirty="0">
                  <a:latin typeface="Dubai" panose="020B0503030403030204" pitchFamily="34" charset="-78"/>
                  <a:ea typeface="Calibri" panose="020F0502020204030204" pitchFamily="34" charset="0"/>
                  <a:cs typeface="Dubai" panose="020B0503030403030204" pitchFamily="34" charset="-78"/>
                </a:rPr>
                <a:t>شروط الاختبارات:</a:t>
              </a:r>
            </a:p>
            <a:p>
              <a:pPr algn="just" rtl="1">
                <a:lnSpc>
                  <a:spcPct val="150000"/>
                </a:lnSpc>
              </a:pPr>
              <a:r>
                <a:rPr lang="ar-EG" sz="3600" dirty="0">
                  <a:latin typeface="Dubai" panose="020B0503030403030204" pitchFamily="34" charset="-78"/>
                  <a:ea typeface="Calibri" panose="020F0502020204030204" pitchFamily="34" charset="0"/>
                  <a:cs typeface="Dubai" panose="020B0503030403030204" pitchFamily="34" charset="-78"/>
                </a:rPr>
                <a:t>1-  الصدق </a:t>
              </a:r>
            </a:p>
            <a:p>
              <a:pPr algn="just" rtl="1">
                <a:lnSpc>
                  <a:spcPct val="150000"/>
                </a:lnSpc>
              </a:pPr>
              <a:r>
                <a:rPr lang="ar-EG" sz="3600" dirty="0">
                  <a:latin typeface="Dubai" panose="020B0503030403030204" pitchFamily="34" charset="-78"/>
                  <a:ea typeface="Calibri" panose="020F0502020204030204" pitchFamily="34" charset="0"/>
                  <a:cs typeface="Dubai" panose="020B0503030403030204" pitchFamily="34" charset="-78"/>
                </a:rPr>
                <a:t>2- الثبات </a:t>
              </a:r>
            </a:p>
            <a:p>
              <a:pPr algn="just" rtl="1">
                <a:lnSpc>
                  <a:spcPct val="150000"/>
                </a:lnSpc>
              </a:pPr>
              <a:r>
                <a:rPr lang="ar-EG" sz="3600" dirty="0">
                  <a:latin typeface="Dubai" panose="020B0503030403030204" pitchFamily="34" charset="-78"/>
                  <a:ea typeface="Calibri" panose="020F0502020204030204" pitchFamily="34" charset="0"/>
                  <a:cs typeface="Dubai" panose="020B0503030403030204" pitchFamily="34" charset="-78"/>
                </a:rPr>
                <a:t>3- الموضوعية </a:t>
              </a:r>
            </a:p>
            <a:p>
              <a:pPr algn="just" rtl="1">
                <a:lnSpc>
                  <a:spcPct val="150000"/>
                </a:lnSpc>
              </a:pPr>
              <a:r>
                <a:rPr lang="ar-EG" sz="3600" dirty="0">
                  <a:latin typeface="Dubai" panose="020B0503030403030204" pitchFamily="34" charset="-78"/>
                  <a:ea typeface="Calibri" panose="020F0502020204030204" pitchFamily="34" charset="0"/>
                  <a:cs typeface="Dubai" panose="020B0503030403030204" pitchFamily="34" charset="-78"/>
                </a:rPr>
                <a:t>4- إظهار الفروق الفردية</a:t>
              </a:r>
            </a:p>
            <a:p>
              <a:pPr algn="just" rtl="1">
                <a:lnSpc>
                  <a:spcPct val="150000"/>
                </a:lnSpc>
              </a:pPr>
              <a:r>
                <a:rPr lang="ar-EG" sz="3600" dirty="0">
                  <a:latin typeface="Dubai" panose="020B0503030403030204" pitchFamily="34" charset="-78"/>
                  <a:ea typeface="Calibri" panose="020F0502020204030204" pitchFamily="34" charset="0"/>
                  <a:cs typeface="Dubai" panose="020B0503030403030204" pitchFamily="34" charset="-78"/>
                </a:rPr>
                <a:t>5- سهولة الاستخدام </a:t>
              </a:r>
            </a:p>
            <a:p>
              <a:pPr algn="just" rtl="1">
                <a:lnSpc>
                  <a:spcPct val="150000"/>
                </a:lnSpc>
              </a:pPr>
              <a:r>
                <a:rPr lang="ar-EG" sz="3600" dirty="0">
                  <a:latin typeface="Dubai" panose="020B0503030403030204" pitchFamily="34" charset="-78"/>
                  <a:ea typeface="Calibri" panose="020F0502020204030204" pitchFamily="34" charset="0"/>
                  <a:cs typeface="Dubai" panose="020B0503030403030204" pitchFamily="34" charset="-78"/>
                </a:rPr>
                <a:t>6- تعدد الاختبارات</a:t>
              </a:r>
            </a:p>
          </p:txBody>
        </p:sp>
      </p:grpSp>
      <p:grpSp>
        <p:nvGrpSpPr>
          <p:cNvPr id="27" name="Group 4">
            <a:extLst>
              <a:ext uri="{FF2B5EF4-FFF2-40B4-BE49-F238E27FC236}">
                <a16:creationId xmlns:a16="http://schemas.microsoft.com/office/drawing/2014/main" id="{1BB6DE8D-F692-44B0-8C98-3E30ADA82940}"/>
              </a:ext>
            </a:extLst>
          </p:cNvPr>
          <p:cNvGrpSpPr/>
          <p:nvPr/>
        </p:nvGrpSpPr>
        <p:grpSpPr>
          <a:xfrm>
            <a:off x="2166934" y="-103125"/>
            <a:ext cx="4753758" cy="4713226"/>
            <a:chOff x="-1133261" y="0"/>
            <a:chExt cx="6908800" cy="7640148"/>
          </a:xfrm>
        </p:grpSpPr>
        <p:pic>
          <p:nvPicPr>
            <p:cNvPr id="28" name="Picture 5">
              <a:extLst>
                <a:ext uri="{FF2B5EF4-FFF2-40B4-BE49-F238E27FC236}">
                  <a16:creationId xmlns:a16="http://schemas.microsoft.com/office/drawing/2014/main" id="{88864996-467C-43D3-BBC5-508FF2AB271A}"/>
                </a:ext>
              </a:extLst>
            </p:cNvPr>
            <p:cNvPicPr>
              <a:picLocks noChangeAspect="1"/>
            </p:cNvPicPr>
            <p:nvPr/>
          </p:nvPicPr>
          <p:blipFill rotWithShape="1">
            <a:blip r:embed="rId9">
              <a:extLst>
                <a:ext uri="{28A0092B-C50C-407E-A947-70E740481C1C}">
                  <a14:useLocalDpi xmlns:a14="http://schemas.microsoft.com/office/drawing/2010/main" val="0"/>
                </a:ext>
              </a:extLst>
            </a:blip>
            <a:srcRect l="2587" r="6985"/>
            <a:stretch/>
          </p:blipFill>
          <p:spPr>
            <a:xfrm>
              <a:off x="-1133261" y="0"/>
              <a:ext cx="6908800" cy="7640148"/>
            </a:xfrm>
            <a:prstGeom prst="rect">
              <a:avLst/>
            </a:prstGeom>
          </p:spPr>
        </p:pic>
      </p:grpSp>
    </p:spTree>
    <p:extLst>
      <p:ext uri="{BB962C8B-B14F-4D97-AF65-F5344CB8AC3E}">
        <p14:creationId xmlns:p14="http://schemas.microsoft.com/office/powerpoint/2010/main" val="221575542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Triangle 7">
            <a:extLst>
              <a:ext uri="{FF2B5EF4-FFF2-40B4-BE49-F238E27FC236}">
                <a16:creationId xmlns:a16="http://schemas.microsoft.com/office/drawing/2014/main" id="{BDC96880-C9A8-D463-187E-5F44CF00C555}"/>
              </a:ext>
            </a:extLst>
          </p:cNvPr>
          <p:cNvSpPr/>
          <p:nvPr/>
        </p:nvSpPr>
        <p:spPr>
          <a:xfrm flipH="1">
            <a:off x="0" y="-30549"/>
            <a:ext cx="18288000" cy="10325100"/>
          </a:xfrm>
          <a:prstGeom prst="rtTriangle">
            <a:avLst/>
          </a:prstGeom>
          <a:solidFill>
            <a:srgbClr val="00B050">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ar-EG" dirty="0"/>
          </a:p>
        </p:txBody>
      </p:sp>
      <p:grpSp>
        <p:nvGrpSpPr>
          <p:cNvPr id="2" name="Group 1">
            <a:extLst>
              <a:ext uri="{FF2B5EF4-FFF2-40B4-BE49-F238E27FC236}">
                <a16:creationId xmlns:a16="http://schemas.microsoft.com/office/drawing/2014/main" id="{EA7FD379-A12B-C0F3-294C-AF8BD930CAD6}"/>
              </a:ext>
            </a:extLst>
          </p:cNvPr>
          <p:cNvGrpSpPr/>
          <p:nvPr/>
        </p:nvGrpSpPr>
        <p:grpSpPr>
          <a:xfrm>
            <a:off x="695755" y="1061232"/>
            <a:ext cx="1980028" cy="980225"/>
            <a:chOff x="789788" y="568550"/>
            <a:chExt cx="2263765" cy="876343"/>
          </a:xfrm>
        </p:grpSpPr>
        <p:pic>
          <p:nvPicPr>
            <p:cNvPr id="3" name="Picture 2">
              <a:extLst>
                <a:ext uri="{FF2B5EF4-FFF2-40B4-BE49-F238E27FC236}">
                  <a16:creationId xmlns:a16="http://schemas.microsoft.com/office/drawing/2014/main" id="{06FDF8A8-8115-0A6B-2829-DA2EC6FE1CBB}"/>
                </a:ext>
              </a:extLst>
            </p:cNvPr>
            <p:cNvPicPr>
              <a:picLocks noChangeAspect="1"/>
            </p:cNvPicPr>
            <p:nvPr/>
          </p:nvPicPr>
          <p:blipFill>
            <a:blip r:embed="rId3"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789788" y="568550"/>
              <a:ext cx="2263765" cy="876343"/>
            </a:xfrm>
            <a:prstGeom prst="rect">
              <a:avLst/>
            </a:prstGeom>
          </p:spPr>
        </p:pic>
        <p:sp>
          <p:nvSpPr>
            <p:cNvPr id="4" name="TextBox 28">
              <a:extLst>
                <a:ext uri="{FF2B5EF4-FFF2-40B4-BE49-F238E27FC236}">
                  <a16:creationId xmlns:a16="http://schemas.microsoft.com/office/drawing/2014/main" id="{4E9B5231-2549-7509-307B-8A7BD2A6ABD2}"/>
                </a:ext>
              </a:extLst>
            </p:cNvPr>
            <p:cNvSpPr txBox="1"/>
            <p:nvPr/>
          </p:nvSpPr>
          <p:spPr>
            <a:xfrm rot="20457677">
              <a:off x="874661" y="849684"/>
              <a:ext cx="1896204" cy="368025"/>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2500" b="1"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rPr>
                <a:t>الجلسة الثانية</a:t>
              </a:r>
              <a:endParaRPr lang="en-US" sz="2500"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5" name="Group 4">
            <a:extLst>
              <a:ext uri="{FF2B5EF4-FFF2-40B4-BE49-F238E27FC236}">
                <a16:creationId xmlns:a16="http://schemas.microsoft.com/office/drawing/2014/main" id="{9B30CF6B-06A4-7767-9951-7F92C4EFB13A}"/>
              </a:ext>
            </a:extLst>
          </p:cNvPr>
          <p:cNvGrpSpPr/>
          <p:nvPr/>
        </p:nvGrpSpPr>
        <p:grpSpPr>
          <a:xfrm>
            <a:off x="140419" y="299624"/>
            <a:ext cx="1879169" cy="980224"/>
            <a:chOff x="1282652" y="498315"/>
            <a:chExt cx="1807888" cy="876343"/>
          </a:xfrm>
        </p:grpSpPr>
        <p:pic>
          <p:nvPicPr>
            <p:cNvPr id="6" name="Picture 5">
              <a:extLst>
                <a:ext uri="{FF2B5EF4-FFF2-40B4-BE49-F238E27FC236}">
                  <a16:creationId xmlns:a16="http://schemas.microsoft.com/office/drawing/2014/main" id="{FEBD5877-C1CE-1FA6-5F49-D25B89BE69F2}"/>
                </a:ext>
              </a:extLst>
            </p:cNvPr>
            <p:cNvPicPr>
              <a:picLocks noChangeAspect="1"/>
            </p:cNvPicPr>
            <p:nvPr/>
          </p:nvPicPr>
          <p:blipFill>
            <a:blip r:embed="rId4"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1282652" y="498315"/>
              <a:ext cx="1807888" cy="876343"/>
            </a:xfrm>
            <a:prstGeom prst="rect">
              <a:avLst/>
            </a:prstGeom>
          </p:spPr>
        </p:pic>
        <p:sp>
          <p:nvSpPr>
            <p:cNvPr id="7" name="TextBox 28">
              <a:extLst>
                <a:ext uri="{FF2B5EF4-FFF2-40B4-BE49-F238E27FC236}">
                  <a16:creationId xmlns:a16="http://schemas.microsoft.com/office/drawing/2014/main" id="{FC86DDE1-7B1B-D414-53E9-60A2955210EE}"/>
                </a:ext>
              </a:extLst>
            </p:cNvPr>
            <p:cNvSpPr txBox="1"/>
            <p:nvPr/>
          </p:nvSpPr>
          <p:spPr>
            <a:xfrm rot="20457677">
              <a:off x="1345850" y="709582"/>
              <a:ext cx="1421884" cy="441630"/>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3000" b="1"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rPr>
                <a:t>اليوم الأول</a:t>
              </a:r>
              <a:endParaRPr lang="en-US" sz="3000"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9" name="Group 8">
            <a:extLst>
              <a:ext uri="{FF2B5EF4-FFF2-40B4-BE49-F238E27FC236}">
                <a16:creationId xmlns:a16="http://schemas.microsoft.com/office/drawing/2014/main" id="{4F232B40-6637-2F3C-5186-E94AE85DE2F2}"/>
              </a:ext>
            </a:extLst>
          </p:cNvPr>
          <p:cNvGrpSpPr/>
          <p:nvPr/>
        </p:nvGrpSpPr>
        <p:grpSpPr>
          <a:xfrm>
            <a:off x="12288063" y="120972"/>
            <a:ext cx="5791202" cy="1990930"/>
            <a:chOff x="4935472" y="1769662"/>
            <a:chExt cx="8932928" cy="5254617"/>
          </a:xfrm>
        </p:grpSpPr>
        <p:pic>
          <p:nvPicPr>
            <p:cNvPr id="19" name="Picture 18">
              <a:extLst>
                <a:ext uri="{FF2B5EF4-FFF2-40B4-BE49-F238E27FC236}">
                  <a16:creationId xmlns:a16="http://schemas.microsoft.com/office/drawing/2014/main" id="{DB587E16-79F8-057F-8149-E7592A68F8A7}"/>
                </a:ext>
              </a:extLst>
            </p:cNvPr>
            <p:cNvPicPr>
              <a:picLocks noChangeAspect="1"/>
            </p:cNvPicPr>
            <p:nvPr/>
          </p:nvPicPr>
          <p:blipFill rotWithShape="1">
            <a:blip r:embed="rId5">
              <a:grayscl/>
              <a:extLst>
                <a:ext uri="{BEBA8EAE-BF5A-486C-A8C5-ECC9F3942E4B}">
                  <a14:imgProps xmlns:a14="http://schemas.microsoft.com/office/drawing/2010/main">
                    <a14:imgLayer r:embed="rId6">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630" t="9182" r="839" b="13125"/>
            <a:stretch/>
          </p:blipFill>
          <p:spPr>
            <a:xfrm>
              <a:off x="4935472" y="1798820"/>
              <a:ext cx="8932928" cy="2703922"/>
            </a:xfrm>
            <a:prstGeom prst="rect">
              <a:avLst/>
            </a:prstGeom>
          </p:spPr>
        </p:pic>
        <p:sp>
          <p:nvSpPr>
            <p:cNvPr id="20" name="TextBox 42">
              <a:extLst>
                <a:ext uri="{FF2B5EF4-FFF2-40B4-BE49-F238E27FC236}">
                  <a16:creationId xmlns:a16="http://schemas.microsoft.com/office/drawing/2014/main" id="{A8710DD6-0C55-5F29-4CAF-3B243057A9DD}"/>
                </a:ext>
              </a:extLst>
            </p:cNvPr>
            <p:cNvSpPr txBox="1"/>
            <p:nvPr/>
          </p:nvSpPr>
          <p:spPr>
            <a:xfrm>
              <a:off x="4935472" y="1769662"/>
              <a:ext cx="8662082" cy="5254617"/>
            </a:xfrm>
            <a:prstGeom prst="rect">
              <a:avLst/>
            </a:prstGeom>
          </p:spPr>
          <p:txBody>
            <a:bodyPr wrap="square" lIns="0" tIns="0" rIns="0" bIns="0" rtlCol="0" anchor="t">
              <a:spAutoFit/>
            </a:bodyPr>
            <a:lstStyle/>
            <a:p>
              <a:pPr algn="just" rtl="1">
                <a:lnSpc>
                  <a:spcPct val="150000"/>
                </a:lnSpc>
              </a:pPr>
              <a:r>
                <a:rPr lang="ar-EG" sz="4500" b="1" spc="51" dirty="0">
                  <a:latin typeface="Aljazeera" panose="02000000000000000000" pitchFamily="2" charset="-78"/>
                  <a:cs typeface="Aljazeera" panose="02000000000000000000" pitchFamily="2" charset="-78"/>
                </a:rPr>
                <a:t>أدوات وأساليب دراسة الحالة</a:t>
              </a:r>
              <a:endParaRPr lang="en-US" sz="4500" b="1" spc="51" dirty="0">
                <a:latin typeface="Aljazeera" panose="02000000000000000000" pitchFamily="2" charset="-78"/>
                <a:cs typeface="Aljazeera" panose="02000000000000000000" pitchFamily="2" charset="-78"/>
              </a:endParaRPr>
            </a:p>
          </p:txBody>
        </p:sp>
      </p:grpSp>
      <p:grpSp>
        <p:nvGrpSpPr>
          <p:cNvPr id="21" name="Group 20">
            <a:extLst>
              <a:ext uri="{FF2B5EF4-FFF2-40B4-BE49-F238E27FC236}">
                <a16:creationId xmlns:a16="http://schemas.microsoft.com/office/drawing/2014/main" id="{5B62A8B4-4138-3877-B476-EFD14E7625E9}"/>
              </a:ext>
            </a:extLst>
          </p:cNvPr>
          <p:cNvGrpSpPr>
            <a:grpSpLocks/>
          </p:cNvGrpSpPr>
          <p:nvPr/>
        </p:nvGrpSpPr>
        <p:grpSpPr>
          <a:xfrm>
            <a:off x="7043858" y="1409700"/>
            <a:ext cx="4871224" cy="1397974"/>
            <a:chOff x="1212995" y="130715"/>
            <a:chExt cx="1316870" cy="791746"/>
          </a:xfrm>
        </p:grpSpPr>
        <p:pic>
          <p:nvPicPr>
            <p:cNvPr id="22" name="Picture 21">
              <a:extLst>
                <a:ext uri="{FF2B5EF4-FFF2-40B4-BE49-F238E27FC236}">
                  <a16:creationId xmlns:a16="http://schemas.microsoft.com/office/drawing/2014/main" id="{F7E4C941-92BF-CA20-A31B-F70224216A20}"/>
                </a:ext>
              </a:extLst>
            </p:cNvPr>
            <p:cNvPicPr>
              <a:picLocks noChangeAspect="1"/>
            </p:cNvPicPr>
            <p:nvPr/>
          </p:nvPicPr>
          <p:blipFill>
            <a:blip r:embed="rId7" cstate="print">
              <a:duotone>
                <a:schemeClr val="accent2">
                  <a:shade val="45000"/>
                  <a:satMod val="135000"/>
                </a:schemeClr>
                <a:prstClr val="white"/>
              </a:duotone>
            </a:blip>
            <a:srcRect/>
            <a:stretch>
              <a:fillRect/>
            </a:stretch>
          </p:blipFill>
          <p:spPr bwMode="auto">
            <a:xfrm>
              <a:off x="1280529" y="130715"/>
              <a:ext cx="1249336" cy="791746"/>
            </a:xfrm>
            <a:prstGeom prst="rect">
              <a:avLst/>
            </a:prstGeom>
            <a:noFill/>
            <a:ln>
              <a:noFill/>
            </a:ln>
          </p:spPr>
        </p:pic>
        <p:sp>
          <p:nvSpPr>
            <p:cNvPr id="23" name="Rectangle 22">
              <a:extLst>
                <a:ext uri="{FF2B5EF4-FFF2-40B4-BE49-F238E27FC236}">
                  <a16:creationId xmlns:a16="http://schemas.microsoft.com/office/drawing/2014/main" id="{32A5CCB6-8AA8-211D-C4D0-AF6966438DE8}"/>
                </a:ext>
              </a:extLst>
            </p:cNvPr>
            <p:cNvSpPr/>
            <p:nvPr/>
          </p:nvSpPr>
          <p:spPr>
            <a:xfrm>
              <a:off x="1212995" y="213226"/>
              <a:ext cx="1135490" cy="62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algn="r" rtl="0">
                <a:lnSpc>
                  <a:spcPct val="107000"/>
                </a:lnSpc>
                <a:spcAft>
                  <a:spcPts val="800"/>
                </a:spcAft>
              </a:pPr>
              <a:r>
                <a:rPr lang="ar-EG"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أدوات دراسة الحالة</a:t>
              </a:r>
              <a:endParaRPr lang="en-US" sz="45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4" name="Group 23">
            <a:extLst>
              <a:ext uri="{FF2B5EF4-FFF2-40B4-BE49-F238E27FC236}">
                <a16:creationId xmlns:a16="http://schemas.microsoft.com/office/drawing/2014/main" id="{1BF27AE6-7215-5DBF-46A4-D5CC7C5D6B56}"/>
              </a:ext>
            </a:extLst>
          </p:cNvPr>
          <p:cNvGrpSpPr/>
          <p:nvPr/>
        </p:nvGrpSpPr>
        <p:grpSpPr>
          <a:xfrm>
            <a:off x="5283857" y="3140304"/>
            <a:ext cx="12605039" cy="4713226"/>
            <a:chOff x="13302135" y="2541628"/>
            <a:chExt cx="5905072" cy="1694189"/>
          </a:xfrm>
        </p:grpSpPr>
        <p:sp>
          <p:nvSpPr>
            <p:cNvPr id="25" name="Freeform 9">
              <a:extLst>
                <a:ext uri="{FF2B5EF4-FFF2-40B4-BE49-F238E27FC236}">
                  <a16:creationId xmlns:a16="http://schemas.microsoft.com/office/drawing/2014/main" id="{95826796-CF80-5A30-53CF-C27B1190AD40}"/>
                </a:ext>
              </a:extLst>
            </p:cNvPr>
            <p:cNvSpPr/>
            <p:nvPr/>
          </p:nvSpPr>
          <p:spPr>
            <a:xfrm flipH="1">
              <a:off x="13622789" y="2939766"/>
              <a:ext cx="5584418" cy="1296051"/>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8">
                <a:duotone>
                  <a:schemeClr val="accent6">
                    <a:shade val="45000"/>
                    <a:satMod val="135000"/>
                  </a:schemeClr>
                  <a:prstClr val="white"/>
                </a:duotone>
                <a:lum/>
                <a:extLst>
                  <a:ext uri="{96DAC541-7B7A-43D3-8B79-37D633B846F1}">
                    <asvg:svgBlip xmlns:asvg="http://schemas.microsoft.com/office/drawing/2016/SVG/main" r:embed="rId9"/>
                  </a:ext>
                </a:extLst>
              </a:blip>
              <a:stretch>
                <a:fillRect/>
              </a:stretch>
            </a:blipFill>
          </p:spPr>
          <p:txBody>
            <a:bodyPr/>
            <a:lstStyle/>
            <a:p>
              <a:endParaRPr lang="ar-EG" sz="1200" dirty="0"/>
            </a:p>
          </p:txBody>
        </p:sp>
        <p:sp>
          <p:nvSpPr>
            <p:cNvPr id="26" name="TextBox 25">
              <a:extLst>
                <a:ext uri="{FF2B5EF4-FFF2-40B4-BE49-F238E27FC236}">
                  <a16:creationId xmlns:a16="http://schemas.microsoft.com/office/drawing/2014/main" id="{99F5437B-F32E-9D47-8281-8ECA6500C813}"/>
                </a:ext>
              </a:extLst>
            </p:cNvPr>
            <p:cNvSpPr txBox="1"/>
            <p:nvPr/>
          </p:nvSpPr>
          <p:spPr>
            <a:xfrm>
              <a:off x="13302135" y="2541628"/>
              <a:ext cx="5584417" cy="1119142"/>
            </a:xfrm>
            <a:prstGeom prst="rect">
              <a:avLst/>
            </a:prstGeom>
            <a:noFill/>
          </p:spPr>
          <p:txBody>
            <a:bodyPr wrap="square" rtlCol="1">
              <a:spAutoFit/>
            </a:bodyPr>
            <a:lstStyle/>
            <a:p>
              <a:pPr algn="just" rtl="1">
                <a:lnSpc>
                  <a:spcPct val="200000"/>
                </a:lnSpc>
              </a:pPr>
              <a:r>
                <a:rPr lang="ar-EG" sz="3600" b="1" u="sng" dirty="0">
                  <a:latin typeface="Dubai" panose="020B0503030403030204" pitchFamily="34" charset="-78"/>
                  <a:ea typeface="Calibri" panose="020F0502020204030204" pitchFamily="34" charset="0"/>
                  <a:cs typeface="Dubai" panose="020B0503030403030204" pitchFamily="34" charset="-78"/>
                </a:rPr>
                <a:t>أنواع الاختبارات والمقاييس :</a:t>
              </a:r>
            </a:p>
            <a:p>
              <a:pPr algn="just" rtl="1">
                <a:lnSpc>
                  <a:spcPct val="200000"/>
                </a:lnSpc>
              </a:pPr>
              <a:r>
                <a:rPr lang="ar-EG" sz="3600" dirty="0">
                  <a:latin typeface="Dubai" panose="020B0503030403030204" pitchFamily="34" charset="-78"/>
                  <a:ea typeface="Calibri" panose="020F0502020204030204" pitchFamily="34" charset="0"/>
                  <a:cs typeface="Dubai" panose="020B0503030403030204" pitchFamily="34" charset="-78"/>
                </a:rPr>
                <a:t>- اختبارات ومقاييس الذكاء بأنواعها المختلفة </a:t>
              </a:r>
            </a:p>
            <a:p>
              <a:pPr algn="just" rtl="1">
                <a:lnSpc>
                  <a:spcPct val="200000"/>
                </a:lnSpc>
              </a:pPr>
              <a:r>
                <a:rPr lang="ar-EG" sz="3600" dirty="0">
                  <a:latin typeface="Dubai" panose="020B0503030403030204" pitchFamily="34" charset="-78"/>
                  <a:ea typeface="Calibri" panose="020F0502020204030204" pitchFamily="34" charset="0"/>
                  <a:cs typeface="Dubai" panose="020B0503030403030204" pitchFamily="34" charset="-78"/>
                </a:rPr>
                <a:t>- اختبارات القدرات والاستعدادات والميول والقيم</a:t>
              </a:r>
            </a:p>
            <a:p>
              <a:pPr algn="just" rtl="1">
                <a:lnSpc>
                  <a:spcPct val="200000"/>
                </a:lnSpc>
              </a:pPr>
              <a:r>
                <a:rPr lang="ar-EG" sz="3600" dirty="0">
                  <a:latin typeface="Dubai" panose="020B0503030403030204" pitchFamily="34" charset="-78"/>
                  <a:ea typeface="Calibri" panose="020F0502020204030204" pitchFamily="34" charset="0"/>
                  <a:cs typeface="Dubai" panose="020B0503030403030204" pitchFamily="34" charset="-78"/>
                </a:rPr>
                <a:t>- اختبارات ومقاييس الشخصية</a:t>
              </a:r>
            </a:p>
          </p:txBody>
        </p:sp>
      </p:grpSp>
      <p:grpSp>
        <p:nvGrpSpPr>
          <p:cNvPr id="27" name="Group 4">
            <a:extLst>
              <a:ext uri="{FF2B5EF4-FFF2-40B4-BE49-F238E27FC236}">
                <a16:creationId xmlns:a16="http://schemas.microsoft.com/office/drawing/2014/main" id="{1BB6DE8D-F692-44B0-8C98-3E30ADA82940}"/>
              </a:ext>
            </a:extLst>
          </p:cNvPr>
          <p:cNvGrpSpPr/>
          <p:nvPr/>
        </p:nvGrpSpPr>
        <p:grpSpPr>
          <a:xfrm>
            <a:off x="2166934" y="-103125"/>
            <a:ext cx="4753758" cy="4713226"/>
            <a:chOff x="-1133261" y="0"/>
            <a:chExt cx="6908800" cy="7640148"/>
          </a:xfrm>
        </p:grpSpPr>
        <p:pic>
          <p:nvPicPr>
            <p:cNvPr id="28" name="Picture 5">
              <a:extLst>
                <a:ext uri="{FF2B5EF4-FFF2-40B4-BE49-F238E27FC236}">
                  <a16:creationId xmlns:a16="http://schemas.microsoft.com/office/drawing/2014/main" id="{88864996-467C-43D3-BBC5-508FF2AB271A}"/>
                </a:ext>
              </a:extLst>
            </p:cNvPr>
            <p:cNvPicPr>
              <a:picLocks noChangeAspect="1"/>
            </p:cNvPicPr>
            <p:nvPr/>
          </p:nvPicPr>
          <p:blipFill rotWithShape="1">
            <a:blip r:embed="rId10">
              <a:extLst>
                <a:ext uri="{28A0092B-C50C-407E-A947-70E740481C1C}">
                  <a14:useLocalDpi xmlns:a14="http://schemas.microsoft.com/office/drawing/2010/main" val="0"/>
                </a:ext>
              </a:extLst>
            </a:blip>
            <a:srcRect l="2587" r="6985"/>
            <a:stretch/>
          </p:blipFill>
          <p:spPr>
            <a:xfrm>
              <a:off x="-1133261" y="0"/>
              <a:ext cx="6908800" cy="7640148"/>
            </a:xfrm>
            <a:prstGeom prst="rect">
              <a:avLst/>
            </a:prstGeom>
          </p:spPr>
        </p:pic>
      </p:grpSp>
    </p:spTree>
    <p:extLst>
      <p:ext uri="{BB962C8B-B14F-4D97-AF65-F5344CB8AC3E}">
        <p14:creationId xmlns:p14="http://schemas.microsoft.com/office/powerpoint/2010/main" val="158414995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Triangle 7">
            <a:extLst>
              <a:ext uri="{FF2B5EF4-FFF2-40B4-BE49-F238E27FC236}">
                <a16:creationId xmlns:a16="http://schemas.microsoft.com/office/drawing/2014/main" id="{BDC96880-C9A8-D463-187E-5F44CF00C555}"/>
              </a:ext>
            </a:extLst>
          </p:cNvPr>
          <p:cNvSpPr/>
          <p:nvPr/>
        </p:nvSpPr>
        <p:spPr>
          <a:xfrm flipH="1">
            <a:off x="0" y="-30549"/>
            <a:ext cx="18288000" cy="10325100"/>
          </a:xfrm>
          <a:prstGeom prst="rtTriangle">
            <a:avLst/>
          </a:prstGeom>
          <a:solidFill>
            <a:srgbClr val="00B050">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ar-EG" dirty="0"/>
          </a:p>
        </p:txBody>
      </p:sp>
      <p:grpSp>
        <p:nvGrpSpPr>
          <p:cNvPr id="2" name="Group 1">
            <a:extLst>
              <a:ext uri="{FF2B5EF4-FFF2-40B4-BE49-F238E27FC236}">
                <a16:creationId xmlns:a16="http://schemas.microsoft.com/office/drawing/2014/main" id="{EA7FD379-A12B-C0F3-294C-AF8BD930CAD6}"/>
              </a:ext>
            </a:extLst>
          </p:cNvPr>
          <p:cNvGrpSpPr/>
          <p:nvPr/>
        </p:nvGrpSpPr>
        <p:grpSpPr>
          <a:xfrm>
            <a:off x="695755" y="1061232"/>
            <a:ext cx="1980028" cy="980225"/>
            <a:chOff x="789788" y="568550"/>
            <a:chExt cx="2263765" cy="876343"/>
          </a:xfrm>
        </p:grpSpPr>
        <p:pic>
          <p:nvPicPr>
            <p:cNvPr id="3" name="Picture 2">
              <a:extLst>
                <a:ext uri="{FF2B5EF4-FFF2-40B4-BE49-F238E27FC236}">
                  <a16:creationId xmlns:a16="http://schemas.microsoft.com/office/drawing/2014/main" id="{06FDF8A8-8115-0A6B-2829-DA2EC6FE1CBB}"/>
                </a:ext>
              </a:extLst>
            </p:cNvPr>
            <p:cNvPicPr>
              <a:picLocks noChangeAspect="1"/>
            </p:cNvPicPr>
            <p:nvPr/>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789788" y="568550"/>
              <a:ext cx="2263765" cy="876343"/>
            </a:xfrm>
            <a:prstGeom prst="rect">
              <a:avLst/>
            </a:prstGeom>
          </p:spPr>
        </p:pic>
        <p:sp>
          <p:nvSpPr>
            <p:cNvPr id="4" name="TextBox 28">
              <a:extLst>
                <a:ext uri="{FF2B5EF4-FFF2-40B4-BE49-F238E27FC236}">
                  <a16:creationId xmlns:a16="http://schemas.microsoft.com/office/drawing/2014/main" id="{4E9B5231-2549-7509-307B-8A7BD2A6ABD2}"/>
                </a:ext>
              </a:extLst>
            </p:cNvPr>
            <p:cNvSpPr txBox="1"/>
            <p:nvPr/>
          </p:nvSpPr>
          <p:spPr>
            <a:xfrm rot="20457677">
              <a:off x="874661" y="849684"/>
              <a:ext cx="1896204" cy="368025"/>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2500" b="1"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rPr>
                <a:t>الجلسة الثانية</a:t>
              </a:r>
              <a:endParaRPr lang="en-US" sz="2500"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5" name="Group 4">
            <a:extLst>
              <a:ext uri="{FF2B5EF4-FFF2-40B4-BE49-F238E27FC236}">
                <a16:creationId xmlns:a16="http://schemas.microsoft.com/office/drawing/2014/main" id="{9B30CF6B-06A4-7767-9951-7F92C4EFB13A}"/>
              </a:ext>
            </a:extLst>
          </p:cNvPr>
          <p:cNvGrpSpPr/>
          <p:nvPr/>
        </p:nvGrpSpPr>
        <p:grpSpPr>
          <a:xfrm>
            <a:off x="140419" y="299624"/>
            <a:ext cx="1879169" cy="980224"/>
            <a:chOff x="1282652" y="498315"/>
            <a:chExt cx="1807888" cy="876343"/>
          </a:xfrm>
        </p:grpSpPr>
        <p:pic>
          <p:nvPicPr>
            <p:cNvPr id="6" name="Picture 5">
              <a:extLst>
                <a:ext uri="{FF2B5EF4-FFF2-40B4-BE49-F238E27FC236}">
                  <a16:creationId xmlns:a16="http://schemas.microsoft.com/office/drawing/2014/main" id="{FEBD5877-C1CE-1FA6-5F49-D25B89BE69F2}"/>
                </a:ext>
              </a:extLst>
            </p:cNvPr>
            <p:cNvPicPr>
              <a:picLocks noChangeAspect="1"/>
            </p:cNvPicPr>
            <p:nvPr/>
          </p:nvPicPr>
          <p:blipFill>
            <a:blip r:embed="rId3"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1282652" y="498315"/>
              <a:ext cx="1807888" cy="876343"/>
            </a:xfrm>
            <a:prstGeom prst="rect">
              <a:avLst/>
            </a:prstGeom>
          </p:spPr>
        </p:pic>
        <p:sp>
          <p:nvSpPr>
            <p:cNvPr id="7" name="TextBox 28">
              <a:extLst>
                <a:ext uri="{FF2B5EF4-FFF2-40B4-BE49-F238E27FC236}">
                  <a16:creationId xmlns:a16="http://schemas.microsoft.com/office/drawing/2014/main" id="{FC86DDE1-7B1B-D414-53E9-60A2955210EE}"/>
                </a:ext>
              </a:extLst>
            </p:cNvPr>
            <p:cNvSpPr txBox="1"/>
            <p:nvPr/>
          </p:nvSpPr>
          <p:spPr>
            <a:xfrm rot="20457677">
              <a:off x="1345850" y="709582"/>
              <a:ext cx="1421884" cy="441630"/>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3000" b="1"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rPr>
                <a:t>اليوم الأول</a:t>
              </a:r>
              <a:endParaRPr lang="en-US" sz="3000"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9" name="Group 8">
            <a:extLst>
              <a:ext uri="{FF2B5EF4-FFF2-40B4-BE49-F238E27FC236}">
                <a16:creationId xmlns:a16="http://schemas.microsoft.com/office/drawing/2014/main" id="{4F232B40-6637-2F3C-5186-E94AE85DE2F2}"/>
              </a:ext>
            </a:extLst>
          </p:cNvPr>
          <p:cNvGrpSpPr/>
          <p:nvPr/>
        </p:nvGrpSpPr>
        <p:grpSpPr>
          <a:xfrm>
            <a:off x="12288063" y="120972"/>
            <a:ext cx="5791202" cy="1990930"/>
            <a:chOff x="4935472" y="1769662"/>
            <a:chExt cx="8932928" cy="5254617"/>
          </a:xfrm>
        </p:grpSpPr>
        <p:pic>
          <p:nvPicPr>
            <p:cNvPr id="19" name="Picture 18">
              <a:extLst>
                <a:ext uri="{FF2B5EF4-FFF2-40B4-BE49-F238E27FC236}">
                  <a16:creationId xmlns:a16="http://schemas.microsoft.com/office/drawing/2014/main" id="{DB587E16-79F8-057F-8149-E7592A68F8A7}"/>
                </a:ext>
              </a:extLst>
            </p:cNvPr>
            <p:cNvPicPr>
              <a:picLocks noChangeAspect="1"/>
            </p:cNvPicPr>
            <p:nvPr/>
          </p:nvPicPr>
          <p:blipFill rotWithShape="1">
            <a:blip r:embed="rId4">
              <a:grayscl/>
              <a:extLst>
                <a:ext uri="{BEBA8EAE-BF5A-486C-A8C5-ECC9F3942E4B}">
                  <a14:imgProps xmlns:a14="http://schemas.microsoft.com/office/drawing/2010/main">
                    <a14:imgLayer r:embed="rId5">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630" t="9182" r="839" b="13125"/>
            <a:stretch/>
          </p:blipFill>
          <p:spPr>
            <a:xfrm>
              <a:off x="4935472" y="1798820"/>
              <a:ext cx="8932928" cy="2703922"/>
            </a:xfrm>
            <a:prstGeom prst="rect">
              <a:avLst/>
            </a:prstGeom>
          </p:spPr>
        </p:pic>
        <p:sp>
          <p:nvSpPr>
            <p:cNvPr id="20" name="TextBox 42">
              <a:extLst>
                <a:ext uri="{FF2B5EF4-FFF2-40B4-BE49-F238E27FC236}">
                  <a16:creationId xmlns:a16="http://schemas.microsoft.com/office/drawing/2014/main" id="{A8710DD6-0C55-5F29-4CAF-3B243057A9DD}"/>
                </a:ext>
              </a:extLst>
            </p:cNvPr>
            <p:cNvSpPr txBox="1"/>
            <p:nvPr/>
          </p:nvSpPr>
          <p:spPr>
            <a:xfrm>
              <a:off x="4935472" y="1769662"/>
              <a:ext cx="8662082" cy="5254617"/>
            </a:xfrm>
            <a:prstGeom prst="rect">
              <a:avLst/>
            </a:prstGeom>
          </p:spPr>
          <p:txBody>
            <a:bodyPr wrap="square" lIns="0" tIns="0" rIns="0" bIns="0" rtlCol="0" anchor="t">
              <a:spAutoFit/>
            </a:bodyPr>
            <a:lstStyle/>
            <a:p>
              <a:pPr algn="just" rtl="1">
                <a:lnSpc>
                  <a:spcPct val="150000"/>
                </a:lnSpc>
              </a:pPr>
              <a:r>
                <a:rPr lang="ar-EG" sz="4500" b="1" spc="51" dirty="0">
                  <a:latin typeface="Aljazeera" panose="02000000000000000000" pitchFamily="2" charset="-78"/>
                  <a:cs typeface="Aljazeera" panose="02000000000000000000" pitchFamily="2" charset="-78"/>
                </a:rPr>
                <a:t>أدوات وأساليب دراسة الحالة</a:t>
              </a:r>
              <a:endParaRPr lang="en-US" sz="4500" b="1" spc="51" dirty="0">
                <a:latin typeface="Aljazeera" panose="02000000000000000000" pitchFamily="2" charset="-78"/>
                <a:cs typeface="Aljazeera" panose="02000000000000000000" pitchFamily="2" charset="-78"/>
              </a:endParaRPr>
            </a:p>
          </p:txBody>
        </p:sp>
      </p:grpSp>
      <p:grpSp>
        <p:nvGrpSpPr>
          <p:cNvPr id="21" name="Group 20">
            <a:extLst>
              <a:ext uri="{FF2B5EF4-FFF2-40B4-BE49-F238E27FC236}">
                <a16:creationId xmlns:a16="http://schemas.microsoft.com/office/drawing/2014/main" id="{5B62A8B4-4138-3877-B476-EFD14E7625E9}"/>
              </a:ext>
            </a:extLst>
          </p:cNvPr>
          <p:cNvGrpSpPr>
            <a:grpSpLocks/>
          </p:cNvGrpSpPr>
          <p:nvPr/>
        </p:nvGrpSpPr>
        <p:grpSpPr>
          <a:xfrm>
            <a:off x="7043858" y="1409700"/>
            <a:ext cx="4871224" cy="1397974"/>
            <a:chOff x="1212995" y="130715"/>
            <a:chExt cx="1316870" cy="791746"/>
          </a:xfrm>
        </p:grpSpPr>
        <p:pic>
          <p:nvPicPr>
            <p:cNvPr id="22" name="Picture 21">
              <a:extLst>
                <a:ext uri="{FF2B5EF4-FFF2-40B4-BE49-F238E27FC236}">
                  <a16:creationId xmlns:a16="http://schemas.microsoft.com/office/drawing/2014/main" id="{F7E4C941-92BF-CA20-A31B-F70224216A20}"/>
                </a:ext>
              </a:extLst>
            </p:cNvPr>
            <p:cNvPicPr>
              <a:picLocks noChangeAspect="1"/>
            </p:cNvPicPr>
            <p:nvPr/>
          </p:nvPicPr>
          <p:blipFill>
            <a:blip r:embed="rId6" cstate="print">
              <a:duotone>
                <a:schemeClr val="accent2">
                  <a:shade val="45000"/>
                  <a:satMod val="135000"/>
                </a:schemeClr>
                <a:prstClr val="white"/>
              </a:duotone>
            </a:blip>
            <a:srcRect/>
            <a:stretch>
              <a:fillRect/>
            </a:stretch>
          </p:blipFill>
          <p:spPr bwMode="auto">
            <a:xfrm>
              <a:off x="1280529" y="130715"/>
              <a:ext cx="1249336" cy="791746"/>
            </a:xfrm>
            <a:prstGeom prst="rect">
              <a:avLst/>
            </a:prstGeom>
            <a:noFill/>
            <a:ln>
              <a:noFill/>
            </a:ln>
          </p:spPr>
        </p:pic>
        <p:sp>
          <p:nvSpPr>
            <p:cNvPr id="23" name="Rectangle 22">
              <a:extLst>
                <a:ext uri="{FF2B5EF4-FFF2-40B4-BE49-F238E27FC236}">
                  <a16:creationId xmlns:a16="http://schemas.microsoft.com/office/drawing/2014/main" id="{32A5CCB6-8AA8-211D-C4D0-AF6966438DE8}"/>
                </a:ext>
              </a:extLst>
            </p:cNvPr>
            <p:cNvSpPr/>
            <p:nvPr/>
          </p:nvSpPr>
          <p:spPr>
            <a:xfrm>
              <a:off x="1212995" y="213226"/>
              <a:ext cx="1135490" cy="62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algn="r" rtl="0">
                <a:lnSpc>
                  <a:spcPct val="107000"/>
                </a:lnSpc>
                <a:spcAft>
                  <a:spcPts val="800"/>
                </a:spcAft>
              </a:pPr>
              <a:r>
                <a:rPr lang="ar-EG"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أدوات دراسة الحالة</a:t>
              </a:r>
              <a:endParaRPr lang="en-US" sz="45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4" name="Group 23">
            <a:extLst>
              <a:ext uri="{FF2B5EF4-FFF2-40B4-BE49-F238E27FC236}">
                <a16:creationId xmlns:a16="http://schemas.microsoft.com/office/drawing/2014/main" id="{1BF27AE6-7215-5DBF-46A4-D5CC7C5D6B56}"/>
              </a:ext>
            </a:extLst>
          </p:cNvPr>
          <p:cNvGrpSpPr/>
          <p:nvPr/>
        </p:nvGrpSpPr>
        <p:grpSpPr>
          <a:xfrm>
            <a:off x="5105399" y="4069812"/>
            <a:ext cx="12783497" cy="6217188"/>
            <a:chOff x="13218533" y="2875743"/>
            <a:chExt cx="5988674" cy="2234794"/>
          </a:xfrm>
        </p:grpSpPr>
        <p:sp>
          <p:nvSpPr>
            <p:cNvPr id="25" name="Freeform 9">
              <a:extLst>
                <a:ext uri="{FF2B5EF4-FFF2-40B4-BE49-F238E27FC236}">
                  <a16:creationId xmlns:a16="http://schemas.microsoft.com/office/drawing/2014/main" id="{95826796-CF80-5A30-53CF-C27B1190AD40}"/>
                </a:ext>
              </a:extLst>
            </p:cNvPr>
            <p:cNvSpPr/>
            <p:nvPr/>
          </p:nvSpPr>
          <p:spPr>
            <a:xfrm flipH="1">
              <a:off x="13622789" y="2939766"/>
              <a:ext cx="5584418" cy="2170771"/>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7">
                <a:duotone>
                  <a:schemeClr val="accent6">
                    <a:shade val="45000"/>
                    <a:satMod val="135000"/>
                  </a:schemeClr>
                  <a:prstClr val="white"/>
                </a:duotone>
                <a:lum/>
                <a:extLst>
                  <a:ext uri="{96DAC541-7B7A-43D3-8B79-37D633B846F1}">
                    <asvg:svgBlip xmlns:asvg="http://schemas.microsoft.com/office/drawing/2016/SVG/main" r:embed="rId8"/>
                  </a:ext>
                </a:extLst>
              </a:blip>
              <a:stretch>
                <a:fillRect/>
              </a:stretch>
            </a:blipFill>
          </p:spPr>
          <p:txBody>
            <a:bodyPr/>
            <a:lstStyle/>
            <a:p>
              <a:endParaRPr lang="ar-EG" sz="1200" dirty="0"/>
            </a:p>
          </p:txBody>
        </p:sp>
        <p:sp>
          <p:nvSpPr>
            <p:cNvPr id="26" name="TextBox 25">
              <a:extLst>
                <a:ext uri="{FF2B5EF4-FFF2-40B4-BE49-F238E27FC236}">
                  <a16:creationId xmlns:a16="http://schemas.microsoft.com/office/drawing/2014/main" id="{99F5437B-F32E-9D47-8281-8ECA6500C813}"/>
                </a:ext>
              </a:extLst>
            </p:cNvPr>
            <p:cNvSpPr txBox="1"/>
            <p:nvPr/>
          </p:nvSpPr>
          <p:spPr>
            <a:xfrm>
              <a:off x="13218533" y="2875743"/>
              <a:ext cx="5584417" cy="1974774"/>
            </a:xfrm>
            <a:prstGeom prst="rect">
              <a:avLst/>
            </a:prstGeom>
            <a:noFill/>
          </p:spPr>
          <p:txBody>
            <a:bodyPr wrap="square" rtlCol="1">
              <a:spAutoFit/>
            </a:bodyPr>
            <a:lstStyle/>
            <a:p>
              <a:pPr algn="just" rtl="1">
                <a:lnSpc>
                  <a:spcPct val="200000"/>
                </a:lnSpc>
              </a:pPr>
              <a:r>
                <a:rPr lang="ar-EG" sz="3600" b="1" u="sng" dirty="0">
                  <a:latin typeface="Dubai" panose="020B0503030403030204" pitchFamily="34" charset="-78"/>
                  <a:ea typeface="Calibri" panose="020F0502020204030204" pitchFamily="34" charset="0"/>
                  <a:cs typeface="Dubai" panose="020B0503030403030204" pitchFamily="34" charset="-78"/>
                </a:rPr>
                <a:t>ويكون على النحو التالي :</a:t>
              </a:r>
            </a:p>
            <a:p>
              <a:pPr algn="just" rtl="1">
                <a:lnSpc>
                  <a:spcPct val="200000"/>
                </a:lnSpc>
              </a:pPr>
              <a:r>
                <a:rPr lang="ar-EG" sz="3600" dirty="0">
                  <a:latin typeface="Dubai" panose="020B0503030403030204" pitchFamily="34" charset="-78"/>
                  <a:ea typeface="Calibri" panose="020F0502020204030204" pitchFamily="34" charset="0"/>
                  <a:cs typeface="Dubai" panose="020B0503030403030204" pitchFamily="34" charset="-78"/>
                </a:rPr>
                <a:t>-  التفسير وفقا للمفاهيم السيكوباثولوجية </a:t>
              </a:r>
            </a:p>
            <a:p>
              <a:pPr algn="just" rtl="1">
                <a:lnSpc>
                  <a:spcPct val="200000"/>
                </a:lnSpc>
              </a:pPr>
              <a:r>
                <a:rPr lang="ar-EG" sz="3600" dirty="0">
                  <a:latin typeface="Dubai" panose="020B0503030403030204" pitchFamily="34" charset="-78"/>
                  <a:ea typeface="Calibri" panose="020F0502020204030204" pitchFamily="34" charset="0"/>
                  <a:cs typeface="Dubai" panose="020B0503030403030204" pitchFamily="34" charset="-78"/>
                </a:rPr>
                <a:t>- التفسير وفقا لمفاهيم السيكودينامية</a:t>
              </a:r>
            </a:p>
            <a:p>
              <a:pPr algn="just" rtl="1">
                <a:lnSpc>
                  <a:spcPct val="200000"/>
                </a:lnSpc>
              </a:pPr>
              <a:r>
                <a:rPr lang="ar-EG" sz="3600" dirty="0">
                  <a:latin typeface="Dubai" panose="020B0503030403030204" pitchFamily="34" charset="-78"/>
                  <a:ea typeface="Calibri" panose="020F0502020204030204" pitchFamily="34" charset="0"/>
                  <a:cs typeface="Dubai" panose="020B0503030403030204" pitchFamily="34" charset="-78"/>
                </a:rPr>
                <a:t>- التفسير وفقا للحاجات النفسية </a:t>
              </a:r>
            </a:p>
            <a:p>
              <a:pPr algn="just" rtl="1">
                <a:lnSpc>
                  <a:spcPct val="200000"/>
                </a:lnSpc>
              </a:pPr>
              <a:r>
                <a:rPr lang="ar-EG" sz="3600" dirty="0">
                  <a:latin typeface="Dubai" panose="020B0503030403030204" pitchFamily="34" charset="-78"/>
                  <a:ea typeface="Calibri" panose="020F0502020204030204" pitchFamily="34" charset="0"/>
                  <a:cs typeface="Dubai" panose="020B0503030403030204" pitchFamily="34" charset="-78"/>
                </a:rPr>
                <a:t>- التفسير وفقا لنظرية التعليم الاجتماعي</a:t>
              </a:r>
            </a:p>
          </p:txBody>
        </p:sp>
      </p:grpSp>
      <p:grpSp>
        <p:nvGrpSpPr>
          <p:cNvPr id="27" name="Group 4">
            <a:extLst>
              <a:ext uri="{FF2B5EF4-FFF2-40B4-BE49-F238E27FC236}">
                <a16:creationId xmlns:a16="http://schemas.microsoft.com/office/drawing/2014/main" id="{1BB6DE8D-F692-44B0-8C98-3E30ADA82940}"/>
              </a:ext>
            </a:extLst>
          </p:cNvPr>
          <p:cNvGrpSpPr/>
          <p:nvPr/>
        </p:nvGrpSpPr>
        <p:grpSpPr>
          <a:xfrm>
            <a:off x="2166934" y="-103125"/>
            <a:ext cx="4753758" cy="4713226"/>
            <a:chOff x="-1133261" y="0"/>
            <a:chExt cx="6908800" cy="7640148"/>
          </a:xfrm>
        </p:grpSpPr>
        <p:pic>
          <p:nvPicPr>
            <p:cNvPr id="28" name="Picture 5">
              <a:extLst>
                <a:ext uri="{FF2B5EF4-FFF2-40B4-BE49-F238E27FC236}">
                  <a16:creationId xmlns:a16="http://schemas.microsoft.com/office/drawing/2014/main" id="{88864996-467C-43D3-BBC5-508FF2AB271A}"/>
                </a:ext>
              </a:extLst>
            </p:cNvPr>
            <p:cNvPicPr>
              <a:picLocks noChangeAspect="1"/>
            </p:cNvPicPr>
            <p:nvPr/>
          </p:nvPicPr>
          <p:blipFill rotWithShape="1">
            <a:blip r:embed="rId9">
              <a:extLst>
                <a:ext uri="{28A0092B-C50C-407E-A947-70E740481C1C}">
                  <a14:useLocalDpi xmlns:a14="http://schemas.microsoft.com/office/drawing/2010/main" val="0"/>
                </a:ext>
              </a:extLst>
            </a:blip>
            <a:srcRect l="2587" r="6985"/>
            <a:stretch/>
          </p:blipFill>
          <p:spPr>
            <a:xfrm>
              <a:off x="-1133261" y="0"/>
              <a:ext cx="6908800" cy="7640148"/>
            </a:xfrm>
            <a:prstGeom prst="rect">
              <a:avLst/>
            </a:prstGeom>
          </p:spPr>
        </p:pic>
      </p:grpSp>
      <p:grpSp>
        <p:nvGrpSpPr>
          <p:cNvPr id="10" name="Group 9">
            <a:extLst>
              <a:ext uri="{FF2B5EF4-FFF2-40B4-BE49-F238E27FC236}">
                <a16:creationId xmlns:a16="http://schemas.microsoft.com/office/drawing/2014/main" id="{A0F8B184-A613-DF49-04E1-88D21D1FCCEF}"/>
              </a:ext>
            </a:extLst>
          </p:cNvPr>
          <p:cNvGrpSpPr/>
          <p:nvPr/>
        </p:nvGrpSpPr>
        <p:grpSpPr>
          <a:xfrm>
            <a:off x="9388733" y="2805975"/>
            <a:ext cx="8561752" cy="1516741"/>
            <a:chOff x="3794321" y="4802776"/>
            <a:chExt cx="12842628" cy="1549663"/>
          </a:xfrm>
        </p:grpSpPr>
        <p:grpSp>
          <p:nvGrpSpPr>
            <p:cNvPr id="11" name="Group 10">
              <a:extLst>
                <a:ext uri="{FF2B5EF4-FFF2-40B4-BE49-F238E27FC236}">
                  <a16:creationId xmlns:a16="http://schemas.microsoft.com/office/drawing/2014/main" id="{E22D3342-8716-D957-197D-D75BC2B3D12A}"/>
                </a:ext>
              </a:extLst>
            </p:cNvPr>
            <p:cNvGrpSpPr/>
            <p:nvPr/>
          </p:nvGrpSpPr>
          <p:grpSpPr>
            <a:xfrm>
              <a:off x="3794321" y="4918192"/>
              <a:ext cx="11834983" cy="1343371"/>
              <a:chOff x="-23662" y="4822301"/>
              <a:chExt cx="11834983" cy="1343371"/>
            </a:xfrm>
          </p:grpSpPr>
          <p:pic>
            <p:nvPicPr>
              <p:cNvPr id="13" name="Picture 12">
                <a:extLst>
                  <a:ext uri="{FF2B5EF4-FFF2-40B4-BE49-F238E27FC236}">
                    <a16:creationId xmlns:a16="http://schemas.microsoft.com/office/drawing/2014/main" id="{DF4EC748-C064-A0AD-12ED-2317F1860370}"/>
                  </a:ext>
                </a:extLst>
              </p:cNvPr>
              <p:cNvPicPr>
                <a:picLocks noChangeAspect="1"/>
              </p:cNvPicPr>
              <p:nvPr/>
            </p:nvPicPr>
            <p:blipFill rotWithShape="1">
              <a:blip r:embed="rId10">
                <a:extLst>
                  <a:ext uri="{28A0092B-C50C-407E-A947-70E740481C1C}">
                    <a14:useLocalDpi xmlns:a14="http://schemas.microsoft.com/office/drawing/2010/main" val="0"/>
                  </a:ext>
                </a:extLst>
              </a:blip>
              <a:srcRect l="3195" r="2068" b="6724"/>
              <a:stretch/>
            </p:blipFill>
            <p:spPr>
              <a:xfrm>
                <a:off x="745105" y="4822301"/>
                <a:ext cx="11066216" cy="1343371"/>
              </a:xfrm>
              <a:prstGeom prst="rect">
                <a:avLst/>
              </a:prstGeom>
            </p:spPr>
          </p:pic>
          <p:sp>
            <p:nvSpPr>
              <p:cNvPr id="14" name="TextBox 13">
                <a:extLst>
                  <a:ext uri="{FF2B5EF4-FFF2-40B4-BE49-F238E27FC236}">
                    <a16:creationId xmlns:a16="http://schemas.microsoft.com/office/drawing/2014/main" id="{E6F0B4A0-E626-3E7E-B3AE-672D09AD88E6}"/>
                  </a:ext>
                </a:extLst>
              </p:cNvPr>
              <p:cNvSpPr txBox="1"/>
              <p:nvPr/>
            </p:nvSpPr>
            <p:spPr>
              <a:xfrm>
                <a:off x="-23662" y="4845877"/>
                <a:ext cx="11066216" cy="959095"/>
              </a:xfrm>
              <a:prstGeom prst="rect">
                <a:avLst/>
              </a:prstGeom>
              <a:noFill/>
            </p:spPr>
            <p:txBody>
              <a:bodyPr wrap="square" rtlCol="1">
                <a:spAutoFit/>
              </a:bodyPr>
              <a:lstStyle/>
              <a:p>
                <a:pPr algn="just" rtl="1">
                  <a:lnSpc>
                    <a:spcPct val="150000"/>
                  </a:lnSpc>
                </a:pPr>
                <a:r>
                  <a:rPr lang="ar-EG" sz="4000" b="1" dirty="0">
                    <a:solidFill>
                      <a:schemeClr val="tx2">
                        <a:lumMod val="75000"/>
                      </a:schemeClr>
                    </a:solidFill>
                    <a:latin typeface="Dubai" panose="020B0503030403030204" pitchFamily="34" charset="-78"/>
                    <a:ea typeface="Calibri" panose="020F0502020204030204" pitchFamily="34" charset="0"/>
                    <a:cs typeface="Dubai" panose="020B0503030403030204" pitchFamily="34" charset="-78"/>
                  </a:rPr>
                  <a:t>رابعاً : التفسير الاكلينيكي للنتائج :</a:t>
                </a:r>
              </a:p>
            </p:txBody>
          </p:sp>
        </p:grpSp>
        <p:pic>
          <p:nvPicPr>
            <p:cNvPr id="12" name="Picture 11">
              <a:extLst>
                <a:ext uri="{FF2B5EF4-FFF2-40B4-BE49-F238E27FC236}">
                  <a16:creationId xmlns:a16="http://schemas.microsoft.com/office/drawing/2014/main" id="{393D5443-6F05-940A-F8E0-415E886CF8F5}"/>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4860536" y="4802776"/>
              <a:ext cx="1776413" cy="1549663"/>
            </a:xfrm>
            <a:prstGeom prst="rect">
              <a:avLst/>
            </a:prstGeom>
          </p:spPr>
        </p:pic>
      </p:grpSp>
    </p:spTree>
    <p:extLst>
      <p:ext uri="{BB962C8B-B14F-4D97-AF65-F5344CB8AC3E}">
        <p14:creationId xmlns:p14="http://schemas.microsoft.com/office/powerpoint/2010/main" val="8864561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2">
            <a:lumMod val="60000"/>
            <a:lumOff val="40000"/>
            <a:alpha val="39000"/>
          </a:schemeClr>
        </a:solidFill>
        <a:effectLst/>
      </p:bgPr>
    </p:bg>
    <p:spTree>
      <p:nvGrpSpPr>
        <p:cNvPr id="1" name=""/>
        <p:cNvGrpSpPr/>
        <p:nvPr/>
      </p:nvGrpSpPr>
      <p:grpSpPr>
        <a:xfrm>
          <a:off x="0" y="0"/>
          <a:ext cx="0" cy="0"/>
          <a:chOff x="0" y="0"/>
          <a:chExt cx="0" cy="0"/>
        </a:xfrm>
      </p:grpSpPr>
      <p:sp>
        <p:nvSpPr>
          <p:cNvPr id="8" name="Right Triangle 7">
            <a:extLst>
              <a:ext uri="{FF2B5EF4-FFF2-40B4-BE49-F238E27FC236}">
                <a16:creationId xmlns:a16="http://schemas.microsoft.com/office/drawing/2014/main" id="{BDC96880-C9A8-D463-187E-5F44CF00C555}"/>
              </a:ext>
            </a:extLst>
          </p:cNvPr>
          <p:cNvSpPr/>
          <p:nvPr/>
        </p:nvSpPr>
        <p:spPr>
          <a:xfrm>
            <a:off x="36637" y="40220"/>
            <a:ext cx="18251363" cy="10325100"/>
          </a:xfrm>
          <a:prstGeom prst="rtTriangle">
            <a:avLst/>
          </a:prstGeom>
          <a:solidFill>
            <a:srgbClr val="FFA5AD">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ar-EG"/>
          </a:p>
        </p:txBody>
      </p:sp>
      <p:grpSp>
        <p:nvGrpSpPr>
          <p:cNvPr id="2" name="Group 1">
            <a:extLst>
              <a:ext uri="{FF2B5EF4-FFF2-40B4-BE49-F238E27FC236}">
                <a16:creationId xmlns:a16="http://schemas.microsoft.com/office/drawing/2014/main" id="{EA7FD379-A12B-C0F3-294C-AF8BD930CAD6}"/>
              </a:ext>
            </a:extLst>
          </p:cNvPr>
          <p:cNvGrpSpPr/>
          <p:nvPr/>
        </p:nvGrpSpPr>
        <p:grpSpPr>
          <a:xfrm>
            <a:off x="774479" y="1049139"/>
            <a:ext cx="1899445" cy="980225"/>
            <a:chOff x="879794" y="557739"/>
            <a:chExt cx="2171635" cy="876343"/>
          </a:xfrm>
        </p:grpSpPr>
        <p:pic>
          <p:nvPicPr>
            <p:cNvPr id="3" name="Picture 2">
              <a:extLst>
                <a:ext uri="{FF2B5EF4-FFF2-40B4-BE49-F238E27FC236}">
                  <a16:creationId xmlns:a16="http://schemas.microsoft.com/office/drawing/2014/main" id="{06FDF8A8-8115-0A6B-2829-DA2EC6FE1CBB}"/>
                </a:ext>
              </a:extLst>
            </p:cNvPr>
            <p:cNvPicPr>
              <a:picLocks noChangeAspect="1"/>
            </p:cNvPicPr>
            <p:nvPr/>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879794" y="557739"/>
              <a:ext cx="2171635" cy="876343"/>
            </a:xfrm>
            <a:prstGeom prst="rect">
              <a:avLst/>
            </a:prstGeom>
          </p:spPr>
        </p:pic>
        <p:sp>
          <p:nvSpPr>
            <p:cNvPr id="4" name="TextBox 28">
              <a:extLst>
                <a:ext uri="{FF2B5EF4-FFF2-40B4-BE49-F238E27FC236}">
                  <a16:creationId xmlns:a16="http://schemas.microsoft.com/office/drawing/2014/main" id="{4E9B5231-2549-7509-307B-8A7BD2A6ABD2}"/>
                </a:ext>
              </a:extLst>
            </p:cNvPr>
            <p:cNvSpPr txBox="1"/>
            <p:nvPr/>
          </p:nvSpPr>
          <p:spPr>
            <a:xfrm rot="20457677">
              <a:off x="961842" y="838252"/>
              <a:ext cx="1806571" cy="368025"/>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2500" b="1"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rPr>
                <a:t>الجلسة الأولى</a:t>
              </a:r>
              <a:endParaRPr lang="en-US" sz="2500"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5" name="Group 4">
            <a:extLst>
              <a:ext uri="{FF2B5EF4-FFF2-40B4-BE49-F238E27FC236}">
                <a16:creationId xmlns:a16="http://schemas.microsoft.com/office/drawing/2014/main" id="{9B30CF6B-06A4-7767-9951-7F92C4EFB13A}"/>
              </a:ext>
            </a:extLst>
          </p:cNvPr>
          <p:cNvGrpSpPr/>
          <p:nvPr/>
        </p:nvGrpSpPr>
        <p:grpSpPr>
          <a:xfrm>
            <a:off x="140419" y="299624"/>
            <a:ext cx="1879169" cy="980224"/>
            <a:chOff x="1282652" y="498315"/>
            <a:chExt cx="1807888" cy="876343"/>
          </a:xfrm>
        </p:grpSpPr>
        <p:pic>
          <p:nvPicPr>
            <p:cNvPr id="6" name="Picture 5">
              <a:extLst>
                <a:ext uri="{FF2B5EF4-FFF2-40B4-BE49-F238E27FC236}">
                  <a16:creationId xmlns:a16="http://schemas.microsoft.com/office/drawing/2014/main" id="{FEBD5877-C1CE-1FA6-5F49-D25B89BE69F2}"/>
                </a:ext>
              </a:extLst>
            </p:cNvPr>
            <p:cNvPicPr>
              <a:picLocks noChangeAspect="1"/>
            </p:cNvPicPr>
            <p:nvPr/>
          </p:nvPicPr>
          <p:blipFill>
            <a:blip r:embed="rId3"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1282652" y="498315"/>
              <a:ext cx="1807888" cy="876343"/>
            </a:xfrm>
            <a:prstGeom prst="rect">
              <a:avLst/>
            </a:prstGeom>
          </p:spPr>
        </p:pic>
        <p:sp>
          <p:nvSpPr>
            <p:cNvPr id="7" name="TextBox 28">
              <a:extLst>
                <a:ext uri="{FF2B5EF4-FFF2-40B4-BE49-F238E27FC236}">
                  <a16:creationId xmlns:a16="http://schemas.microsoft.com/office/drawing/2014/main" id="{FC86DDE1-7B1B-D414-53E9-60A2955210EE}"/>
                </a:ext>
              </a:extLst>
            </p:cNvPr>
            <p:cNvSpPr txBox="1"/>
            <p:nvPr/>
          </p:nvSpPr>
          <p:spPr>
            <a:xfrm rot="20457677">
              <a:off x="1345850" y="709582"/>
              <a:ext cx="1421884" cy="441630"/>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3000" b="1"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rPr>
                <a:t>اليوم الأول</a:t>
              </a:r>
              <a:endParaRPr lang="en-US" sz="3000"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9" name="Group 8">
            <a:extLst>
              <a:ext uri="{FF2B5EF4-FFF2-40B4-BE49-F238E27FC236}">
                <a16:creationId xmlns:a16="http://schemas.microsoft.com/office/drawing/2014/main" id="{4F232B40-6637-2F3C-5186-E94AE85DE2F2}"/>
              </a:ext>
            </a:extLst>
          </p:cNvPr>
          <p:cNvGrpSpPr/>
          <p:nvPr/>
        </p:nvGrpSpPr>
        <p:grpSpPr>
          <a:xfrm>
            <a:off x="13396567" y="151287"/>
            <a:ext cx="4662835" cy="1035541"/>
            <a:chOff x="4935472" y="1769662"/>
            <a:chExt cx="8932928" cy="2733080"/>
          </a:xfrm>
        </p:grpSpPr>
        <p:pic>
          <p:nvPicPr>
            <p:cNvPr id="19" name="Picture 18">
              <a:extLst>
                <a:ext uri="{FF2B5EF4-FFF2-40B4-BE49-F238E27FC236}">
                  <a16:creationId xmlns:a16="http://schemas.microsoft.com/office/drawing/2014/main" id="{DB587E16-79F8-057F-8149-E7592A68F8A7}"/>
                </a:ext>
              </a:extLst>
            </p:cNvPr>
            <p:cNvPicPr>
              <a:picLocks noChangeAspect="1"/>
            </p:cNvPicPr>
            <p:nvPr/>
          </p:nvPicPr>
          <p:blipFill rotWithShape="1">
            <a:blip r:embed="rId4">
              <a:grayscl/>
              <a:extLst>
                <a:ext uri="{BEBA8EAE-BF5A-486C-A8C5-ECC9F3942E4B}">
                  <a14:imgProps xmlns:a14="http://schemas.microsoft.com/office/drawing/2010/main">
                    <a14:imgLayer r:embed="rId5">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630" t="9182" r="839" b="13125"/>
            <a:stretch/>
          </p:blipFill>
          <p:spPr>
            <a:xfrm>
              <a:off x="4935472" y="1798820"/>
              <a:ext cx="8932928" cy="2703922"/>
            </a:xfrm>
            <a:prstGeom prst="rect">
              <a:avLst/>
            </a:prstGeom>
          </p:spPr>
        </p:pic>
        <p:sp>
          <p:nvSpPr>
            <p:cNvPr id="20" name="TextBox 42">
              <a:extLst>
                <a:ext uri="{FF2B5EF4-FFF2-40B4-BE49-F238E27FC236}">
                  <a16:creationId xmlns:a16="http://schemas.microsoft.com/office/drawing/2014/main" id="{A8710DD6-0C55-5F29-4CAF-3B243057A9DD}"/>
                </a:ext>
              </a:extLst>
            </p:cNvPr>
            <p:cNvSpPr txBox="1"/>
            <p:nvPr/>
          </p:nvSpPr>
          <p:spPr>
            <a:xfrm>
              <a:off x="4935472" y="1769662"/>
              <a:ext cx="8662082" cy="1736050"/>
            </a:xfrm>
            <a:prstGeom prst="rect">
              <a:avLst/>
            </a:prstGeom>
          </p:spPr>
          <p:txBody>
            <a:bodyPr wrap="square" lIns="0" tIns="0" rIns="0" bIns="0" rtlCol="0" anchor="t">
              <a:spAutoFit/>
            </a:bodyPr>
            <a:lstStyle/>
            <a:p>
              <a:pPr algn="just" rtl="1">
                <a:lnSpc>
                  <a:spcPct val="150000"/>
                </a:lnSpc>
              </a:pPr>
              <a:r>
                <a:rPr lang="ar-EG" sz="4500" b="1" spc="51" dirty="0">
                  <a:latin typeface="Aljazeera" panose="02000000000000000000" pitchFamily="2" charset="-78"/>
                  <a:cs typeface="Aljazeera" panose="02000000000000000000" pitchFamily="2" charset="-78"/>
                </a:rPr>
                <a:t>مدخل إلى دراسة الحالة</a:t>
              </a:r>
              <a:endParaRPr lang="en-US" sz="4500" b="1" spc="51" dirty="0">
                <a:latin typeface="Aljazeera" panose="02000000000000000000" pitchFamily="2" charset="-78"/>
                <a:cs typeface="Aljazeera" panose="02000000000000000000" pitchFamily="2" charset="-78"/>
              </a:endParaRPr>
            </a:p>
          </p:txBody>
        </p:sp>
      </p:grpSp>
      <p:grpSp>
        <p:nvGrpSpPr>
          <p:cNvPr id="21" name="Group 20">
            <a:extLst>
              <a:ext uri="{FF2B5EF4-FFF2-40B4-BE49-F238E27FC236}">
                <a16:creationId xmlns:a16="http://schemas.microsoft.com/office/drawing/2014/main" id="{5B62A8B4-4138-3877-B476-EFD14E7625E9}"/>
              </a:ext>
            </a:extLst>
          </p:cNvPr>
          <p:cNvGrpSpPr>
            <a:grpSpLocks/>
          </p:cNvGrpSpPr>
          <p:nvPr/>
        </p:nvGrpSpPr>
        <p:grpSpPr>
          <a:xfrm>
            <a:off x="7125058" y="1772713"/>
            <a:ext cx="5335594" cy="1397974"/>
            <a:chOff x="1650043" y="130715"/>
            <a:chExt cx="879822" cy="791746"/>
          </a:xfrm>
        </p:grpSpPr>
        <p:pic>
          <p:nvPicPr>
            <p:cNvPr id="22" name="Picture 21">
              <a:extLst>
                <a:ext uri="{FF2B5EF4-FFF2-40B4-BE49-F238E27FC236}">
                  <a16:creationId xmlns:a16="http://schemas.microsoft.com/office/drawing/2014/main" id="{F7E4C941-92BF-CA20-A31B-F70224216A20}"/>
                </a:ext>
              </a:extLst>
            </p:cNvPr>
            <p:cNvPicPr>
              <a:picLocks noChangeAspect="1"/>
            </p:cNvPicPr>
            <p:nvPr/>
          </p:nvPicPr>
          <p:blipFill>
            <a:blip r:embed="rId6" cstate="print">
              <a:duotone>
                <a:schemeClr val="accent2">
                  <a:shade val="45000"/>
                  <a:satMod val="135000"/>
                </a:schemeClr>
                <a:prstClr val="white"/>
              </a:duotone>
            </a:blip>
            <a:srcRect/>
            <a:stretch>
              <a:fillRect/>
            </a:stretch>
          </p:blipFill>
          <p:spPr bwMode="auto">
            <a:xfrm>
              <a:off x="1650043" y="130715"/>
              <a:ext cx="879822" cy="791746"/>
            </a:xfrm>
            <a:prstGeom prst="rect">
              <a:avLst/>
            </a:prstGeom>
            <a:noFill/>
            <a:ln>
              <a:noFill/>
            </a:ln>
          </p:spPr>
        </p:pic>
        <p:sp>
          <p:nvSpPr>
            <p:cNvPr id="23" name="Rectangle 22">
              <a:extLst>
                <a:ext uri="{FF2B5EF4-FFF2-40B4-BE49-F238E27FC236}">
                  <a16:creationId xmlns:a16="http://schemas.microsoft.com/office/drawing/2014/main" id="{32A5CCB6-8AA8-211D-C4D0-AF6966438DE8}"/>
                </a:ext>
              </a:extLst>
            </p:cNvPr>
            <p:cNvSpPr/>
            <p:nvPr/>
          </p:nvSpPr>
          <p:spPr>
            <a:xfrm>
              <a:off x="1690728" y="157960"/>
              <a:ext cx="710511" cy="62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algn="r" rtl="0">
                <a:lnSpc>
                  <a:spcPct val="107000"/>
                </a:lnSpc>
                <a:spcAft>
                  <a:spcPts val="800"/>
                </a:spcAft>
              </a:pPr>
              <a:r>
                <a:rPr lang="ar-EG"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ماهية</a:t>
              </a:r>
              <a:r>
                <a:rPr lang="ar-SA"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 دراسة الحالة</a:t>
              </a:r>
              <a:endParaRPr lang="en-US" sz="45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4" name="Group 23">
            <a:extLst>
              <a:ext uri="{FF2B5EF4-FFF2-40B4-BE49-F238E27FC236}">
                <a16:creationId xmlns:a16="http://schemas.microsoft.com/office/drawing/2014/main" id="{1BF27AE6-7215-5DBF-46A4-D5CC7C5D6B56}"/>
              </a:ext>
            </a:extLst>
          </p:cNvPr>
          <p:cNvGrpSpPr/>
          <p:nvPr/>
        </p:nvGrpSpPr>
        <p:grpSpPr>
          <a:xfrm>
            <a:off x="671164" y="3754094"/>
            <a:ext cx="16473837" cy="6224522"/>
            <a:chOff x="13151893" y="2720128"/>
            <a:chExt cx="5967057" cy="1463139"/>
          </a:xfrm>
        </p:grpSpPr>
        <p:sp>
          <p:nvSpPr>
            <p:cNvPr id="25" name="Freeform 9">
              <a:extLst>
                <a:ext uri="{FF2B5EF4-FFF2-40B4-BE49-F238E27FC236}">
                  <a16:creationId xmlns:a16="http://schemas.microsoft.com/office/drawing/2014/main" id="{95826796-CF80-5A30-53CF-C27B1190AD40}"/>
                </a:ext>
              </a:extLst>
            </p:cNvPr>
            <p:cNvSpPr/>
            <p:nvPr/>
          </p:nvSpPr>
          <p:spPr>
            <a:xfrm flipH="1">
              <a:off x="13151893" y="2720128"/>
              <a:ext cx="5967057" cy="1463139"/>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7">
                <a:duotone>
                  <a:schemeClr val="accent6">
                    <a:shade val="45000"/>
                    <a:satMod val="135000"/>
                  </a:schemeClr>
                  <a:prstClr val="white"/>
                </a:duotone>
                <a:lum/>
                <a:extLst>
                  <a:ext uri="{96DAC541-7B7A-43D3-8B79-37D633B846F1}">
                    <asvg:svgBlip xmlns:asvg="http://schemas.microsoft.com/office/drawing/2016/SVG/main" r:embed="rId8"/>
                  </a:ext>
                </a:extLst>
              </a:blip>
              <a:stretch>
                <a:fillRect/>
              </a:stretch>
            </a:blipFill>
          </p:spPr>
          <p:txBody>
            <a:bodyPr/>
            <a:lstStyle/>
            <a:p>
              <a:endParaRPr lang="ar-EG" sz="1200" dirty="0"/>
            </a:p>
          </p:txBody>
        </p:sp>
        <p:sp>
          <p:nvSpPr>
            <p:cNvPr id="26" name="TextBox 25">
              <a:extLst>
                <a:ext uri="{FF2B5EF4-FFF2-40B4-BE49-F238E27FC236}">
                  <a16:creationId xmlns:a16="http://schemas.microsoft.com/office/drawing/2014/main" id="{99F5437B-F32E-9D47-8281-8ECA6500C813}"/>
                </a:ext>
              </a:extLst>
            </p:cNvPr>
            <p:cNvSpPr txBox="1"/>
            <p:nvPr/>
          </p:nvSpPr>
          <p:spPr>
            <a:xfrm>
              <a:off x="13677903" y="2759486"/>
              <a:ext cx="5192640" cy="1256109"/>
            </a:xfrm>
            <a:prstGeom prst="rect">
              <a:avLst/>
            </a:prstGeom>
            <a:noFill/>
          </p:spPr>
          <p:txBody>
            <a:bodyPr wrap="square" rtlCol="1">
              <a:spAutoFit/>
            </a:bodyPr>
            <a:lstStyle/>
            <a:p>
              <a:pPr algn="ctr" rtl="1">
                <a:lnSpc>
                  <a:spcPct val="200000"/>
                </a:lnSpc>
              </a:pPr>
              <a:r>
                <a:rPr lang="ar-EG" sz="3500" b="1" dirty="0">
                  <a:latin typeface="Dubai" panose="020B0503030403030204" pitchFamily="34" charset="-78"/>
                  <a:ea typeface="Calibri" panose="020F0502020204030204" pitchFamily="34" charset="0"/>
                  <a:cs typeface="Dubai" panose="020B0503030403030204" pitchFamily="34" charset="-78"/>
                </a:rPr>
                <a:t>تتناول طريقة دراسة الحالة الوصف الدقيق المستوى الأداء العام للحالة في المجالات المتعلقة بالجانب الشخصي والجانب الاجتماعي والجانب التربوي، والجانب المهني من شخصيته حيث أنها تشير إلى البناء الكلي لها ودينامياتها ، نقاط الضعف ومواطن القوة التي تتميز بها ، مظاهر التنمية التي طرأت على خصائصها ، احتمالات النمو المستقبلية لأبعادها ، والتوصيات اللازمة لتعديل بنائها . </a:t>
              </a:r>
            </a:p>
          </p:txBody>
        </p:sp>
      </p:grpSp>
    </p:spTree>
    <p:extLst>
      <p:ext uri="{BB962C8B-B14F-4D97-AF65-F5344CB8AC3E}">
        <p14:creationId xmlns:p14="http://schemas.microsoft.com/office/powerpoint/2010/main" val="271214204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Triangle 7">
            <a:extLst>
              <a:ext uri="{FF2B5EF4-FFF2-40B4-BE49-F238E27FC236}">
                <a16:creationId xmlns:a16="http://schemas.microsoft.com/office/drawing/2014/main" id="{BDC96880-C9A8-D463-187E-5F44CF00C555}"/>
              </a:ext>
            </a:extLst>
          </p:cNvPr>
          <p:cNvSpPr/>
          <p:nvPr/>
        </p:nvSpPr>
        <p:spPr>
          <a:xfrm flipH="1">
            <a:off x="0" y="-30549"/>
            <a:ext cx="18288000" cy="10325100"/>
          </a:xfrm>
          <a:prstGeom prst="rtTriangle">
            <a:avLst/>
          </a:prstGeom>
          <a:solidFill>
            <a:srgbClr val="00B050">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ar-EG" dirty="0"/>
          </a:p>
        </p:txBody>
      </p:sp>
      <p:grpSp>
        <p:nvGrpSpPr>
          <p:cNvPr id="2" name="Group 1">
            <a:extLst>
              <a:ext uri="{FF2B5EF4-FFF2-40B4-BE49-F238E27FC236}">
                <a16:creationId xmlns:a16="http://schemas.microsoft.com/office/drawing/2014/main" id="{EA7FD379-A12B-C0F3-294C-AF8BD930CAD6}"/>
              </a:ext>
            </a:extLst>
          </p:cNvPr>
          <p:cNvGrpSpPr/>
          <p:nvPr/>
        </p:nvGrpSpPr>
        <p:grpSpPr>
          <a:xfrm>
            <a:off x="695755" y="1061232"/>
            <a:ext cx="1980028" cy="980225"/>
            <a:chOff x="789788" y="568550"/>
            <a:chExt cx="2263765" cy="876343"/>
          </a:xfrm>
        </p:grpSpPr>
        <p:pic>
          <p:nvPicPr>
            <p:cNvPr id="3" name="Picture 2">
              <a:extLst>
                <a:ext uri="{FF2B5EF4-FFF2-40B4-BE49-F238E27FC236}">
                  <a16:creationId xmlns:a16="http://schemas.microsoft.com/office/drawing/2014/main" id="{06FDF8A8-8115-0A6B-2829-DA2EC6FE1CBB}"/>
                </a:ext>
              </a:extLst>
            </p:cNvPr>
            <p:cNvPicPr>
              <a:picLocks noChangeAspect="1"/>
            </p:cNvPicPr>
            <p:nvPr/>
          </p:nvPicPr>
          <p:blipFill>
            <a:blip r:embed="rId3"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789788" y="568550"/>
              <a:ext cx="2263765" cy="876343"/>
            </a:xfrm>
            <a:prstGeom prst="rect">
              <a:avLst/>
            </a:prstGeom>
          </p:spPr>
        </p:pic>
        <p:sp>
          <p:nvSpPr>
            <p:cNvPr id="4" name="TextBox 28">
              <a:extLst>
                <a:ext uri="{FF2B5EF4-FFF2-40B4-BE49-F238E27FC236}">
                  <a16:creationId xmlns:a16="http://schemas.microsoft.com/office/drawing/2014/main" id="{4E9B5231-2549-7509-307B-8A7BD2A6ABD2}"/>
                </a:ext>
              </a:extLst>
            </p:cNvPr>
            <p:cNvSpPr txBox="1"/>
            <p:nvPr/>
          </p:nvSpPr>
          <p:spPr>
            <a:xfrm rot="20457677">
              <a:off x="874661" y="849684"/>
              <a:ext cx="1896204" cy="368025"/>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2500" b="1"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rPr>
                <a:t>الجلسة الثانية</a:t>
              </a:r>
              <a:endParaRPr lang="en-US" sz="2500"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5" name="Group 4">
            <a:extLst>
              <a:ext uri="{FF2B5EF4-FFF2-40B4-BE49-F238E27FC236}">
                <a16:creationId xmlns:a16="http://schemas.microsoft.com/office/drawing/2014/main" id="{9B30CF6B-06A4-7767-9951-7F92C4EFB13A}"/>
              </a:ext>
            </a:extLst>
          </p:cNvPr>
          <p:cNvGrpSpPr/>
          <p:nvPr/>
        </p:nvGrpSpPr>
        <p:grpSpPr>
          <a:xfrm>
            <a:off x="140419" y="299624"/>
            <a:ext cx="1879169" cy="980224"/>
            <a:chOff x="1282652" y="498315"/>
            <a:chExt cx="1807888" cy="876343"/>
          </a:xfrm>
        </p:grpSpPr>
        <p:pic>
          <p:nvPicPr>
            <p:cNvPr id="6" name="Picture 5">
              <a:extLst>
                <a:ext uri="{FF2B5EF4-FFF2-40B4-BE49-F238E27FC236}">
                  <a16:creationId xmlns:a16="http://schemas.microsoft.com/office/drawing/2014/main" id="{FEBD5877-C1CE-1FA6-5F49-D25B89BE69F2}"/>
                </a:ext>
              </a:extLst>
            </p:cNvPr>
            <p:cNvPicPr>
              <a:picLocks noChangeAspect="1"/>
            </p:cNvPicPr>
            <p:nvPr/>
          </p:nvPicPr>
          <p:blipFill>
            <a:blip r:embed="rId4"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1282652" y="498315"/>
              <a:ext cx="1807888" cy="876343"/>
            </a:xfrm>
            <a:prstGeom prst="rect">
              <a:avLst/>
            </a:prstGeom>
          </p:spPr>
        </p:pic>
        <p:sp>
          <p:nvSpPr>
            <p:cNvPr id="7" name="TextBox 28">
              <a:extLst>
                <a:ext uri="{FF2B5EF4-FFF2-40B4-BE49-F238E27FC236}">
                  <a16:creationId xmlns:a16="http://schemas.microsoft.com/office/drawing/2014/main" id="{FC86DDE1-7B1B-D414-53E9-60A2955210EE}"/>
                </a:ext>
              </a:extLst>
            </p:cNvPr>
            <p:cNvSpPr txBox="1"/>
            <p:nvPr/>
          </p:nvSpPr>
          <p:spPr>
            <a:xfrm rot="20457677">
              <a:off x="1345850" y="709582"/>
              <a:ext cx="1421884" cy="441630"/>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3000" b="1"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rPr>
                <a:t>اليوم الأول</a:t>
              </a:r>
              <a:endParaRPr lang="en-US" sz="3000"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9" name="Group 8">
            <a:extLst>
              <a:ext uri="{FF2B5EF4-FFF2-40B4-BE49-F238E27FC236}">
                <a16:creationId xmlns:a16="http://schemas.microsoft.com/office/drawing/2014/main" id="{4F232B40-6637-2F3C-5186-E94AE85DE2F2}"/>
              </a:ext>
            </a:extLst>
          </p:cNvPr>
          <p:cNvGrpSpPr/>
          <p:nvPr/>
        </p:nvGrpSpPr>
        <p:grpSpPr>
          <a:xfrm>
            <a:off x="12288063" y="120972"/>
            <a:ext cx="5791202" cy="1990930"/>
            <a:chOff x="4935472" y="1769662"/>
            <a:chExt cx="8932928" cy="5254617"/>
          </a:xfrm>
        </p:grpSpPr>
        <p:pic>
          <p:nvPicPr>
            <p:cNvPr id="19" name="Picture 18">
              <a:extLst>
                <a:ext uri="{FF2B5EF4-FFF2-40B4-BE49-F238E27FC236}">
                  <a16:creationId xmlns:a16="http://schemas.microsoft.com/office/drawing/2014/main" id="{DB587E16-79F8-057F-8149-E7592A68F8A7}"/>
                </a:ext>
              </a:extLst>
            </p:cNvPr>
            <p:cNvPicPr>
              <a:picLocks noChangeAspect="1"/>
            </p:cNvPicPr>
            <p:nvPr/>
          </p:nvPicPr>
          <p:blipFill rotWithShape="1">
            <a:blip r:embed="rId5">
              <a:grayscl/>
              <a:extLst>
                <a:ext uri="{BEBA8EAE-BF5A-486C-A8C5-ECC9F3942E4B}">
                  <a14:imgProps xmlns:a14="http://schemas.microsoft.com/office/drawing/2010/main">
                    <a14:imgLayer r:embed="rId6">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630" t="9182" r="839" b="13125"/>
            <a:stretch/>
          </p:blipFill>
          <p:spPr>
            <a:xfrm>
              <a:off x="4935472" y="1798820"/>
              <a:ext cx="8932928" cy="2703922"/>
            </a:xfrm>
            <a:prstGeom prst="rect">
              <a:avLst/>
            </a:prstGeom>
          </p:spPr>
        </p:pic>
        <p:sp>
          <p:nvSpPr>
            <p:cNvPr id="20" name="TextBox 42">
              <a:extLst>
                <a:ext uri="{FF2B5EF4-FFF2-40B4-BE49-F238E27FC236}">
                  <a16:creationId xmlns:a16="http://schemas.microsoft.com/office/drawing/2014/main" id="{A8710DD6-0C55-5F29-4CAF-3B243057A9DD}"/>
                </a:ext>
              </a:extLst>
            </p:cNvPr>
            <p:cNvSpPr txBox="1"/>
            <p:nvPr/>
          </p:nvSpPr>
          <p:spPr>
            <a:xfrm>
              <a:off x="4935472" y="1769662"/>
              <a:ext cx="8662082" cy="5254617"/>
            </a:xfrm>
            <a:prstGeom prst="rect">
              <a:avLst/>
            </a:prstGeom>
          </p:spPr>
          <p:txBody>
            <a:bodyPr wrap="square" lIns="0" tIns="0" rIns="0" bIns="0" rtlCol="0" anchor="t">
              <a:spAutoFit/>
            </a:bodyPr>
            <a:lstStyle/>
            <a:p>
              <a:pPr algn="just" rtl="1">
                <a:lnSpc>
                  <a:spcPct val="150000"/>
                </a:lnSpc>
              </a:pPr>
              <a:r>
                <a:rPr lang="ar-EG" sz="4500" b="1" spc="51" dirty="0">
                  <a:latin typeface="Aljazeera" panose="02000000000000000000" pitchFamily="2" charset="-78"/>
                  <a:cs typeface="Aljazeera" panose="02000000000000000000" pitchFamily="2" charset="-78"/>
                </a:rPr>
                <a:t>أدوات وأساليب دراسة الحالة</a:t>
              </a:r>
              <a:endParaRPr lang="en-US" sz="4500" b="1" spc="51" dirty="0">
                <a:latin typeface="Aljazeera" panose="02000000000000000000" pitchFamily="2" charset="-78"/>
                <a:cs typeface="Aljazeera" panose="02000000000000000000" pitchFamily="2" charset="-78"/>
              </a:endParaRPr>
            </a:p>
          </p:txBody>
        </p:sp>
      </p:grpSp>
      <p:grpSp>
        <p:nvGrpSpPr>
          <p:cNvPr id="21" name="Group 20">
            <a:extLst>
              <a:ext uri="{FF2B5EF4-FFF2-40B4-BE49-F238E27FC236}">
                <a16:creationId xmlns:a16="http://schemas.microsoft.com/office/drawing/2014/main" id="{5B62A8B4-4138-3877-B476-EFD14E7625E9}"/>
              </a:ext>
            </a:extLst>
          </p:cNvPr>
          <p:cNvGrpSpPr>
            <a:grpSpLocks/>
          </p:cNvGrpSpPr>
          <p:nvPr/>
        </p:nvGrpSpPr>
        <p:grpSpPr>
          <a:xfrm>
            <a:off x="6990413" y="1409700"/>
            <a:ext cx="6115987" cy="1397974"/>
            <a:chOff x="1201386" y="130715"/>
            <a:chExt cx="1328479" cy="791746"/>
          </a:xfrm>
        </p:grpSpPr>
        <p:pic>
          <p:nvPicPr>
            <p:cNvPr id="22" name="Picture 21">
              <a:extLst>
                <a:ext uri="{FF2B5EF4-FFF2-40B4-BE49-F238E27FC236}">
                  <a16:creationId xmlns:a16="http://schemas.microsoft.com/office/drawing/2014/main" id="{F7E4C941-92BF-CA20-A31B-F70224216A20}"/>
                </a:ext>
              </a:extLst>
            </p:cNvPr>
            <p:cNvPicPr>
              <a:picLocks noChangeAspect="1"/>
            </p:cNvPicPr>
            <p:nvPr/>
          </p:nvPicPr>
          <p:blipFill>
            <a:blip r:embed="rId7" cstate="print">
              <a:duotone>
                <a:schemeClr val="accent2">
                  <a:shade val="45000"/>
                  <a:satMod val="135000"/>
                </a:schemeClr>
                <a:prstClr val="white"/>
              </a:duotone>
            </a:blip>
            <a:srcRect/>
            <a:stretch>
              <a:fillRect/>
            </a:stretch>
          </p:blipFill>
          <p:spPr bwMode="auto">
            <a:xfrm>
              <a:off x="1280529" y="130715"/>
              <a:ext cx="1249336" cy="791746"/>
            </a:xfrm>
            <a:prstGeom prst="rect">
              <a:avLst/>
            </a:prstGeom>
            <a:noFill/>
            <a:ln>
              <a:noFill/>
            </a:ln>
          </p:spPr>
        </p:pic>
        <p:sp>
          <p:nvSpPr>
            <p:cNvPr id="23" name="Rectangle 22">
              <a:extLst>
                <a:ext uri="{FF2B5EF4-FFF2-40B4-BE49-F238E27FC236}">
                  <a16:creationId xmlns:a16="http://schemas.microsoft.com/office/drawing/2014/main" id="{32A5CCB6-8AA8-211D-C4D0-AF6966438DE8}"/>
                </a:ext>
              </a:extLst>
            </p:cNvPr>
            <p:cNvSpPr/>
            <p:nvPr/>
          </p:nvSpPr>
          <p:spPr>
            <a:xfrm>
              <a:off x="1201386" y="204087"/>
              <a:ext cx="1249336" cy="62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algn="r" rtl="0">
                <a:lnSpc>
                  <a:spcPct val="107000"/>
                </a:lnSpc>
                <a:spcAft>
                  <a:spcPts val="800"/>
                </a:spcAft>
              </a:pPr>
              <a:r>
                <a:rPr lang="ar-EG"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مهارات وفنيات دراسة الحالة</a:t>
              </a:r>
              <a:endParaRPr lang="en-US" sz="45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4" name="Group 23">
            <a:extLst>
              <a:ext uri="{FF2B5EF4-FFF2-40B4-BE49-F238E27FC236}">
                <a16:creationId xmlns:a16="http://schemas.microsoft.com/office/drawing/2014/main" id="{1BF27AE6-7215-5DBF-46A4-D5CC7C5D6B56}"/>
              </a:ext>
            </a:extLst>
          </p:cNvPr>
          <p:cNvGrpSpPr/>
          <p:nvPr/>
        </p:nvGrpSpPr>
        <p:grpSpPr>
          <a:xfrm>
            <a:off x="-838201" y="2775401"/>
            <a:ext cx="18727096" cy="7530199"/>
            <a:chOff x="10434140" y="2509273"/>
            <a:chExt cx="8773067" cy="2646071"/>
          </a:xfrm>
        </p:grpSpPr>
        <p:sp>
          <p:nvSpPr>
            <p:cNvPr id="25" name="Freeform 9">
              <a:extLst>
                <a:ext uri="{FF2B5EF4-FFF2-40B4-BE49-F238E27FC236}">
                  <a16:creationId xmlns:a16="http://schemas.microsoft.com/office/drawing/2014/main" id="{95826796-CF80-5A30-53CF-C27B1190AD40}"/>
                </a:ext>
              </a:extLst>
            </p:cNvPr>
            <p:cNvSpPr/>
            <p:nvPr/>
          </p:nvSpPr>
          <p:spPr>
            <a:xfrm flipH="1">
              <a:off x="10434140" y="2939766"/>
              <a:ext cx="8773067" cy="2215578"/>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8">
                <a:duotone>
                  <a:schemeClr val="accent6">
                    <a:shade val="45000"/>
                    <a:satMod val="135000"/>
                  </a:schemeClr>
                  <a:prstClr val="white"/>
                </a:duotone>
                <a:lum/>
                <a:extLst>
                  <a:ext uri="{96DAC541-7B7A-43D3-8B79-37D633B846F1}">
                    <asvg:svgBlip xmlns:asvg="http://schemas.microsoft.com/office/drawing/2016/SVG/main" r:embed="rId9"/>
                  </a:ext>
                </a:extLst>
              </a:blip>
              <a:stretch>
                <a:fillRect/>
              </a:stretch>
            </a:blipFill>
          </p:spPr>
          <p:txBody>
            <a:bodyPr/>
            <a:lstStyle/>
            <a:p>
              <a:endParaRPr lang="ar-EG" sz="1200" dirty="0"/>
            </a:p>
          </p:txBody>
        </p:sp>
        <p:sp>
          <p:nvSpPr>
            <p:cNvPr id="26" name="TextBox 25">
              <a:extLst>
                <a:ext uri="{FF2B5EF4-FFF2-40B4-BE49-F238E27FC236}">
                  <a16:creationId xmlns:a16="http://schemas.microsoft.com/office/drawing/2014/main" id="{99F5437B-F32E-9D47-8281-8ECA6500C813}"/>
                </a:ext>
              </a:extLst>
            </p:cNvPr>
            <p:cNvSpPr txBox="1"/>
            <p:nvPr/>
          </p:nvSpPr>
          <p:spPr>
            <a:xfrm>
              <a:off x="11269553" y="2509273"/>
              <a:ext cx="7512074" cy="2455028"/>
            </a:xfrm>
            <a:prstGeom prst="rect">
              <a:avLst/>
            </a:prstGeom>
            <a:noFill/>
          </p:spPr>
          <p:txBody>
            <a:bodyPr wrap="square" rtlCol="1">
              <a:spAutoFit/>
            </a:bodyPr>
            <a:lstStyle/>
            <a:p>
              <a:pPr algn="just" rtl="1">
                <a:lnSpc>
                  <a:spcPct val="200000"/>
                </a:lnSpc>
              </a:pPr>
              <a:r>
                <a:rPr lang="ar-EG" sz="3600" b="1" u="sng" dirty="0">
                  <a:latin typeface="Dubai" panose="020B0503030403030204" pitchFamily="34" charset="-78"/>
                  <a:ea typeface="Calibri" panose="020F0502020204030204" pitchFamily="34" charset="0"/>
                  <a:cs typeface="Dubai" panose="020B0503030403030204" pitchFamily="34" charset="-78"/>
                </a:rPr>
                <a:t>يؤخذ في الحسبان جانبان أساسيان هما :</a:t>
              </a:r>
            </a:p>
            <a:p>
              <a:pPr algn="just" rtl="1">
                <a:lnSpc>
                  <a:spcPct val="200000"/>
                </a:lnSpc>
              </a:pPr>
              <a:r>
                <a:rPr lang="ar-EG" sz="3200" b="1" dirty="0">
                  <a:latin typeface="Dubai" panose="020B0503030403030204" pitchFamily="34" charset="-78"/>
                  <a:ea typeface="Calibri" panose="020F0502020204030204" pitchFamily="34" charset="0"/>
                  <a:cs typeface="Dubai" panose="020B0503030403030204" pitchFamily="34" charset="-78"/>
                </a:rPr>
                <a:t>1- تنظيم المعلومات وتسجيلها </a:t>
              </a:r>
            </a:p>
            <a:p>
              <a:pPr algn="just" rtl="1">
                <a:lnSpc>
                  <a:spcPct val="200000"/>
                </a:lnSpc>
              </a:pPr>
              <a:r>
                <a:rPr lang="ar-EG" sz="3200" b="1" dirty="0">
                  <a:latin typeface="Dubai" panose="020B0503030403030204" pitchFamily="34" charset="-78"/>
                  <a:ea typeface="Calibri" panose="020F0502020204030204" pitchFamily="34" charset="0"/>
                  <a:cs typeface="Dubai" panose="020B0503030403030204" pitchFamily="34" charset="-78"/>
                </a:rPr>
                <a:t>2- تحليل المعلومات وتفسيرها وتشتمل على ثلاث مهارات فرعية هي :-</a:t>
              </a:r>
            </a:p>
            <a:p>
              <a:pPr algn="just" rtl="1">
                <a:lnSpc>
                  <a:spcPct val="200000"/>
                </a:lnSpc>
              </a:pPr>
              <a:r>
                <a:rPr lang="ar-EG" sz="3200" u="sng" dirty="0">
                  <a:latin typeface="Dubai" panose="020B0503030403030204" pitchFamily="34" charset="-78"/>
                  <a:ea typeface="Calibri" panose="020F0502020204030204" pitchFamily="34" charset="0"/>
                  <a:cs typeface="Dubai" panose="020B0503030403030204" pitchFamily="34" charset="-78"/>
                </a:rPr>
                <a:t>أولا : مهارة وصف المعلومات ولها أسس علمية مدروسة هي :</a:t>
              </a:r>
            </a:p>
            <a:p>
              <a:pPr algn="just" rtl="1">
                <a:lnSpc>
                  <a:spcPct val="200000"/>
                </a:lnSpc>
              </a:pPr>
              <a:r>
                <a:rPr lang="ar-EG" sz="3200" dirty="0">
                  <a:latin typeface="Dubai" panose="020B0503030403030204" pitchFamily="34" charset="-78"/>
                  <a:ea typeface="Calibri" panose="020F0502020204030204" pitchFamily="34" charset="0"/>
                  <a:cs typeface="Dubai" panose="020B0503030403030204" pitchFamily="34" charset="-78"/>
                </a:rPr>
                <a:t>- الموضوعية         - النمطية           - التكامل </a:t>
              </a:r>
            </a:p>
            <a:p>
              <a:pPr algn="just" rtl="1">
                <a:lnSpc>
                  <a:spcPct val="200000"/>
                </a:lnSpc>
              </a:pPr>
              <a:r>
                <a:rPr lang="ar-EG" sz="3200" u="sng" dirty="0">
                  <a:latin typeface="Dubai" panose="020B0503030403030204" pitchFamily="34" charset="-78"/>
                  <a:ea typeface="Calibri" panose="020F0502020204030204" pitchFamily="34" charset="0"/>
                  <a:cs typeface="Dubai" panose="020B0503030403030204" pitchFamily="34" charset="-78"/>
                </a:rPr>
                <a:t>ثانياً : مهارة الاستدلال من تجميع المعلومات وتأثيرها على حالة العميل </a:t>
              </a:r>
            </a:p>
            <a:p>
              <a:pPr algn="just" rtl="1">
                <a:lnSpc>
                  <a:spcPct val="200000"/>
                </a:lnSpc>
              </a:pPr>
              <a:r>
                <a:rPr lang="ar-EG" sz="3200" u="sng" dirty="0">
                  <a:latin typeface="Dubai" panose="020B0503030403030204" pitchFamily="34" charset="-78"/>
                  <a:ea typeface="Calibri" panose="020F0502020204030204" pitchFamily="34" charset="0"/>
                  <a:cs typeface="Dubai" panose="020B0503030403030204" pitchFamily="34" charset="-78"/>
                </a:rPr>
                <a:t>ثالثا : مهارة التنبؤ من تجميع المعلومات :</a:t>
              </a:r>
            </a:p>
          </p:txBody>
        </p:sp>
      </p:grpSp>
      <p:grpSp>
        <p:nvGrpSpPr>
          <p:cNvPr id="27" name="Group 4">
            <a:extLst>
              <a:ext uri="{FF2B5EF4-FFF2-40B4-BE49-F238E27FC236}">
                <a16:creationId xmlns:a16="http://schemas.microsoft.com/office/drawing/2014/main" id="{1BB6DE8D-F692-44B0-8C98-3E30ADA82940}"/>
              </a:ext>
            </a:extLst>
          </p:cNvPr>
          <p:cNvGrpSpPr/>
          <p:nvPr/>
        </p:nvGrpSpPr>
        <p:grpSpPr>
          <a:xfrm>
            <a:off x="2166934" y="-103125"/>
            <a:ext cx="4753758" cy="4713226"/>
            <a:chOff x="-1133261" y="0"/>
            <a:chExt cx="6908800" cy="7640148"/>
          </a:xfrm>
        </p:grpSpPr>
        <p:pic>
          <p:nvPicPr>
            <p:cNvPr id="28" name="Picture 5">
              <a:extLst>
                <a:ext uri="{FF2B5EF4-FFF2-40B4-BE49-F238E27FC236}">
                  <a16:creationId xmlns:a16="http://schemas.microsoft.com/office/drawing/2014/main" id="{88864996-467C-43D3-BBC5-508FF2AB271A}"/>
                </a:ext>
              </a:extLst>
            </p:cNvPr>
            <p:cNvPicPr>
              <a:picLocks noChangeAspect="1"/>
            </p:cNvPicPr>
            <p:nvPr/>
          </p:nvPicPr>
          <p:blipFill rotWithShape="1">
            <a:blip r:embed="rId10">
              <a:extLst>
                <a:ext uri="{28A0092B-C50C-407E-A947-70E740481C1C}">
                  <a14:useLocalDpi xmlns:a14="http://schemas.microsoft.com/office/drawing/2010/main" val="0"/>
                </a:ext>
              </a:extLst>
            </a:blip>
            <a:srcRect l="2587" r="6985"/>
            <a:stretch/>
          </p:blipFill>
          <p:spPr>
            <a:xfrm>
              <a:off x="-1133261" y="0"/>
              <a:ext cx="6908800" cy="7640148"/>
            </a:xfrm>
            <a:prstGeom prst="rect">
              <a:avLst/>
            </a:prstGeom>
          </p:spPr>
        </p:pic>
      </p:grpSp>
    </p:spTree>
    <p:extLst>
      <p:ext uri="{BB962C8B-B14F-4D97-AF65-F5344CB8AC3E}">
        <p14:creationId xmlns:p14="http://schemas.microsoft.com/office/powerpoint/2010/main" val="410173384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Triangle 7">
            <a:extLst>
              <a:ext uri="{FF2B5EF4-FFF2-40B4-BE49-F238E27FC236}">
                <a16:creationId xmlns:a16="http://schemas.microsoft.com/office/drawing/2014/main" id="{BDC96880-C9A8-D463-187E-5F44CF00C555}"/>
              </a:ext>
            </a:extLst>
          </p:cNvPr>
          <p:cNvSpPr/>
          <p:nvPr/>
        </p:nvSpPr>
        <p:spPr>
          <a:xfrm flipH="1">
            <a:off x="0" y="-30549"/>
            <a:ext cx="18288000" cy="10325100"/>
          </a:xfrm>
          <a:prstGeom prst="rtTriangle">
            <a:avLst/>
          </a:prstGeom>
          <a:solidFill>
            <a:srgbClr val="00B050">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ar-EG" dirty="0"/>
          </a:p>
        </p:txBody>
      </p:sp>
      <p:grpSp>
        <p:nvGrpSpPr>
          <p:cNvPr id="2" name="Group 1">
            <a:extLst>
              <a:ext uri="{FF2B5EF4-FFF2-40B4-BE49-F238E27FC236}">
                <a16:creationId xmlns:a16="http://schemas.microsoft.com/office/drawing/2014/main" id="{EA7FD379-A12B-C0F3-294C-AF8BD930CAD6}"/>
              </a:ext>
            </a:extLst>
          </p:cNvPr>
          <p:cNvGrpSpPr/>
          <p:nvPr/>
        </p:nvGrpSpPr>
        <p:grpSpPr>
          <a:xfrm>
            <a:off x="695755" y="1061232"/>
            <a:ext cx="1980028" cy="980225"/>
            <a:chOff x="789788" y="568550"/>
            <a:chExt cx="2263765" cy="876343"/>
          </a:xfrm>
        </p:grpSpPr>
        <p:pic>
          <p:nvPicPr>
            <p:cNvPr id="3" name="Picture 2">
              <a:extLst>
                <a:ext uri="{FF2B5EF4-FFF2-40B4-BE49-F238E27FC236}">
                  <a16:creationId xmlns:a16="http://schemas.microsoft.com/office/drawing/2014/main" id="{06FDF8A8-8115-0A6B-2829-DA2EC6FE1CBB}"/>
                </a:ext>
              </a:extLst>
            </p:cNvPr>
            <p:cNvPicPr>
              <a:picLocks noChangeAspect="1"/>
            </p:cNvPicPr>
            <p:nvPr/>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789788" y="568550"/>
              <a:ext cx="2263765" cy="876343"/>
            </a:xfrm>
            <a:prstGeom prst="rect">
              <a:avLst/>
            </a:prstGeom>
          </p:spPr>
        </p:pic>
        <p:sp>
          <p:nvSpPr>
            <p:cNvPr id="4" name="TextBox 28">
              <a:extLst>
                <a:ext uri="{FF2B5EF4-FFF2-40B4-BE49-F238E27FC236}">
                  <a16:creationId xmlns:a16="http://schemas.microsoft.com/office/drawing/2014/main" id="{4E9B5231-2549-7509-307B-8A7BD2A6ABD2}"/>
                </a:ext>
              </a:extLst>
            </p:cNvPr>
            <p:cNvSpPr txBox="1"/>
            <p:nvPr/>
          </p:nvSpPr>
          <p:spPr>
            <a:xfrm rot="20457677">
              <a:off x="874661" y="849684"/>
              <a:ext cx="1896204" cy="368025"/>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2500" b="1"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rPr>
                <a:t>الجلسة الثانية</a:t>
              </a:r>
              <a:endParaRPr lang="en-US" sz="2500"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5" name="Group 4">
            <a:extLst>
              <a:ext uri="{FF2B5EF4-FFF2-40B4-BE49-F238E27FC236}">
                <a16:creationId xmlns:a16="http://schemas.microsoft.com/office/drawing/2014/main" id="{9B30CF6B-06A4-7767-9951-7F92C4EFB13A}"/>
              </a:ext>
            </a:extLst>
          </p:cNvPr>
          <p:cNvGrpSpPr/>
          <p:nvPr/>
        </p:nvGrpSpPr>
        <p:grpSpPr>
          <a:xfrm>
            <a:off x="140419" y="299624"/>
            <a:ext cx="1879169" cy="980224"/>
            <a:chOff x="1282652" y="498315"/>
            <a:chExt cx="1807888" cy="876343"/>
          </a:xfrm>
        </p:grpSpPr>
        <p:pic>
          <p:nvPicPr>
            <p:cNvPr id="6" name="Picture 5">
              <a:extLst>
                <a:ext uri="{FF2B5EF4-FFF2-40B4-BE49-F238E27FC236}">
                  <a16:creationId xmlns:a16="http://schemas.microsoft.com/office/drawing/2014/main" id="{FEBD5877-C1CE-1FA6-5F49-D25B89BE69F2}"/>
                </a:ext>
              </a:extLst>
            </p:cNvPr>
            <p:cNvPicPr>
              <a:picLocks noChangeAspect="1"/>
            </p:cNvPicPr>
            <p:nvPr/>
          </p:nvPicPr>
          <p:blipFill>
            <a:blip r:embed="rId3"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1282652" y="498315"/>
              <a:ext cx="1807888" cy="876343"/>
            </a:xfrm>
            <a:prstGeom prst="rect">
              <a:avLst/>
            </a:prstGeom>
          </p:spPr>
        </p:pic>
        <p:sp>
          <p:nvSpPr>
            <p:cNvPr id="7" name="TextBox 28">
              <a:extLst>
                <a:ext uri="{FF2B5EF4-FFF2-40B4-BE49-F238E27FC236}">
                  <a16:creationId xmlns:a16="http://schemas.microsoft.com/office/drawing/2014/main" id="{FC86DDE1-7B1B-D414-53E9-60A2955210EE}"/>
                </a:ext>
              </a:extLst>
            </p:cNvPr>
            <p:cNvSpPr txBox="1"/>
            <p:nvPr/>
          </p:nvSpPr>
          <p:spPr>
            <a:xfrm rot="20457677">
              <a:off x="1345850" y="709582"/>
              <a:ext cx="1421884" cy="441630"/>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3000" b="1"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rPr>
                <a:t>اليوم الأول</a:t>
              </a:r>
              <a:endParaRPr lang="en-US" sz="3000"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9" name="Group 8">
            <a:extLst>
              <a:ext uri="{FF2B5EF4-FFF2-40B4-BE49-F238E27FC236}">
                <a16:creationId xmlns:a16="http://schemas.microsoft.com/office/drawing/2014/main" id="{4F232B40-6637-2F3C-5186-E94AE85DE2F2}"/>
              </a:ext>
            </a:extLst>
          </p:cNvPr>
          <p:cNvGrpSpPr/>
          <p:nvPr/>
        </p:nvGrpSpPr>
        <p:grpSpPr>
          <a:xfrm>
            <a:off x="12288063" y="120972"/>
            <a:ext cx="5791202" cy="1990930"/>
            <a:chOff x="4935472" y="1769662"/>
            <a:chExt cx="8932928" cy="5254617"/>
          </a:xfrm>
        </p:grpSpPr>
        <p:pic>
          <p:nvPicPr>
            <p:cNvPr id="19" name="Picture 18">
              <a:extLst>
                <a:ext uri="{FF2B5EF4-FFF2-40B4-BE49-F238E27FC236}">
                  <a16:creationId xmlns:a16="http://schemas.microsoft.com/office/drawing/2014/main" id="{DB587E16-79F8-057F-8149-E7592A68F8A7}"/>
                </a:ext>
              </a:extLst>
            </p:cNvPr>
            <p:cNvPicPr>
              <a:picLocks noChangeAspect="1"/>
            </p:cNvPicPr>
            <p:nvPr/>
          </p:nvPicPr>
          <p:blipFill rotWithShape="1">
            <a:blip r:embed="rId4">
              <a:grayscl/>
              <a:extLst>
                <a:ext uri="{BEBA8EAE-BF5A-486C-A8C5-ECC9F3942E4B}">
                  <a14:imgProps xmlns:a14="http://schemas.microsoft.com/office/drawing/2010/main">
                    <a14:imgLayer r:embed="rId5">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630" t="9182" r="839" b="13125"/>
            <a:stretch/>
          </p:blipFill>
          <p:spPr>
            <a:xfrm>
              <a:off x="4935472" y="1798820"/>
              <a:ext cx="8932928" cy="2703922"/>
            </a:xfrm>
            <a:prstGeom prst="rect">
              <a:avLst/>
            </a:prstGeom>
          </p:spPr>
        </p:pic>
        <p:sp>
          <p:nvSpPr>
            <p:cNvPr id="20" name="TextBox 42">
              <a:extLst>
                <a:ext uri="{FF2B5EF4-FFF2-40B4-BE49-F238E27FC236}">
                  <a16:creationId xmlns:a16="http://schemas.microsoft.com/office/drawing/2014/main" id="{A8710DD6-0C55-5F29-4CAF-3B243057A9DD}"/>
                </a:ext>
              </a:extLst>
            </p:cNvPr>
            <p:cNvSpPr txBox="1"/>
            <p:nvPr/>
          </p:nvSpPr>
          <p:spPr>
            <a:xfrm>
              <a:off x="4935472" y="1769662"/>
              <a:ext cx="8662082" cy="5254617"/>
            </a:xfrm>
            <a:prstGeom prst="rect">
              <a:avLst/>
            </a:prstGeom>
          </p:spPr>
          <p:txBody>
            <a:bodyPr wrap="square" lIns="0" tIns="0" rIns="0" bIns="0" rtlCol="0" anchor="t">
              <a:spAutoFit/>
            </a:bodyPr>
            <a:lstStyle/>
            <a:p>
              <a:pPr algn="just" rtl="1">
                <a:lnSpc>
                  <a:spcPct val="150000"/>
                </a:lnSpc>
              </a:pPr>
              <a:r>
                <a:rPr lang="ar-EG" sz="4500" b="1" spc="51" dirty="0">
                  <a:latin typeface="Aljazeera" panose="02000000000000000000" pitchFamily="2" charset="-78"/>
                  <a:cs typeface="Aljazeera" panose="02000000000000000000" pitchFamily="2" charset="-78"/>
                </a:rPr>
                <a:t>أدوات وأساليب دراسة الحالة</a:t>
              </a:r>
              <a:endParaRPr lang="en-US" sz="4500" b="1" spc="51" dirty="0">
                <a:latin typeface="Aljazeera" panose="02000000000000000000" pitchFamily="2" charset="-78"/>
                <a:cs typeface="Aljazeera" panose="02000000000000000000" pitchFamily="2" charset="-78"/>
              </a:endParaRPr>
            </a:p>
          </p:txBody>
        </p:sp>
      </p:grpSp>
      <p:grpSp>
        <p:nvGrpSpPr>
          <p:cNvPr id="21" name="Group 20">
            <a:extLst>
              <a:ext uri="{FF2B5EF4-FFF2-40B4-BE49-F238E27FC236}">
                <a16:creationId xmlns:a16="http://schemas.microsoft.com/office/drawing/2014/main" id="{5B62A8B4-4138-3877-B476-EFD14E7625E9}"/>
              </a:ext>
            </a:extLst>
          </p:cNvPr>
          <p:cNvGrpSpPr>
            <a:grpSpLocks/>
          </p:cNvGrpSpPr>
          <p:nvPr/>
        </p:nvGrpSpPr>
        <p:grpSpPr>
          <a:xfrm>
            <a:off x="6990413" y="1409700"/>
            <a:ext cx="6115987" cy="1397974"/>
            <a:chOff x="1201386" y="130715"/>
            <a:chExt cx="1328479" cy="791746"/>
          </a:xfrm>
        </p:grpSpPr>
        <p:pic>
          <p:nvPicPr>
            <p:cNvPr id="22" name="Picture 21">
              <a:extLst>
                <a:ext uri="{FF2B5EF4-FFF2-40B4-BE49-F238E27FC236}">
                  <a16:creationId xmlns:a16="http://schemas.microsoft.com/office/drawing/2014/main" id="{F7E4C941-92BF-CA20-A31B-F70224216A20}"/>
                </a:ext>
              </a:extLst>
            </p:cNvPr>
            <p:cNvPicPr>
              <a:picLocks noChangeAspect="1"/>
            </p:cNvPicPr>
            <p:nvPr/>
          </p:nvPicPr>
          <p:blipFill>
            <a:blip r:embed="rId6" cstate="print">
              <a:duotone>
                <a:schemeClr val="accent2">
                  <a:shade val="45000"/>
                  <a:satMod val="135000"/>
                </a:schemeClr>
                <a:prstClr val="white"/>
              </a:duotone>
            </a:blip>
            <a:srcRect/>
            <a:stretch>
              <a:fillRect/>
            </a:stretch>
          </p:blipFill>
          <p:spPr bwMode="auto">
            <a:xfrm>
              <a:off x="1280529" y="130715"/>
              <a:ext cx="1249336" cy="791746"/>
            </a:xfrm>
            <a:prstGeom prst="rect">
              <a:avLst/>
            </a:prstGeom>
            <a:noFill/>
            <a:ln>
              <a:noFill/>
            </a:ln>
          </p:spPr>
        </p:pic>
        <p:sp>
          <p:nvSpPr>
            <p:cNvPr id="23" name="Rectangle 22">
              <a:extLst>
                <a:ext uri="{FF2B5EF4-FFF2-40B4-BE49-F238E27FC236}">
                  <a16:creationId xmlns:a16="http://schemas.microsoft.com/office/drawing/2014/main" id="{32A5CCB6-8AA8-211D-C4D0-AF6966438DE8}"/>
                </a:ext>
              </a:extLst>
            </p:cNvPr>
            <p:cNvSpPr/>
            <p:nvPr/>
          </p:nvSpPr>
          <p:spPr>
            <a:xfrm>
              <a:off x="1201386" y="204087"/>
              <a:ext cx="1249336" cy="62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algn="r" rtl="0">
                <a:lnSpc>
                  <a:spcPct val="107000"/>
                </a:lnSpc>
                <a:spcAft>
                  <a:spcPts val="800"/>
                </a:spcAft>
              </a:pPr>
              <a:r>
                <a:rPr lang="ar-EG"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مهارات وفنيات دراسة الحالة</a:t>
              </a:r>
              <a:endParaRPr lang="en-US" sz="45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4" name="Group 23">
            <a:extLst>
              <a:ext uri="{FF2B5EF4-FFF2-40B4-BE49-F238E27FC236}">
                <a16:creationId xmlns:a16="http://schemas.microsoft.com/office/drawing/2014/main" id="{1BF27AE6-7215-5DBF-46A4-D5CC7C5D6B56}"/>
              </a:ext>
            </a:extLst>
          </p:cNvPr>
          <p:cNvGrpSpPr/>
          <p:nvPr/>
        </p:nvGrpSpPr>
        <p:grpSpPr>
          <a:xfrm>
            <a:off x="10363199" y="3026173"/>
            <a:ext cx="7525695" cy="6613127"/>
            <a:chOff x="15681650" y="2597393"/>
            <a:chExt cx="3525556" cy="2557951"/>
          </a:xfrm>
        </p:grpSpPr>
        <p:sp>
          <p:nvSpPr>
            <p:cNvPr id="25" name="Freeform 9">
              <a:extLst>
                <a:ext uri="{FF2B5EF4-FFF2-40B4-BE49-F238E27FC236}">
                  <a16:creationId xmlns:a16="http://schemas.microsoft.com/office/drawing/2014/main" id="{95826796-CF80-5A30-53CF-C27B1190AD40}"/>
                </a:ext>
              </a:extLst>
            </p:cNvPr>
            <p:cNvSpPr/>
            <p:nvPr/>
          </p:nvSpPr>
          <p:spPr>
            <a:xfrm flipH="1">
              <a:off x="15681650" y="2939766"/>
              <a:ext cx="3525556" cy="2215578"/>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7">
                <a:duotone>
                  <a:schemeClr val="accent6">
                    <a:shade val="45000"/>
                    <a:satMod val="135000"/>
                  </a:schemeClr>
                  <a:prstClr val="white"/>
                </a:duotone>
                <a:lum/>
                <a:extLst>
                  <a:ext uri="{96DAC541-7B7A-43D3-8B79-37D633B846F1}">
                    <asvg:svgBlip xmlns:asvg="http://schemas.microsoft.com/office/drawing/2016/SVG/main" r:embed="rId8"/>
                  </a:ext>
                </a:extLst>
              </a:blip>
              <a:stretch>
                <a:fillRect/>
              </a:stretch>
            </a:blipFill>
          </p:spPr>
          <p:txBody>
            <a:bodyPr/>
            <a:lstStyle/>
            <a:p>
              <a:endParaRPr lang="ar-EG" sz="1200" dirty="0"/>
            </a:p>
          </p:txBody>
        </p:sp>
        <p:sp>
          <p:nvSpPr>
            <p:cNvPr id="26" name="TextBox 25">
              <a:extLst>
                <a:ext uri="{FF2B5EF4-FFF2-40B4-BE49-F238E27FC236}">
                  <a16:creationId xmlns:a16="http://schemas.microsoft.com/office/drawing/2014/main" id="{99F5437B-F32E-9D47-8281-8ECA6500C813}"/>
                </a:ext>
              </a:extLst>
            </p:cNvPr>
            <p:cNvSpPr txBox="1"/>
            <p:nvPr/>
          </p:nvSpPr>
          <p:spPr>
            <a:xfrm>
              <a:off x="15947985" y="2597393"/>
              <a:ext cx="2992885" cy="2366072"/>
            </a:xfrm>
            <a:prstGeom prst="rect">
              <a:avLst/>
            </a:prstGeom>
            <a:noFill/>
          </p:spPr>
          <p:txBody>
            <a:bodyPr wrap="square" rtlCol="1">
              <a:spAutoFit/>
            </a:bodyPr>
            <a:lstStyle/>
            <a:p>
              <a:pPr algn="just" rtl="1">
                <a:lnSpc>
                  <a:spcPct val="200000"/>
                </a:lnSpc>
              </a:pPr>
              <a:r>
                <a:rPr lang="ar-EG" sz="3600" b="1" u="sng" dirty="0">
                  <a:latin typeface="Dubai" panose="020B0503030403030204" pitchFamily="34" charset="-78"/>
                  <a:ea typeface="Calibri" panose="020F0502020204030204" pitchFamily="34" charset="0"/>
                  <a:cs typeface="Dubai" panose="020B0503030403030204" pitchFamily="34" charset="-78"/>
                </a:rPr>
                <a:t>ومن أهم مهارات دراسة الحالة :</a:t>
              </a:r>
            </a:p>
            <a:p>
              <a:pPr algn="just" rtl="1">
                <a:lnSpc>
                  <a:spcPct val="150000"/>
                </a:lnSpc>
              </a:pPr>
              <a:r>
                <a:rPr lang="ar-EG" sz="3600" b="1" dirty="0">
                  <a:latin typeface="Dubai" panose="020B0503030403030204" pitchFamily="34" charset="-78"/>
                  <a:ea typeface="Calibri" panose="020F0502020204030204" pitchFamily="34" charset="0"/>
                  <a:cs typeface="Dubai" panose="020B0503030403030204" pitchFamily="34" charset="-78"/>
                </a:rPr>
                <a:t>1- مهارة الإصغاء</a:t>
              </a:r>
            </a:p>
            <a:p>
              <a:pPr algn="just" rtl="1">
                <a:lnSpc>
                  <a:spcPct val="150000"/>
                </a:lnSpc>
              </a:pPr>
              <a:r>
                <a:rPr lang="ar-EG" sz="3600" b="1" dirty="0">
                  <a:latin typeface="Dubai" panose="020B0503030403030204" pitchFamily="34" charset="-78"/>
                  <a:ea typeface="Calibri" panose="020F0502020204030204" pitchFamily="34" charset="0"/>
                  <a:cs typeface="Dubai" panose="020B0503030403030204" pitchFamily="34" charset="-78"/>
                </a:rPr>
                <a:t>2- مهارة الأسئلة  </a:t>
              </a:r>
            </a:p>
            <a:p>
              <a:pPr algn="just" rtl="1">
                <a:lnSpc>
                  <a:spcPct val="150000"/>
                </a:lnSpc>
              </a:pPr>
              <a:r>
                <a:rPr lang="ar-EG" sz="3600" b="1" dirty="0">
                  <a:latin typeface="Dubai" panose="020B0503030403030204" pitchFamily="34" charset="-78"/>
                  <a:ea typeface="Calibri" panose="020F0502020204030204" pitchFamily="34" charset="0"/>
                  <a:cs typeface="Dubai" panose="020B0503030403030204" pitchFamily="34" charset="-78"/>
                </a:rPr>
                <a:t>3- التشجيع والإعادة والتلخيص  </a:t>
              </a:r>
            </a:p>
            <a:p>
              <a:pPr algn="just" rtl="1">
                <a:lnSpc>
                  <a:spcPct val="150000"/>
                </a:lnSpc>
              </a:pPr>
              <a:r>
                <a:rPr lang="ar-EG" sz="3600" b="1" dirty="0">
                  <a:latin typeface="Dubai" panose="020B0503030403030204" pitchFamily="34" charset="-78"/>
                  <a:ea typeface="Calibri" panose="020F0502020204030204" pitchFamily="34" charset="0"/>
                  <a:cs typeface="Dubai" panose="020B0503030403030204" pitchFamily="34" charset="-78"/>
                </a:rPr>
                <a:t>4- التعبير عن مشاعر العميل </a:t>
              </a:r>
            </a:p>
            <a:p>
              <a:pPr algn="just" rtl="1">
                <a:lnSpc>
                  <a:spcPct val="150000"/>
                </a:lnSpc>
              </a:pPr>
              <a:r>
                <a:rPr lang="ar-EG" sz="3600" b="1" dirty="0">
                  <a:latin typeface="Dubai" panose="020B0503030403030204" pitchFamily="34" charset="-78"/>
                  <a:ea typeface="Calibri" panose="020F0502020204030204" pitchFamily="34" charset="0"/>
                  <a:cs typeface="Dubai" panose="020B0503030403030204" pitchFamily="34" charset="-78"/>
                </a:rPr>
                <a:t>5- التعبير عن المعاني  </a:t>
              </a:r>
            </a:p>
            <a:p>
              <a:pPr algn="just" rtl="1">
                <a:lnSpc>
                  <a:spcPct val="150000"/>
                </a:lnSpc>
              </a:pPr>
              <a:r>
                <a:rPr lang="ar-EG" sz="3600" b="1" dirty="0">
                  <a:latin typeface="Dubai" panose="020B0503030403030204" pitchFamily="34" charset="-78"/>
                  <a:ea typeface="Calibri" panose="020F0502020204030204" pitchFamily="34" charset="0"/>
                  <a:cs typeface="Dubai" panose="020B0503030403030204" pitchFamily="34" charset="-78"/>
                </a:rPr>
                <a:t>6- صمت الأخصائي ومقاومته  </a:t>
              </a:r>
            </a:p>
          </p:txBody>
        </p:sp>
      </p:grpSp>
      <p:grpSp>
        <p:nvGrpSpPr>
          <p:cNvPr id="27" name="Group 4">
            <a:extLst>
              <a:ext uri="{FF2B5EF4-FFF2-40B4-BE49-F238E27FC236}">
                <a16:creationId xmlns:a16="http://schemas.microsoft.com/office/drawing/2014/main" id="{1BB6DE8D-F692-44B0-8C98-3E30ADA82940}"/>
              </a:ext>
            </a:extLst>
          </p:cNvPr>
          <p:cNvGrpSpPr/>
          <p:nvPr/>
        </p:nvGrpSpPr>
        <p:grpSpPr>
          <a:xfrm>
            <a:off x="2166934" y="-103125"/>
            <a:ext cx="4753758" cy="4713226"/>
            <a:chOff x="-1133261" y="0"/>
            <a:chExt cx="6908800" cy="7640148"/>
          </a:xfrm>
        </p:grpSpPr>
        <p:pic>
          <p:nvPicPr>
            <p:cNvPr id="28" name="Picture 5">
              <a:extLst>
                <a:ext uri="{FF2B5EF4-FFF2-40B4-BE49-F238E27FC236}">
                  <a16:creationId xmlns:a16="http://schemas.microsoft.com/office/drawing/2014/main" id="{88864996-467C-43D3-BBC5-508FF2AB271A}"/>
                </a:ext>
              </a:extLst>
            </p:cNvPr>
            <p:cNvPicPr>
              <a:picLocks noChangeAspect="1"/>
            </p:cNvPicPr>
            <p:nvPr/>
          </p:nvPicPr>
          <p:blipFill rotWithShape="1">
            <a:blip r:embed="rId9">
              <a:extLst>
                <a:ext uri="{28A0092B-C50C-407E-A947-70E740481C1C}">
                  <a14:useLocalDpi xmlns:a14="http://schemas.microsoft.com/office/drawing/2010/main" val="0"/>
                </a:ext>
              </a:extLst>
            </a:blip>
            <a:srcRect l="2587" r="6985"/>
            <a:stretch/>
          </p:blipFill>
          <p:spPr>
            <a:xfrm>
              <a:off x="-1133261" y="0"/>
              <a:ext cx="6908800" cy="7640148"/>
            </a:xfrm>
            <a:prstGeom prst="rect">
              <a:avLst/>
            </a:prstGeom>
          </p:spPr>
        </p:pic>
      </p:grpSp>
      <p:grpSp>
        <p:nvGrpSpPr>
          <p:cNvPr id="10" name="Group 9">
            <a:extLst>
              <a:ext uri="{FF2B5EF4-FFF2-40B4-BE49-F238E27FC236}">
                <a16:creationId xmlns:a16="http://schemas.microsoft.com/office/drawing/2014/main" id="{B6E6FA7A-9B1D-7F0A-2A9F-07DDE5F7948E}"/>
              </a:ext>
            </a:extLst>
          </p:cNvPr>
          <p:cNvGrpSpPr/>
          <p:nvPr/>
        </p:nvGrpSpPr>
        <p:grpSpPr>
          <a:xfrm>
            <a:off x="1368709" y="4076700"/>
            <a:ext cx="7525695" cy="5575909"/>
            <a:chOff x="15681650" y="2939766"/>
            <a:chExt cx="3525556" cy="1758252"/>
          </a:xfrm>
        </p:grpSpPr>
        <p:sp>
          <p:nvSpPr>
            <p:cNvPr id="11" name="Freeform 9">
              <a:extLst>
                <a:ext uri="{FF2B5EF4-FFF2-40B4-BE49-F238E27FC236}">
                  <a16:creationId xmlns:a16="http://schemas.microsoft.com/office/drawing/2014/main" id="{42B52184-DBC7-A158-6094-B93D9A4E0704}"/>
                </a:ext>
              </a:extLst>
            </p:cNvPr>
            <p:cNvSpPr/>
            <p:nvPr/>
          </p:nvSpPr>
          <p:spPr>
            <a:xfrm flipH="1">
              <a:off x="15681650" y="2939766"/>
              <a:ext cx="3525556" cy="1758252"/>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7">
                <a:duotone>
                  <a:schemeClr val="accent6">
                    <a:shade val="45000"/>
                    <a:satMod val="135000"/>
                  </a:schemeClr>
                  <a:prstClr val="white"/>
                </a:duotone>
                <a:lum/>
                <a:extLst>
                  <a:ext uri="{96DAC541-7B7A-43D3-8B79-37D633B846F1}">
                    <asvg:svgBlip xmlns:asvg="http://schemas.microsoft.com/office/drawing/2016/SVG/main" r:embed="rId8"/>
                  </a:ext>
                </a:extLst>
              </a:blip>
              <a:stretch>
                <a:fillRect/>
              </a:stretch>
            </a:blipFill>
          </p:spPr>
          <p:txBody>
            <a:bodyPr/>
            <a:lstStyle/>
            <a:p>
              <a:endParaRPr lang="ar-EG" sz="1200" dirty="0"/>
            </a:p>
          </p:txBody>
        </p:sp>
        <p:sp>
          <p:nvSpPr>
            <p:cNvPr id="12" name="TextBox 11">
              <a:extLst>
                <a:ext uri="{FF2B5EF4-FFF2-40B4-BE49-F238E27FC236}">
                  <a16:creationId xmlns:a16="http://schemas.microsoft.com/office/drawing/2014/main" id="{190D10B7-FCBC-8314-D509-FE9117F382B8}"/>
                </a:ext>
              </a:extLst>
            </p:cNvPr>
            <p:cNvSpPr txBox="1"/>
            <p:nvPr/>
          </p:nvSpPr>
          <p:spPr>
            <a:xfrm>
              <a:off x="15857245" y="3011827"/>
              <a:ext cx="2992885" cy="1468150"/>
            </a:xfrm>
            <a:prstGeom prst="rect">
              <a:avLst/>
            </a:prstGeom>
            <a:noFill/>
          </p:spPr>
          <p:txBody>
            <a:bodyPr wrap="square" rtlCol="1">
              <a:spAutoFit/>
            </a:bodyPr>
            <a:lstStyle/>
            <a:p>
              <a:pPr algn="just" rtl="1">
                <a:lnSpc>
                  <a:spcPct val="150000"/>
                </a:lnSpc>
              </a:pPr>
              <a:r>
                <a:rPr lang="ar-EG" sz="3600" b="1" dirty="0">
                  <a:latin typeface="Dubai" panose="020B0503030403030204" pitchFamily="34" charset="-78"/>
                  <a:ea typeface="Calibri" panose="020F0502020204030204" pitchFamily="34" charset="0"/>
                  <a:cs typeface="Dubai" panose="020B0503030403030204" pitchFamily="34" charset="-78"/>
                </a:rPr>
                <a:t>7- المواجهة  </a:t>
              </a:r>
            </a:p>
            <a:p>
              <a:pPr algn="just" rtl="1">
                <a:lnSpc>
                  <a:spcPct val="150000"/>
                </a:lnSpc>
              </a:pPr>
              <a:r>
                <a:rPr lang="ar-EG" sz="3600" b="1" dirty="0">
                  <a:latin typeface="Dubai" panose="020B0503030403030204" pitchFamily="34" charset="-78"/>
                  <a:ea typeface="Calibri" panose="020F0502020204030204" pitchFamily="34" charset="0"/>
                  <a:cs typeface="Dubai" panose="020B0503030403030204" pitchFamily="34" charset="-78"/>
                </a:rPr>
                <a:t>8- أسئلة العميل  </a:t>
              </a:r>
            </a:p>
            <a:p>
              <a:pPr algn="just" rtl="1">
                <a:lnSpc>
                  <a:spcPct val="150000"/>
                </a:lnSpc>
              </a:pPr>
              <a:r>
                <a:rPr lang="ar-EG" sz="3600" b="1" dirty="0">
                  <a:latin typeface="Dubai" panose="020B0503030403030204" pitchFamily="34" charset="-78"/>
                  <a:ea typeface="Calibri" panose="020F0502020204030204" pitchFamily="34" charset="0"/>
                  <a:cs typeface="Dubai" panose="020B0503030403030204" pitchFamily="34" charset="-78"/>
                </a:rPr>
                <a:t>9- التفسير  </a:t>
              </a:r>
            </a:p>
            <a:p>
              <a:pPr algn="just" rtl="1">
                <a:lnSpc>
                  <a:spcPct val="150000"/>
                </a:lnSpc>
              </a:pPr>
              <a:r>
                <a:rPr lang="ar-EG" sz="3600" b="1" dirty="0">
                  <a:latin typeface="Dubai" panose="020B0503030403030204" pitchFamily="34" charset="-78"/>
                  <a:ea typeface="Calibri" panose="020F0502020204030204" pitchFamily="34" charset="0"/>
                  <a:cs typeface="Dubai" panose="020B0503030403030204" pitchFamily="34" charset="-78"/>
                </a:rPr>
                <a:t>10- تقديم المعلومات  </a:t>
              </a:r>
            </a:p>
            <a:p>
              <a:pPr algn="just" rtl="1">
                <a:lnSpc>
                  <a:spcPct val="150000"/>
                </a:lnSpc>
              </a:pPr>
              <a:r>
                <a:rPr lang="ar-EG" sz="3600" b="1" dirty="0">
                  <a:latin typeface="Dubai" panose="020B0503030403030204" pitchFamily="34" charset="-78"/>
                  <a:ea typeface="Calibri" panose="020F0502020204030204" pitchFamily="34" charset="0"/>
                  <a:cs typeface="Dubai" panose="020B0503030403030204" pitchFamily="34" charset="-78"/>
                </a:rPr>
                <a:t>11- إنهاء المقابلة </a:t>
              </a:r>
            </a:p>
          </p:txBody>
        </p:sp>
      </p:grpSp>
    </p:spTree>
    <p:extLst>
      <p:ext uri="{BB962C8B-B14F-4D97-AF65-F5344CB8AC3E}">
        <p14:creationId xmlns:p14="http://schemas.microsoft.com/office/powerpoint/2010/main" val="524540996"/>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Triangle 7">
            <a:extLst>
              <a:ext uri="{FF2B5EF4-FFF2-40B4-BE49-F238E27FC236}">
                <a16:creationId xmlns:a16="http://schemas.microsoft.com/office/drawing/2014/main" id="{BDC96880-C9A8-D463-187E-5F44CF00C555}"/>
              </a:ext>
            </a:extLst>
          </p:cNvPr>
          <p:cNvSpPr/>
          <p:nvPr/>
        </p:nvSpPr>
        <p:spPr>
          <a:xfrm flipH="1">
            <a:off x="0" y="-30549"/>
            <a:ext cx="18288000" cy="10325100"/>
          </a:xfrm>
          <a:prstGeom prst="rtTriangle">
            <a:avLst/>
          </a:prstGeom>
          <a:solidFill>
            <a:srgbClr val="00B050">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ar-EG" dirty="0"/>
          </a:p>
        </p:txBody>
      </p:sp>
      <p:grpSp>
        <p:nvGrpSpPr>
          <p:cNvPr id="2" name="Group 1">
            <a:extLst>
              <a:ext uri="{FF2B5EF4-FFF2-40B4-BE49-F238E27FC236}">
                <a16:creationId xmlns:a16="http://schemas.microsoft.com/office/drawing/2014/main" id="{EA7FD379-A12B-C0F3-294C-AF8BD930CAD6}"/>
              </a:ext>
            </a:extLst>
          </p:cNvPr>
          <p:cNvGrpSpPr/>
          <p:nvPr/>
        </p:nvGrpSpPr>
        <p:grpSpPr>
          <a:xfrm>
            <a:off x="695755" y="1061232"/>
            <a:ext cx="1980028" cy="980225"/>
            <a:chOff x="789788" y="568550"/>
            <a:chExt cx="2263765" cy="876343"/>
          </a:xfrm>
        </p:grpSpPr>
        <p:pic>
          <p:nvPicPr>
            <p:cNvPr id="3" name="Picture 2">
              <a:extLst>
                <a:ext uri="{FF2B5EF4-FFF2-40B4-BE49-F238E27FC236}">
                  <a16:creationId xmlns:a16="http://schemas.microsoft.com/office/drawing/2014/main" id="{06FDF8A8-8115-0A6B-2829-DA2EC6FE1CBB}"/>
                </a:ext>
              </a:extLst>
            </p:cNvPr>
            <p:cNvPicPr>
              <a:picLocks noChangeAspect="1"/>
            </p:cNvPicPr>
            <p:nvPr/>
          </p:nvPicPr>
          <p:blipFill>
            <a:blip r:embed="rId3"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789788" y="568550"/>
              <a:ext cx="2263765" cy="876343"/>
            </a:xfrm>
            <a:prstGeom prst="rect">
              <a:avLst/>
            </a:prstGeom>
          </p:spPr>
        </p:pic>
        <p:sp>
          <p:nvSpPr>
            <p:cNvPr id="4" name="TextBox 28">
              <a:extLst>
                <a:ext uri="{FF2B5EF4-FFF2-40B4-BE49-F238E27FC236}">
                  <a16:creationId xmlns:a16="http://schemas.microsoft.com/office/drawing/2014/main" id="{4E9B5231-2549-7509-307B-8A7BD2A6ABD2}"/>
                </a:ext>
              </a:extLst>
            </p:cNvPr>
            <p:cNvSpPr txBox="1"/>
            <p:nvPr/>
          </p:nvSpPr>
          <p:spPr>
            <a:xfrm rot="20457677">
              <a:off x="874661" y="849684"/>
              <a:ext cx="1896204" cy="368025"/>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2500" b="1"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rPr>
                <a:t>الجلسة الثانية</a:t>
              </a:r>
              <a:endParaRPr lang="en-US" sz="2500"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5" name="Group 4">
            <a:extLst>
              <a:ext uri="{FF2B5EF4-FFF2-40B4-BE49-F238E27FC236}">
                <a16:creationId xmlns:a16="http://schemas.microsoft.com/office/drawing/2014/main" id="{9B30CF6B-06A4-7767-9951-7F92C4EFB13A}"/>
              </a:ext>
            </a:extLst>
          </p:cNvPr>
          <p:cNvGrpSpPr/>
          <p:nvPr/>
        </p:nvGrpSpPr>
        <p:grpSpPr>
          <a:xfrm>
            <a:off x="140419" y="299624"/>
            <a:ext cx="1879169" cy="980224"/>
            <a:chOff x="1282652" y="498315"/>
            <a:chExt cx="1807888" cy="876343"/>
          </a:xfrm>
        </p:grpSpPr>
        <p:pic>
          <p:nvPicPr>
            <p:cNvPr id="6" name="Picture 5">
              <a:extLst>
                <a:ext uri="{FF2B5EF4-FFF2-40B4-BE49-F238E27FC236}">
                  <a16:creationId xmlns:a16="http://schemas.microsoft.com/office/drawing/2014/main" id="{FEBD5877-C1CE-1FA6-5F49-D25B89BE69F2}"/>
                </a:ext>
              </a:extLst>
            </p:cNvPr>
            <p:cNvPicPr>
              <a:picLocks noChangeAspect="1"/>
            </p:cNvPicPr>
            <p:nvPr/>
          </p:nvPicPr>
          <p:blipFill>
            <a:blip r:embed="rId4"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1282652" y="498315"/>
              <a:ext cx="1807888" cy="876343"/>
            </a:xfrm>
            <a:prstGeom prst="rect">
              <a:avLst/>
            </a:prstGeom>
          </p:spPr>
        </p:pic>
        <p:sp>
          <p:nvSpPr>
            <p:cNvPr id="7" name="TextBox 28">
              <a:extLst>
                <a:ext uri="{FF2B5EF4-FFF2-40B4-BE49-F238E27FC236}">
                  <a16:creationId xmlns:a16="http://schemas.microsoft.com/office/drawing/2014/main" id="{FC86DDE1-7B1B-D414-53E9-60A2955210EE}"/>
                </a:ext>
              </a:extLst>
            </p:cNvPr>
            <p:cNvSpPr txBox="1"/>
            <p:nvPr/>
          </p:nvSpPr>
          <p:spPr>
            <a:xfrm rot="20457677">
              <a:off x="1345850" y="709582"/>
              <a:ext cx="1421884" cy="441630"/>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3000" b="1"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rPr>
                <a:t>اليوم الأول</a:t>
              </a:r>
              <a:endParaRPr lang="en-US" sz="3000"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9" name="Group 8">
            <a:extLst>
              <a:ext uri="{FF2B5EF4-FFF2-40B4-BE49-F238E27FC236}">
                <a16:creationId xmlns:a16="http://schemas.microsoft.com/office/drawing/2014/main" id="{4F232B40-6637-2F3C-5186-E94AE85DE2F2}"/>
              </a:ext>
            </a:extLst>
          </p:cNvPr>
          <p:cNvGrpSpPr/>
          <p:nvPr/>
        </p:nvGrpSpPr>
        <p:grpSpPr>
          <a:xfrm>
            <a:off x="12288063" y="120972"/>
            <a:ext cx="5791202" cy="1990930"/>
            <a:chOff x="4935472" y="1769662"/>
            <a:chExt cx="8932928" cy="5254617"/>
          </a:xfrm>
        </p:grpSpPr>
        <p:pic>
          <p:nvPicPr>
            <p:cNvPr id="19" name="Picture 18">
              <a:extLst>
                <a:ext uri="{FF2B5EF4-FFF2-40B4-BE49-F238E27FC236}">
                  <a16:creationId xmlns:a16="http://schemas.microsoft.com/office/drawing/2014/main" id="{DB587E16-79F8-057F-8149-E7592A68F8A7}"/>
                </a:ext>
              </a:extLst>
            </p:cNvPr>
            <p:cNvPicPr>
              <a:picLocks noChangeAspect="1"/>
            </p:cNvPicPr>
            <p:nvPr/>
          </p:nvPicPr>
          <p:blipFill rotWithShape="1">
            <a:blip r:embed="rId5">
              <a:grayscl/>
              <a:extLst>
                <a:ext uri="{BEBA8EAE-BF5A-486C-A8C5-ECC9F3942E4B}">
                  <a14:imgProps xmlns:a14="http://schemas.microsoft.com/office/drawing/2010/main">
                    <a14:imgLayer r:embed="rId6">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630" t="9182" r="839" b="13125"/>
            <a:stretch/>
          </p:blipFill>
          <p:spPr>
            <a:xfrm>
              <a:off x="4935472" y="1798820"/>
              <a:ext cx="8932928" cy="2703922"/>
            </a:xfrm>
            <a:prstGeom prst="rect">
              <a:avLst/>
            </a:prstGeom>
          </p:spPr>
        </p:pic>
        <p:sp>
          <p:nvSpPr>
            <p:cNvPr id="20" name="TextBox 42">
              <a:extLst>
                <a:ext uri="{FF2B5EF4-FFF2-40B4-BE49-F238E27FC236}">
                  <a16:creationId xmlns:a16="http://schemas.microsoft.com/office/drawing/2014/main" id="{A8710DD6-0C55-5F29-4CAF-3B243057A9DD}"/>
                </a:ext>
              </a:extLst>
            </p:cNvPr>
            <p:cNvSpPr txBox="1"/>
            <p:nvPr/>
          </p:nvSpPr>
          <p:spPr>
            <a:xfrm>
              <a:off x="4935472" y="1769662"/>
              <a:ext cx="8662082" cy="5254617"/>
            </a:xfrm>
            <a:prstGeom prst="rect">
              <a:avLst/>
            </a:prstGeom>
          </p:spPr>
          <p:txBody>
            <a:bodyPr wrap="square" lIns="0" tIns="0" rIns="0" bIns="0" rtlCol="0" anchor="t">
              <a:spAutoFit/>
            </a:bodyPr>
            <a:lstStyle/>
            <a:p>
              <a:pPr algn="just" rtl="1">
                <a:lnSpc>
                  <a:spcPct val="150000"/>
                </a:lnSpc>
              </a:pPr>
              <a:r>
                <a:rPr lang="ar-EG" sz="4500" b="1" spc="51" dirty="0">
                  <a:latin typeface="Aljazeera" panose="02000000000000000000" pitchFamily="2" charset="-78"/>
                  <a:cs typeface="Aljazeera" panose="02000000000000000000" pitchFamily="2" charset="-78"/>
                </a:rPr>
                <a:t>أدوات وأساليب دراسة الحالة</a:t>
              </a:r>
              <a:endParaRPr lang="en-US" sz="4500" b="1" spc="51" dirty="0">
                <a:latin typeface="Aljazeera" panose="02000000000000000000" pitchFamily="2" charset="-78"/>
                <a:cs typeface="Aljazeera" panose="02000000000000000000" pitchFamily="2" charset="-78"/>
              </a:endParaRPr>
            </a:p>
          </p:txBody>
        </p:sp>
      </p:grpSp>
      <p:grpSp>
        <p:nvGrpSpPr>
          <p:cNvPr id="21" name="Group 20">
            <a:extLst>
              <a:ext uri="{FF2B5EF4-FFF2-40B4-BE49-F238E27FC236}">
                <a16:creationId xmlns:a16="http://schemas.microsoft.com/office/drawing/2014/main" id="{5B62A8B4-4138-3877-B476-EFD14E7625E9}"/>
              </a:ext>
            </a:extLst>
          </p:cNvPr>
          <p:cNvGrpSpPr>
            <a:grpSpLocks/>
          </p:cNvGrpSpPr>
          <p:nvPr/>
        </p:nvGrpSpPr>
        <p:grpSpPr>
          <a:xfrm>
            <a:off x="6990413" y="1409700"/>
            <a:ext cx="6115987" cy="1397974"/>
            <a:chOff x="1201386" y="130715"/>
            <a:chExt cx="1328479" cy="791746"/>
          </a:xfrm>
        </p:grpSpPr>
        <p:pic>
          <p:nvPicPr>
            <p:cNvPr id="22" name="Picture 21">
              <a:extLst>
                <a:ext uri="{FF2B5EF4-FFF2-40B4-BE49-F238E27FC236}">
                  <a16:creationId xmlns:a16="http://schemas.microsoft.com/office/drawing/2014/main" id="{F7E4C941-92BF-CA20-A31B-F70224216A20}"/>
                </a:ext>
              </a:extLst>
            </p:cNvPr>
            <p:cNvPicPr>
              <a:picLocks noChangeAspect="1"/>
            </p:cNvPicPr>
            <p:nvPr/>
          </p:nvPicPr>
          <p:blipFill>
            <a:blip r:embed="rId7" cstate="print">
              <a:duotone>
                <a:schemeClr val="accent2">
                  <a:shade val="45000"/>
                  <a:satMod val="135000"/>
                </a:schemeClr>
                <a:prstClr val="white"/>
              </a:duotone>
            </a:blip>
            <a:srcRect/>
            <a:stretch>
              <a:fillRect/>
            </a:stretch>
          </p:blipFill>
          <p:spPr bwMode="auto">
            <a:xfrm>
              <a:off x="1280529" y="130715"/>
              <a:ext cx="1249336" cy="791746"/>
            </a:xfrm>
            <a:prstGeom prst="rect">
              <a:avLst/>
            </a:prstGeom>
            <a:noFill/>
            <a:ln>
              <a:noFill/>
            </a:ln>
          </p:spPr>
        </p:pic>
        <p:sp>
          <p:nvSpPr>
            <p:cNvPr id="23" name="Rectangle 22">
              <a:extLst>
                <a:ext uri="{FF2B5EF4-FFF2-40B4-BE49-F238E27FC236}">
                  <a16:creationId xmlns:a16="http://schemas.microsoft.com/office/drawing/2014/main" id="{32A5CCB6-8AA8-211D-C4D0-AF6966438DE8}"/>
                </a:ext>
              </a:extLst>
            </p:cNvPr>
            <p:cNvSpPr/>
            <p:nvPr/>
          </p:nvSpPr>
          <p:spPr>
            <a:xfrm>
              <a:off x="1201386" y="204087"/>
              <a:ext cx="1249336" cy="62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algn="r" rtl="0">
                <a:lnSpc>
                  <a:spcPct val="107000"/>
                </a:lnSpc>
                <a:spcAft>
                  <a:spcPts val="800"/>
                </a:spcAft>
              </a:pPr>
              <a:r>
                <a:rPr lang="ar-EG"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مهارات وفنيات دراسة الحالة</a:t>
              </a:r>
              <a:endParaRPr lang="en-US" sz="45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4" name="Group 23">
            <a:extLst>
              <a:ext uri="{FF2B5EF4-FFF2-40B4-BE49-F238E27FC236}">
                <a16:creationId xmlns:a16="http://schemas.microsoft.com/office/drawing/2014/main" id="{1BF27AE6-7215-5DBF-46A4-D5CC7C5D6B56}"/>
              </a:ext>
            </a:extLst>
          </p:cNvPr>
          <p:cNvGrpSpPr/>
          <p:nvPr/>
        </p:nvGrpSpPr>
        <p:grpSpPr>
          <a:xfrm>
            <a:off x="10363199" y="3026173"/>
            <a:ext cx="7525695" cy="6613127"/>
            <a:chOff x="15681650" y="2597393"/>
            <a:chExt cx="3525556" cy="2557951"/>
          </a:xfrm>
        </p:grpSpPr>
        <p:sp>
          <p:nvSpPr>
            <p:cNvPr id="25" name="Freeform 9">
              <a:extLst>
                <a:ext uri="{FF2B5EF4-FFF2-40B4-BE49-F238E27FC236}">
                  <a16:creationId xmlns:a16="http://schemas.microsoft.com/office/drawing/2014/main" id="{95826796-CF80-5A30-53CF-C27B1190AD40}"/>
                </a:ext>
              </a:extLst>
            </p:cNvPr>
            <p:cNvSpPr/>
            <p:nvPr/>
          </p:nvSpPr>
          <p:spPr>
            <a:xfrm flipH="1">
              <a:off x="15681650" y="2939766"/>
              <a:ext cx="3525556" cy="2215578"/>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8">
                <a:duotone>
                  <a:schemeClr val="accent6">
                    <a:shade val="45000"/>
                    <a:satMod val="135000"/>
                  </a:schemeClr>
                  <a:prstClr val="white"/>
                </a:duotone>
                <a:lum/>
                <a:extLst>
                  <a:ext uri="{96DAC541-7B7A-43D3-8B79-37D633B846F1}">
                    <asvg:svgBlip xmlns:asvg="http://schemas.microsoft.com/office/drawing/2016/SVG/main" r:embed="rId9"/>
                  </a:ext>
                </a:extLst>
              </a:blip>
              <a:stretch>
                <a:fillRect/>
              </a:stretch>
            </a:blipFill>
          </p:spPr>
          <p:txBody>
            <a:bodyPr/>
            <a:lstStyle/>
            <a:p>
              <a:endParaRPr lang="ar-EG" sz="1200" dirty="0"/>
            </a:p>
          </p:txBody>
        </p:sp>
        <p:sp>
          <p:nvSpPr>
            <p:cNvPr id="26" name="TextBox 25">
              <a:extLst>
                <a:ext uri="{FF2B5EF4-FFF2-40B4-BE49-F238E27FC236}">
                  <a16:creationId xmlns:a16="http://schemas.microsoft.com/office/drawing/2014/main" id="{99F5437B-F32E-9D47-8281-8ECA6500C813}"/>
                </a:ext>
              </a:extLst>
            </p:cNvPr>
            <p:cNvSpPr txBox="1"/>
            <p:nvPr/>
          </p:nvSpPr>
          <p:spPr>
            <a:xfrm>
              <a:off x="15947985" y="2597393"/>
              <a:ext cx="2992885" cy="2366072"/>
            </a:xfrm>
            <a:prstGeom prst="rect">
              <a:avLst/>
            </a:prstGeom>
            <a:noFill/>
          </p:spPr>
          <p:txBody>
            <a:bodyPr wrap="square" rtlCol="1">
              <a:spAutoFit/>
            </a:bodyPr>
            <a:lstStyle/>
            <a:p>
              <a:pPr algn="just" rtl="1">
                <a:lnSpc>
                  <a:spcPct val="200000"/>
                </a:lnSpc>
              </a:pPr>
              <a:r>
                <a:rPr lang="ar-EG" sz="3600" b="1" u="sng" dirty="0">
                  <a:latin typeface="Dubai" panose="020B0503030403030204" pitchFamily="34" charset="-78"/>
                  <a:ea typeface="Calibri" panose="020F0502020204030204" pitchFamily="34" charset="0"/>
                  <a:cs typeface="Dubai" panose="020B0503030403030204" pitchFamily="34" charset="-78"/>
                </a:rPr>
                <a:t>ومن أهم مهارات دراسة الحالة :</a:t>
              </a:r>
            </a:p>
            <a:p>
              <a:pPr algn="just" rtl="1">
                <a:lnSpc>
                  <a:spcPct val="150000"/>
                </a:lnSpc>
              </a:pPr>
              <a:r>
                <a:rPr lang="ar-EG" sz="3600" b="1" dirty="0">
                  <a:latin typeface="Dubai" panose="020B0503030403030204" pitchFamily="34" charset="-78"/>
                  <a:ea typeface="Calibri" panose="020F0502020204030204" pitchFamily="34" charset="0"/>
                  <a:cs typeface="Dubai" panose="020B0503030403030204" pitchFamily="34" charset="-78"/>
                </a:rPr>
                <a:t>1- مهارة الإصغاء</a:t>
              </a:r>
            </a:p>
            <a:p>
              <a:pPr algn="just" rtl="1">
                <a:lnSpc>
                  <a:spcPct val="150000"/>
                </a:lnSpc>
              </a:pPr>
              <a:r>
                <a:rPr lang="ar-EG" sz="3600" b="1" dirty="0">
                  <a:latin typeface="Dubai" panose="020B0503030403030204" pitchFamily="34" charset="-78"/>
                  <a:ea typeface="Calibri" panose="020F0502020204030204" pitchFamily="34" charset="0"/>
                  <a:cs typeface="Dubai" panose="020B0503030403030204" pitchFamily="34" charset="-78"/>
                </a:rPr>
                <a:t>2- مهارة الأسئلة  </a:t>
              </a:r>
            </a:p>
            <a:p>
              <a:pPr algn="just" rtl="1">
                <a:lnSpc>
                  <a:spcPct val="150000"/>
                </a:lnSpc>
              </a:pPr>
              <a:r>
                <a:rPr lang="ar-EG" sz="3600" b="1" dirty="0">
                  <a:latin typeface="Dubai" panose="020B0503030403030204" pitchFamily="34" charset="-78"/>
                  <a:ea typeface="Calibri" panose="020F0502020204030204" pitchFamily="34" charset="0"/>
                  <a:cs typeface="Dubai" panose="020B0503030403030204" pitchFamily="34" charset="-78"/>
                </a:rPr>
                <a:t>3- التشجيع والإعادة والتلخيص  </a:t>
              </a:r>
            </a:p>
            <a:p>
              <a:pPr algn="just" rtl="1">
                <a:lnSpc>
                  <a:spcPct val="150000"/>
                </a:lnSpc>
              </a:pPr>
              <a:r>
                <a:rPr lang="ar-EG" sz="3600" b="1" dirty="0">
                  <a:latin typeface="Dubai" panose="020B0503030403030204" pitchFamily="34" charset="-78"/>
                  <a:ea typeface="Calibri" panose="020F0502020204030204" pitchFamily="34" charset="0"/>
                  <a:cs typeface="Dubai" panose="020B0503030403030204" pitchFamily="34" charset="-78"/>
                </a:rPr>
                <a:t>4- التعبير عن مشاعر العميل </a:t>
              </a:r>
            </a:p>
            <a:p>
              <a:pPr algn="just" rtl="1">
                <a:lnSpc>
                  <a:spcPct val="150000"/>
                </a:lnSpc>
              </a:pPr>
              <a:r>
                <a:rPr lang="ar-EG" sz="3600" b="1" dirty="0">
                  <a:latin typeface="Dubai" panose="020B0503030403030204" pitchFamily="34" charset="-78"/>
                  <a:ea typeface="Calibri" panose="020F0502020204030204" pitchFamily="34" charset="0"/>
                  <a:cs typeface="Dubai" panose="020B0503030403030204" pitchFamily="34" charset="-78"/>
                </a:rPr>
                <a:t>5- التعبير عن المعاني  </a:t>
              </a:r>
            </a:p>
            <a:p>
              <a:pPr algn="just" rtl="1">
                <a:lnSpc>
                  <a:spcPct val="150000"/>
                </a:lnSpc>
              </a:pPr>
              <a:r>
                <a:rPr lang="ar-EG" sz="3600" b="1" dirty="0">
                  <a:latin typeface="Dubai" panose="020B0503030403030204" pitchFamily="34" charset="-78"/>
                  <a:ea typeface="Calibri" panose="020F0502020204030204" pitchFamily="34" charset="0"/>
                  <a:cs typeface="Dubai" panose="020B0503030403030204" pitchFamily="34" charset="-78"/>
                </a:rPr>
                <a:t>6- صمت الأخصائي ومقاومته  </a:t>
              </a:r>
            </a:p>
          </p:txBody>
        </p:sp>
      </p:grpSp>
      <p:grpSp>
        <p:nvGrpSpPr>
          <p:cNvPr id="27" name="Group 4">
            <a:extLst>
              <a:ext uri="{FF2B5EF4-FFF2-40B4-BE49-F238E27FC236}">
                <a16:creationId xmlns:a16="http://schemas.microsoft.com/office/drawing/2014/main" id="{1BB6DE8D-F692-44B0-8C98-3E30ADA82940}"/>
              </a:ext>
            </a:extLst>
          </p:cNvPr>
          <p:cNvGrpSpPr/>
          <p:nvPr/>
        </p:nvGrpSpPr>
        <p:grpSpPr>
          <a:xfrm>
            <a:off x="2166934" y="-103125"/>
            <a:ext cx="4753758" cy="4713226"/>
            <a:chOff x="-1133261" y="0"/>
            <a:chExt cx="6908800" cy="7640148"/>
          </a:xfrm>
        </p:grpSpPr>
        <p:pic>
          <p:nvPicPr>
            <p:cNvPr id="28" name="Picture 5">
              <a:extLst>
                <a:ext uri="{FF2B5EF4-FFF2-40B4-BE49-F238E27FC236}">
                  <a16:creationId xmlns:a16="http://schemas.microsoft.com/office/drawing/2014/main" id="{88864996-467C-43D3-BBC5-508FF2AB271A}"/>
                </a:ext>
              </a:extLst>
            </p:cNvPr>
            <p:cNvPicPr>
              <a:picLocks noChangeAspect="1"/>
            </p:cNvPicPr>
            <p:nvPr/>
          </p:nvPicPr>
          <p:blipFill rotWithShape="1">
            <a:blip r:embed="rId10">
              <a:extLst>
                <a:ext uri="{28A0092B-C50C-407E-A947-70E740481C1C}">
                  <a14:useLocalDpi xmlns:a14="http://schemas.microsoft.com/office/drawing/2010/main" val="0"/>
                </a:ext>
              </a:extLst>
            </a:blip>
            <a:srcRect l="2587" r="6985"/>
            <a:stretch/>
          </p:blipFill>
          <p:spPr>
            <a:xfrm>
              <a:off x="-1133261" y="0"/>
              <a:ext cx="6908800" cy="7640148"/>
            </a:xfrm>
            <a:prstGeom prst="rect">
              <a:avLst/>
            </a:prstGeom>
          </p:spPr>
        </p:pic>
      </p:grpSp>
      <p:grpSp>
        <p:nvGrpSpPr>
          <p:cNvPr id="10" name="Group 9">
            <a:extLst>
              <a:ext uri="{FF2B5EF4-FFF2-40B4-BE49-F238E27FC236}">
                <a16:creationId xmlns:a16="http://schemas.microsoft.com/office/drawing/2014/main" id="{B6E6FA7A-9B1D-7F0A-2A9F-07DDE5F7948E}"/>
              </a:ext>
            </a:extLst>
          </p:cNvPr>
          <p:cNvGrpSpPr/>
          <p:nvPr/>
        </p:nvGrpSpPr>
        <p:grpSpPr>
          <a:xfrm>
            <a:off x="1368709" y="4076700"/>
            <a:ext cx="7525695" cy="5575909"/>
            <a:chOff x="15681650" y="2939766"/>
            <a:chExt cx="3525556" cy="1758252"/>
          </a:xfrm>
        </p:grpSpPr>
        <p:sp>
          <p:nvSpPr>
            <p:cNvPr id="11" name="Freeform 9">
              <a:extLst>
                <a:ext uri="{FF2B5EF4-FFF2-40B4-BE49-F238E27FC236}">
                  <a16:creationId xmlns:a16="http://schemas.microsoft.com/office/drawing/2014/main" id="{42B52184-DBC7-A158-6094-B93D9A4E0704}"/>
                </a:ext>
              </a:extLst>
            </p:cNvPr>
            <p:cNvSpPr/>
            <p:nvPr/>
          </p:nvSpPr>
          <p:spPr>
            <a:xfrm flipH="1">
              <a:off x="15681650" y="2939766"/>
              <a:ext cx="3525556" cy="1758252"/>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8">
                <a:duotone>
                  <a:schemeClr val="accent6">
                    <a:shade val="45000"/>
                    <a:satMod val="135000"/>
                  </a:schemeClr>
                  <a:prstClr val="white"/>
                </a:duotone>
                <a:lum/>
                <a:extLst>
                  <a:ext uri="{96DAC541-7B7A-43D3-8B79-37D633B846F1}">
                    <asvg:svgBlip xmlns:asvg="http://schemas.microsoft.com/office/drawing/2016/SVG/main" r:embed="rId9"/>
                  </a:ext>
                </a:extLst>
              </a:blip>
              <a:stretch>
                <a:fillRect/>
              </a:stretch>
            </a:blipFill>
          </p:spPr>
          <p:txBody>
            <a:bodyPr/>
            <a:lstStyle/>
            <a:p>
              <a:endParaRPr lang="ar-EG" sz="1200" dirty="0"/>
            </a:p>
          </p:txBody>
        </p:sp>
        <p:sp>
          <p:nvSpPr>
            <p:cNvPr id="12" name="TextBox 11">
              <a:extLst>
                <a:ext uri="{FF2B5EF4-FFF2-40B4-BE49-F238E27FC236}">
                  <a16:creationId xmlns:a16="http://schemas.microsoft.com/office/drawing/2014/main" id="{190D10B7-FCBC-8314-D509-FE9117F382B8}"/>
                </a:ext>
              </a:extLst>
            </p:cNvPr>
            <p:cNvSpPr txBox="1"/>
            <p:nvPr/>
          </p:nvSpPr>
          <p:spPr>
            <a:xfrm>
              <a:off x="15857245" y="3011827"/>
              <a:ext cx="2992885" cy="1468150"/>
            </a:xfrm>
            <a:prstGeom prst="rect">
              <a:avLst/>
            </a:prstGeom>
            <a:noFill/>
          </p:spPr>
          <p:txBody>
            <a:bodyPr wrap="square" rtlCol="1">
              <a:spAutoFit/>
            </a:bodyPr>
            <a:lstStyle/>
            <a:p>
              <a:pPr algn="just" rtl="1">
                <a:lnSpc>
                  <a:spcPct val="150000"/>
                </a:lnSpc>
              </a:pPr>
              <a:r>
                <a:rPr lang="ar-EG" sz="3600" b="1" dirty="0">
                  <a:latin typeface="Dubai" panose="020B0503030403030204" pitchFamily="34" charset="-78"/>
                  <a:ea typeface="Calibri" panose="020F0502020204030204" pitchFamily="34" charset="0"/>
                  <a:cs typeface="Dubai" panose="020B0503030403030204" pitchFamily="34" charset="-78"/>
                </a:rPr>
                <a:t>7- المواجهة  </a:t>
              </a:r>
            </a:p>
            <a:p>
              <a:pPr algn="just" rtl="1">
                <a:lnSpc>
                  <a:spcPct val="150000"/>
                </a:lnSpc>
              </a:pPr>
              <a:r>
                <a:rPr lang="ar-EG" sz="3600" b="1" dirty="0">
                  <a:latin typeface="Dubai" panose="020B0503030403030204" pitchFamily="34" charset="-78"/>
                  <a:ea typeface="Calibri" panose="020F0502020204030204" pitchFamily="34" charset="0"/>
                  <a:cs typeface="Dubai" panose="020B0503030403030204" pitchFamily="34" charset="-78"/>
                </a:rPr>
                <a:t>8- أسئلة العميل  </a:t>
              </a:r>
            </a:p>
            <a:p>
              <a:pPr algn="just" rtl="1">
                <a:lnSpc>
                  <a:spcPct val="150000"/>
                </a:lnSpc>
              </a:pPr>
              <a:r>
                <a:rPr lang="ar-EG" sz="3600" b="1" dirty="0">
                  <a:latin typeface="Dubai" panose="020B0503030403030204" pitchFamily="34" charset="-78"/>
                  <a:ea typeface="Calibri" panose="020F0502020204030204" pitchFamily="34" charset="0"/>
                  <a:cs typeface="Dubai" panose="020B0503030403030204" pitchFamily="34" charset="-78"/>
                </a:rPr>
                <a:t>9- التفسير  </a:t>
              </a:r>
            </a:p>
            <a:p>
              <a:pPr algn="just" rtl="1">
                <a:lnSpc>
                  <a:spcPct val="150000"/>
                </a:lnSpc>
              </a:pPr>
              <a:r>
                <a:rPr lang="ar-EG" sz="3600" b="1" dirty="0">
                  <a:latin typeface="Dubai" panose="020B0503030403030204" pitchFamily="34" charset="-78"/>
                  <a:ea typeface="Calibri" panose="020F0502020204030204" pitchFamily="34" charset="0"/>
                  <a:cs typeface="Dubai" panose="020B0503030403030204" pitchFamily="34" charset="-78"/>
                </a:rPr>
                <a:t>10- تقديم المعلومات  </a:t>
              </a:r>
            </a:p>
            <a:p>
              <a:pPr algn="just" rtl="1">
                <a:lnSpc>
                  <a:spcPct val="150000"/>
                </a:lnSpc>
              </a:pPr>
              <a:r>
                <a:rPr lang="ar-EG" sz="3600" b="1" dirty="0">
                  <a:latin typeface="Dubai" panose="020B0503030403030204" pitchFamily="34" charset="-78"/>
                  <a:ea typeface="Calibri" panose="020F0502020204030204" pitchFamily="34" charset="0"/>
                  <a:cs typeface="Dubai" panose="020B0503030403030204" pitchFamily="34" charset="-78"/>
                </a:rPr>
                <a:t>11- إنهاء المقابلة </a:t>
              </a:r>
            </a:p>
          </p:txBody>
        </p:sp>
      </p:grpSp>
    </p:spTree>
    <p:extLst>
      <p:ext uri="{BB962C8B-B14F-4D97-AF65-F5344CB8AC3E}">
        <p14:creationId xmlns:p14="http://schemas.microsoft.com/office/powerpoint/2010/main" val="4261655992"/>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Triangle 7">
            <a:extLst>
              <a:ext uri="{FF2B5EF4-FFF2-40B4-BE49-F238E27FC236}">
                <a16:creationId xmlns:a16="http://schemas.microsoft.com/office/drawing/2014/main" id="{BDC96880-C9A8-D463-187E-5F44CF00C555}"/>
              </a:ext>
            </a:extLst>
          </p:cNvPr>
          <p:cNvSpPr/>
          <p:nvPr/>
        </p:nvSpPr>
        <p:spPr>
          <a:xfrm flipH="1">
            <a:off x="0" y="-30549"/>
            <a:ext cx="18288000" cy="10325100"/>
          </a:xfrm>
          <a:prstGeom prst="rtTriangle">
            <a:avLst/>
          </a:prstGeom>
          <a:solidFill>
            <a:schemeClr val="accent4">
              <a:lumMod val="75000"/>
              <a:alpha val="54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ar-EG" dirty="0"/>
          </a:p>
        </p:txBody>
      </p:sp>
      <p:grpSp>
        <p:nvGrpSpPr>
          <p:cNvPr id="2" name="Group 1">
            <a:extLst>
              <a:ext uri="{FF2B5EF4-FFF2-40B4-BE49-F238E27FC236}">
                <a16:creationId xmlns:a16="http://schemas.microsoft.com/office/drawing/2014/main" id="{EA7FD379-A12B-C0F3-294C-AF8BD930CAD6}"/>
              </a:ext>
            </a:extLst>
          </p:cNvPr>
          <p:cNvGrpSpPr/>
          <p:nvPr/>
        </p:nvGrpSpPr>
        <p:grpSpPr>
          <a:xfrm>
            <a:off x="695755" y="1061232"/>
            <a:ext cx="1980028" cy="980225"/>
            <a:chOff x="789788" y="568550"/>
            <a:chExt cx="2263765" cy="876343"/>
          </a:xfrm>
        </p:grpSpPr>
        <p:pic>
          <p:nvPicPr>
            <p:cNvPr id="3" name="Picture 2">
              <a:extLst>
                <a:ext uri="{FF2B5EF4-FFF2-40B4-BE49-F238E27FC236}">
                  <a16:creationId xmlns:a16="http://schemas.microsoft.com/office/drawing/2014/main" id="{06FDF8A8-8115-0A6B-2829-DA2EC6FE1CBB}"/>
                </a:ext>
              </a:extLst>
            </p:cNvPr>
            <p:cNvPicPr>
              <a:picLocks noChangeAspect="1"/>
            </p:cNvPicPr>
            <p:nvPr/>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789788" y="568550"/>
              <a:ext cx="2263765" cy="876343"/>
            </a:xfrm>
            <a:prstGeom prst="rect">
              <a:avLst/>
            </a:prstGeom>
          </p:spPr>
        </p:pic>
        <p:sp>
          <p:nvSpPr>
            <p:cNvPr id="4" name="TextBox 28">
              <a:extLst>
                <a:ext uri="{FF2B5EF4-FFF2-40B4-BE49-F238E27FC236}">
                  <a16:creationId xmlns:a16="http://schemas.microsoft.com/office/drawing/2014/main" id="{4E9B5231-2549-7509-307B-8A7BD2A6ABD2}"/>
                </a:ext>
              </a:extLst>
            </p:cNvPr>
            <p:cNvSpPr txBox="1"/>
            <p:nvPr/>
          </p:nvSpPr>
          <p:spPr>
            <a:xfrm rot="20457677">
              <a:off x="874661" y="849684"/>
              <a:ext cx="1896204" cy="368025"/>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2500" b="1"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rPr>
                <a:t>الجلسة الأولى</a:t>
              </a:r>
              <a:endParaRPr lang="en-US" sz="2500"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5" name="Group 4">
            <a:extLst>
              <a:ext uri="{FF2B5EF4-FFF2-40B4-BE49-F238E27FC236}">
                <a16:creationId xmlns:a16="http://schemas.microsoft.com/office/drawing/2014/main" id="{9B30CF6B-06A4-7767-9951-7F92C4EFB13A}"/>
              </a:ext>
            </a:extLst>
          </p:cNvPr>
          <p:cNvGrpSpPr/>
          <p:nvPr/>
        </p:nvGrpSpPr>
        <p:grpSpPr>
          <a:xfrm>
            <a:off x="140419" y="299624"/>
            <a:ext cx="1879169" cy="980224"/>
            <a:chOff x="1282652" y="498315"/>
            <a:chExt cx="1807888" cy="876343"/>
          </a:xfrm>
        </p:grpSpPr>
        <p:pic>
          <p:nvPicPr>
            <p:cNvPr id="6" name="Picture 5">
              <a:extLst>
                <a:ext uri="{FF2B5EF4-FFF2-40B4-BE49-F238E27FC236}">
                  <a16:creationId xmlns:a16="http://schemas.microsoft.com/office/drawing/2014/main" id="{FEBD5877-C1CE-1FA6-5F49-D25B89BE69F2}"/>
                </a:ext>
              </a:extLst>
            </p:cNvPr>
            <p:cNvPicPr>
              <a:picLocks noChangeAspect="1"/>
            </p:cNvPicPr>
            <p:nvPr/>
          </p:nvPicPr>
          <p:blipFill>
            <a:blip r:embed="rId3"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1282652" y="498315"/>
              <a:ext cx="1807888" cy="876343"/>
            </a:xfrm>
            <a:prstGeom prst="rect">
              <a:avLst/>
            </a:prstGeom>
          </p:spPr>
        </p:pic>
        <p:sp>
          <p:nvSpPr>
            <p:cNvPr id="7" name="TextBox 28">
              <a:extLst>
                <a:ext uri="{FF2B5EF4-FFF2-40B4-BE49-F238E27FC236}">
                  <a16:creationId xmlns:a16="http://schemas.microsoft.com/office/drawing/2014/main" id="{FC86DDE1-7B1B-D414-53E9-60A2955210EE}"/>
                </a:ext>
              </a:extLst>
            </p:cNvPr>
            <p:cNvSpPr txBox="1"/>
            <p:nvPr/>
          </p:nvSpPr>
          <p:spPr>
            <a:xfrm rot="20457677">
              <a:off x="1345850" y="709582"/>
              <a:ext cx="1421884" cy="441630"/>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3000" b="1"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rPr>
                <a:t>اليوم الثاني</a:t>
              </a:r>
              <a:endParaRPr lang="en-US" sz="3000"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9" name="Group 8">
            <a:extLst>
              <a:ext uri="{FF2B5EF4-FFF2-40B4-BE49-F238E27FC236}">
                <a16:creationId xmlns:a16="http://schemas.microsoft.com/office/drawing/2014/main" id="{4F232B40-6637-2F3C-5186-E94AE85DE2F2}"/>
              </a:ext>
            </a:extLst>
          </p:cNvPr>
          <p:cNvGrpSpPr/>
          <p:nvPr/>
        </p:nvGrpSpPr>
        <p:grpSpPr>
          <a:xfrm>
            <a:off x="12103212" y="132020"/>
            <a:ext cx="5976052" cy="1024493"/>
            <a:chOff x="4650339" y="1798820"/>
            <a:chExt cx="9218059" cy="2703922"/>
          </a:xfrm>
        </p:grpSpPr>
        <p:pic>
          <p:nvPicPr>
            <p:cNvPr id="19" name="Picture 18">
              <a:extLst>
                <a:ext uri="{FF2B5EF4-FFF2-40B4-BE49-F238E27FC236}">
                  <a16:creationId xmlns:a16="http://schemas.microsoft.com/office/drawing/2014/main" id="{DB587E16-79F8-057F-8149-E7592A68F8A7}"/>
                </a:ext>
              </a:extLst>
            </p:cNvPr>
            <p:cNvPicPr>
              <a:picLocks noChangeAspect="1"/>
            </p:cNvPicPr>
            <p:nvPr/>
          </p:nvPicPr>
          <p:blipFill rotWithShape="1">
            <a:blip r:embed="rId4">
              <a:grayscl/>
              <a:extLst>
                <a:ext uri="{BEBA8EAE-BF5A-486C-A8C5-ECC9F3942E4B}">
                  <a14:imgProps xmlns:a14="http://schemas.microsoft.com/office/drawing/2010/main">
                    <a14:imgLayer r:embed="rId5">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630" t="9182" r="839" b="13125"/>
            <a:stretch/>
          </p:blipFill>
          <p:spPr>
            <a:xfrm>
              <a:off x="5374985" y="1798820"/>
              <a:ext cx="8493413" cy="2703922"/>
            </a:xfrm>
            <a:prstGeom prst="rect">
              <a:avLst/>
            </a:prstGeom>
          </p:spPr>
        </p:pic>
        <p:sp>
          <p:nvSpPr>
            <p:cNvPr id="20" name="TextBox 42">
              <a:extLst>
                <a:ext uri="{FF2B5EF4-FFF2-40B4-BE49-F238E27FC236}">
                  <a16:creationId xmlns:a16="http://schemas.microsoft.com/office/drawing/2014/main" id="{A8710DD6-0C55-5F29-4CAF-3B243057A9DD}"/>
                </a:ext>
              </a:extLst>
            </p:cNvPr>
            <p:cNvSpPr txBox="1"/>
            <p:nvPr/>
          </p:nvSpPr>
          <p:spPr>
            <a:xfrm>
              <a:off x="4650339" y="1798821"/>
              <a:ext cx="8662082" cy="2513078"/>
            </a:xfrm>
            <a:prstGeom prst="rect">
              <a:avLst/>
            </a:prstGeom>
          </p:spPr>
          <p:txBody>
            <a:bodyPr wrap="square" lIns="0" tIns="0" rIns="0" bIns="0" rtlCol="0" anchor="t">
              <a:spAutoFit/>
            </a:bodyPr>
            <a:lstStyle/>
            <a:p>
              <a:pPr algn="just" rtl="1">
                <a:lnSpc>
                  <a:spcPct val="150000"/>
                </a:lnSpc>
              </a:pPr>
              <a:r>
                <a:rPr lang="ar-EG" sz="4500" b="1" spc="51" dirty="0">
                  <a:latin typeface="Aljazeera" panose="02000000000000000000" pitchFamily="2" charset="-78"/>
                  <a:cs typeface="Aljazeera" panose="02000000000000000000" pitchFamily="2" charset="-78"/>
                </a:rPr>
                <a:t>المرشد عند دراسة الحالة</a:t>
              </a:r>
              <a:endParaRPr lang="en-US" sz="4500" b="1" spc="51" dirty="0">
                <a:latin typeface="Aljazeera" panose="02000000000000000000" pitchFamily="2" charset="-78"/>
                <a:cs typeface="Aljazeera" panose="02000000000000000000" pitchFamily="2" charset="-78"/>
              </a:endParaRPr>
            </a:p>
          </p:txBody>
        </p:sp>
      </p:grpSp>
      <p:grpSp>
        <p:nvGrpSpPr>
          <p:cNvPr id="21" name="Group 20">
            <a:extLst>
              <a:ext uri="{FF2B5EF4-FFF2-40B4-BE49-F238E27FC236}">
                <a16:creationId xmlns:a16="http://schemas.microsoft.com/office/drawing/2014/main" id="{5B62A8B4-4138-3877-B476-EFD14E7625E9}"/>
              </a:ext>
            </a:extLst>
          </p:cNvPr>
          <p:cNvGrpSpPr>
            <a:grpSpLocks/>
          </p:cNvGrpSpPr>
          <p:nvPr/>
        </p:nvGrpSpPr>
        <p:grpSpPr>
          <a:xfrm>
            <a:off x="4915948" y="1409700"/>
            <a:ext cx="6999133" cy="1397974"/>
            <a:chOff x="1280529" y="130715"/>
            <a:chExt cx="1249336" cy="791746"/>
          </a:xfrm>
        </p:grpSpPr>
        <p:pic>
          <p:nvPicPr>
            <p:cNvPr id="22" name="Picture 21">
              <a:extLst>
                <a:ext uri="{FF2B5EF4-FFF2-40B4-BE49-F238E27FC236}">
                  <a16:creationId xmlns:a16="http://schemas.microsoft.com/office/drawing/2014/main" id="{F7E4C941-92BF-CA20-A31B-F70224216A20}"/>
                </a:ext>
              </a:extLst>
            </p:cNvPr>
            <p:cNvPicPr>
              <a:picLocks noChangeAspect="1"/>
            </p:cNvPicPr>
            <p:nvPr/>
          </p:nvPicPr>
          <p:blipFill>
            <a:blip r:embed="rId6" cstate="print">
              <a:duotone>
                <a:schemeClr val="accent2">
                  <a:shade val="45000"/>
                  <a:satMod val="135000"/>
                </a:schemeClr>
                <a:prstClr val="white"/>
              </a:duotone>
            </a:blip>
            <a:srcRect/>
            <a:stretch>
              <a:fillRect/>
            </a:stretch>
          </p:blipFill>
          <p:spPr bwMode="auto">
            <a:xfrm>
              <a:off x="1280529" y="130715"/>
              <a:ext cx="1249336" cy="791746"/>
            </a:xfrm>
            <a:prstGeom prst="rect">
              <a:avLst/>
            </a:prstGeom>
            <a:noFill/>
            <a:ln>
              <a:noFill/>
            </a:ln>
          </p:spPr>
        </p:pic>
        <p:sp>
          <p:nvSpPr>
            <p:cNvPr id="23" name="Rectangle 22">
              <a:extLst>
                <a:ext uri="{FF2B5EF4-FFF2-40B4-BE49-F238E27FC236}">
                  <a16:creationId xmlns:a16="http://schemas.microsoft.com/office/drawing/2014/main" id="{32A5CCB6-8AA8-211D-C4D0-AF6966438DE8}"/>
                </a:ext>
              </a:extLst>
            </p:cNvPr>
            <p:cNvSpPr/>
            <p:nvPr/>
          </p:nvSpPr>
          <p:spPr>
            <a:xfrm>
              <a:off x="1280529" y="187218"/>
              <a:ext cx="1135490" cy="62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algn="r" rtl="0">
                <a:lnSpc>
                  <a:spcPct val="107000"/>
                </a:lnSpc>
                <a:spcAft>
                  <a:spcPts val="800"/>
                </a:spcAft>
              </a:pPr>
              <a:r>
                <a:rPr lang="ar-EG"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الإرشاد الجمعي والإرشاد الفردي</a:t>
              </a:r>
              <a:endParaRPr lang="en-US" sz="45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4" name="Group 23">
            <a:extLst>
              <a:ext uri="{FF2B5EF4-FFF2-40B4-BE49-F238E27FC236}">
                <a16:creationId xmlns:a16="http://schemas.microsoft.com/office/drawing/2014/main" id="{1BF27AE6-7215-5DBF-46A4-D5CC7C5D6B56}"/>
              </a:ext>
            </a:extLst>
          </p:cNvPr>
          <p:cNvGrpSpPr/>
          <p:nvPr/>
        </p:nvGrpSpPr>
        <p:grpSpPr>
          <a:xfrm>
            <a:off x="5105399" y="3837446"/>
            <a:ext cx="12783497" cy="6564706"/>
            <a:chOff x="13218533" y="2792218"/>
            <a:chExt cx="5988674" cy="2359711"/>
          </a:xfrm>
        </p:grpSpPr>
        <p:sp>
          <p:nvSpPr>
            <p:cNvPr id="25" name="Freeform 9">
              <a:extLst>
                <a:ext uri="{FF2B5EF4-FFF2-40B4-BE49-F238E27FC236}">
                  <a16:creationId xmlns:a16="http://schemas.microsoft.com/office/drawing/2014/main" id="{95826796-CF80-5A30-53CF-C27B1190AD40}"/>
                </a:ext>
              </a:extLst>
            </p:cNvPr>
            <p:cNvSpPr/>
            <p:nvPr/>
          </p:nvSpPr>
          <p:spPr>
            <a:xfrm flipH="1">
              <a:off x="13622789" y="2792218"/>
              <a:ext cx="5584418" cy="2359711"/>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7">
                <a:duotone>
                  <a:schemeClr val="accent4">
                    <a:shade val="45000"/>
                    <a:satMod val="135000"/>
                  </a:schemeClr>
                  <a:prstClr val="white"/>
                </a:duotone>
                <a:extLst>
                  <a:ext uri="{96DAC541-7B7A-43D3-8B79-37D633B846F1}">
                    <asvg:svgBlip xmlns:asvg="http://schemas.microsoft.com/office/drawing/2016/SVG/main" r:embed="rId8"/>
                  </a:ext>
                </a:extLst>
              </a:blip>
              <a:stretch>
                <a:fillRect/>
              </a:stretch>
            </a:blipFill>
          </p:spPr>
          <p:txBody>
            <a:bodyPr/>
            <a:lstStyle/>
            <a:p>
              <a:endParaRPr lang="ar-EG" sz="1200" dirty="0"/>
            </a:p>
          </p:txBody>
        </p:sp>
        <p:sp>
          <p:nvSpPr>
            <p:cNvPr id="26" name="TextBox 25">
              <a:extLst>
                <a:ext uri="{FF2B5EF4-FFF2-40B4-BE49-F238E27FC236}">
                  <a16:creationId xmlns:a16="http://schemas.microsoft.com/office/drawing/2014/main" id="{99F5437B-F32E-9D47-8281-8ECA6500C813}"/>
                </a:ext>
              </a:extLst>
            </p:cNvPr>
            <p:cNvSpPr txBox="1"/>
            <p:nvPr/>
          </p:nvSpPr>
          <p:spPr>
            <a:xfrm>
              <a:off x="13218533" y="2875743"/>
              <a:ext cx="5584417" cy="2099234"/>
            </a:xfrm>
            <a:prstGeom prst="rect">
              <a:avLst/>
            </a:prstGeom>
            <a:noFill/>
          </p:spPr>
          <p:txBody>
            <a:bodyPr wrap="square" rtlCol="1">
              <a:spAutoFit/>
            </a:bodyPr>
            <a:lstStyle/>
            <a:p>
              <a:pPr algn="just" rtl="1">
                <a:lnSpc>
                  <a:spcPct val="150000"/>
                </a:lnSpc>
              </a:pPr>
              <a:r>
                <a:rPr lang="ar-EG" sz="3600" dirty="0">
                  <a:latin typeface="Dubai" panose="020B0503030403030204" pitchFamily="34" charset="-78"/>
                  <a:ea typeface="Calibri" panose="020F0502020204030204" pitchFamily="34" charset="0"/>
                  <a:cs typeface="Dubai" panose="020B0503030403030204" pitchFamily="34" charset="-78"/>
                </a:rPr>
                <a:t>أهم مسؤولية مباشرة في برامج التوجيه والإرشاد،</a:t>
              </a:r>
            </a:p>
            <a:p>
              <a:pPr algn="just" rtl="1">
                <a:lnSpc>
                  <a:spcPct val="150000"/>
                </a:lnSpc>
              </a:pPr>
              <a:r>
                <a:rPr lang="ar-EG" sz="3600" dirty="0">
                  <a:latin typeface="Dubai" panose="020B0503030403030204" pitchFamily="34" charset="-78"/>
                  <a:ea typeface="Calibri" panose="020F0502020204030204" pitchFamily="34" charset="0"/>
                  <a:cs typeface="Dubai" panose="020B0503030403030204" pitchFamily="34" charset="-78"/>
                </a:rPr>
                <a:t>وهو إرشاد مسترشد واحد وجها لوجه في كل مرة. </a:t>
              </a:r>
            </a:p>
            <a:p>
              <a:pPr algn="just" rtl="1">
                <a:lnSpc>
                  <a:spcPct val="150000"/>
                </a:lnSpc>
              </a:pPr>
              <a:r>
                <a:rPr lang="ar-EG" sz="3600" b="1" u="sng" dirty="0">
                  <a:latin typeface="Dubai" panose="020B0503030403030204" pitchFamily="34" charset="-78"/>
                  <a:ea typeface="Calibri" panose="020F0502020204030204" pitchFamily="34" charset="0"/>
                  <a:cs typeface="Dubai" panose="020B0503030403030204" pitchFamily="34" charset="-78"/>
                </a:rPr>
                <a:t>وظائفه :</a:t>
              </a:r>
            </a:p>
            <a:p>
              <a:pPr algn="just" rtl="1">
                <a:lnSpc>
                  <a:spcPct val="150000"/>
                </a:lnSpc>
              </a:pPr>
              <a:r>
                <a:rPr lang="ar-EG" sz="3600" dirty="0">
                  <a:latin typeface="Dubai" panose="020B0503030403030204" pitchFamily="34" charset="-78"/>
                  <a:ea typeface="Calibri" panose="020F0502020204030204" pitchFamily="34" charset="0"/>
                  <a:cs typeface="Dubai" panose="020B0503030403030204" pitchFamily="34" charset="-78"/>
                </a:rPr>
                <a:t>- تبادل المعلومات.</a:t>
              </a:r>
            </a:p>
            <a:p>
              <a:pPr algn="just" rtl="1">
                <a:lnSpc>
                  <a:spcPct val="150000"/>
                </a:lnSpc>
              </a:pPr>
              <a:r>
                <a:rPr lang="ar-EG" sz="3600" dirty="0">
                  <a:latin typeface="Dubai" panose="020B0503030403030204" pitchFamily="34" charset="-78"/>
                  <a:ea typeface="Calibri" panose="020F0502020204030204" pitchFamily="34" charset="0"/>
                  <a:cs typeface="Dubai" panose="020B0503030403030204" pitchFamily="34" charset="-78"/>
                </a:rPr>
                <a:t>- إثارة الدافعية لدى المسترشد.</a:t>
              </a:r>
            </a:p>
            <a:p>
              <a:pPr algn="just" rtl="1">
                <a:lnSpc>
                  <a:spcPct val="150000"/>
                </a:lnSpc>
              </a:pPr>
              <a:r>
                <a:rPr lang="ar-EG" sz="3600" dirty="0">
                  <a:latin typeface="Dubai" panose="020B0503030403030204" pitchFamily="34" charset="-78"/>
                  <a:ea typeface="Calibri" panose="020F0502020204030204" pitchFamily="34" charset="0"/>
                  <a:cs typeface="Dubai" panose="020B0503030403030204" pitchFamily="34" charset="-78"/>
                </a:rPr>
                <a:t>- تفسير المشكلات.</a:t>
              </a:r>
            </a:p>
            <a:p>
              <a:pPr algn="just" rtl="1">
                <a:lnSpc>
                  <a:spcPct val="150000"/>
                </a:lnSpc>
              </a:pPr>
              <a:r>
                <a:rPr lang="ar-EG" sz="3600" dirty="0">
                  <a:latin typeface="Dubai" panose="020B0503030403030204" pitchFamily="34" charset="-78"/>
                  <a:ea typeface="Calibri" panose="020F0502020204030204" pitchFamily="34" charset="0"/>
                  <a:cs typeface="Dubai" panose="020B0503030403030204" pitchFamily="34" charset="-78"/>
                </a:rPr>
                <a:t>- وضع خطط العمل المدرسية. </a:t>
              </a:r>
            </a:p>
          </p:txBody>
        </p:sp>
      </p:grpSp>
      <p:grpSp>
        <p:nvGrpSpPr>
          <p:cNvPr id="27" name="Group 4">
            <a:extLst>
              <a:ext uri="{FF2B5EF4-FFF2-40B4-BE49-F238E27FC236}">
                <a16:creationId xmlns:a16="http://schemas.microsoft.com/office/drawing/2014/main" id="{1BB6DE8D-F692-44B0-8C98-3E30ADA82940}"/>
              </a:ext>
            </a:extLst>
          </p:cNvPr>
          <p:cNvGrpSpPr/>
          <p:nvPr/>
        </p:nvGrpSpPr>
        <p:grpSpPr>
          <a:xfrm>
            <a:off x="0" y="2315997"/>
            <a:ext cx="5412615" cy="5366465"/>
            <a:chOff x="-4282541" y="3921401"/>
            <a:chExt cx="7866340" cy="8699050"/>
          </a:xfrm>
        </p:grpSpPr>
        <p:pic>
          <p:nvPicPr>
            <p:cNvPr id="28" name="Picture 5">
              <a:extLst>
                <a:ext uri="{FF2B5EF4-FFF2-40B4-BE49-F238E27FC236}">
                  <a16:creationId xmlns:a16="http://schemas.microsoft.com/office/drawing/2014/main" id="{88864996-467C-43D3-BBC5-508FF2AB271A}"/>
                </a:ext>
              </a:extLst>
            </p:cNvPr>
            <p:cNvPicPr>
              <a:picLocks noChangeAspect="1"/>
            </p:cNvPicPr>
            <p:nvPr/>
          </p:nvPicPr>
          <p:blipFill>
            <a:blip r:embed="rId9">
              <a:extLst>
                <a:ext uri="{28A0092B-C50C-407E-A947-70E740481C1C}">
                  <a14:useLocalDpi xmlns:a14="http://schemas.microsoft.com/office/drawing/2010/main" val="0"/>
                </a:ext>
              </a:extLst>
            </a:blip>
            <a:srcRect l="4005" r="4005"/>
            <a:stretch/>
          </p:blipFill>
          <p:spPr>
            <a:xfrm>
              <a:off x="-4282541" y="3921401"/>
              <a:ext cx="7866340" cy="8699050"/>
            </a:xfrm>
            <a:prstGeom prst="hexagon">
              <a:avLst/>
            </a:prstGeom>
          </p:spPr>
        </p:pic>
      </p:grpSp>
      <p:grpSp>
        <p:nvGrpSpPr>
          <p:cNvPr id="15" name="Group 14">
            <a:extLst>
              <a:ext uri="{FF2B5EF4-FFF2-40B4-BE49-F238E27FC236}">
                <a16:creationId xmlns:a16="http://schemas.microsoft.com/office/drawing/2014/main" id="{498FDE12-7CE1-CBCA-2CD7-1034F04D07D7}"/>
              </a:ext>
            </a:extLst>
          </p:cNvPr>
          <p:cNvGrpSpPr/>
          <p:nvPr/>
        </p:nvGrpSpPr>
        <p:grpSpPr>
          <a:xfrm>
            <a:off x="10896598" y="2539237"/>
            <a:ext cx="7074869" cy="1530575"/>
            <a:chOff x="5492887" y="6784800"/>
            <a:chExt cx="7531801" cy="1549111"/>
          </a:xfrm>
        </p:grpSpPr>
        <p:sp>
          <p:nvSpPr>
            <p:cNvPr id="16" name="Freeform 9">
              <a:extLst>
                <a:ext uri="{FF2B5EF4-FFF2-40B4-BE49-F238E27FC236}">
                  <a16:creationId xmlns:a16="http://schemas.microsoft.com/office/drawing/2014/main" id="{E78446BB-8103-B323-B48A-5B25FE6037F5}"/>
                </a:ext>
              </a:extLst>
            </p:cNvPr>
            <p:cNvSpPr/>
            <p:nvPr/>
          </p:nvSpPr>
          <p:spPr>
            <a:xfrm flipH="1">
              <a:off x="5492887" y="6784800"/>
              <a:ext cx="6937177" cy="1101899"/>
            </a:xfrm>
            <a:custGeom>
              <a:avLst/>
              <a:gdLst>
                <a:gd name="connsiteX0" fmla="*/ 0 w 5384161"/>
                <a:gd name="connsiteY0" fmla="*/ 2811666 h 10124618"/>
                <a:gd name="connsiteX1" fmla="*/ 5384161 w 5384161"/>
                <a:gd name="connsiteY1" fmla="*/ 2811666 h 10124618"/>
                <a:gd name="connsiteX2" fmla="*/ 5384161 w 5384161"/>
                <a:gd name="connsiteY2" fmla="*/ 10124618 h 10124618"/>
                <a:gd name="connsiteX3" fmla="*/ 0 w 5384161"/>
                <a:gd name="connsiteY3" fmla="*/ 10124618 h 10124618"/>
                <a:gd name="connsiteX4" fmla="*/ 0 w 5384161"/>
                <a:gd name="connsiteY4" fmla="*/ 2811666 h 101246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4161" h="10124618">
                  <a:moveTo>
                    <a:pt x="0" y="2811666"/>
                  </a:moveTo>
                  <a:cubicBezTo>
                    <a:pt x="1794720" y="2811666"/>
                    <a:pt x="2238084" y="-3514595"/>
                    <a:pt x="5384161" y="2811666"/>
                  </a:cubicBezTo>
                  <a:lnTo>
                    <a:pt x="5384161" y="10124618"/>
                  </a:lnTo>
                  <a:lnTo>
                    <a:pt x="0" y="10124618"/>
                  </a:lnTo>
                  <a:lnTo>
                    <a:pt x="0" y="2811666"/>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ar-EG" sz="1200"/>
            </a:p>
          </p:txBody>
        </p:sp>
        <p:pic>
          <p:nvPicPr>
            <p:cNvPr id="17" name="Picture 16">
              <a:extLst>
                <a:ext uri="{FF2B5EF4-FFF2-40B4-BE49-F238E27FC236}">
                  <a16:creationId xmlns:a16="http://schemas.microsoft.com/office/drawing/2014/main" id="{3DF50490-D041-C8CF-668F-50DD23AFEAE3}"/>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flipH="1">
              <a:off x="12004214" y="6893705"/>
              <a:ext cx="1020474" cy="1440206"/>
            </a:xfrm>
            <a:prstGeom prst="rect">
              <a:avLst/>
            </a:prstGeom>
          </p:spPr>
        </p:pic>
        <p:sp>
          <p:nvSpPr>
            <p:cNvPr id="18" name="TextBox 42">
              <a:extLst>
                <a:ext uri="{FF2B5EF4-FFF2-40B4-BE49-F238E27FC236}">
                  <a16:creationId xmlns:a16="http://schemas.microsoft.com/office/drawing/2014/main" id="{2B04FCE5-9DAB-DD1B-AEF5-5CF2A4D617D5}"/>
                </a:ext>
              </a:extLst>
            </p:cNvPr>
            <p:cNvSpPr txBox="1"/>
            <p:nvPr/>
          </p:nvSpPr>
          <p:spPr>
            <a:xfrm>
              <a:off x="5616784" y="7272863"/>
              <a:ext cx="6189787" cy="506194"/>
            </a:xfrm>
            <a:prstGeom prst="rect">
              <a:avLst/>
            </a:prstGeom>
          </p:spPr>
          <p:txBody>
            <a:bodyPr wrap="square" lIns="0" tIns="0" rIns="0" bIns="0" rtlCol="0" anchor="t">
              <a:spAutoFit/>
            </a:bodyPr>
            <a:lstStyle/>
            <a:p>
              <a:pPr algn="r">
                <a:lnSpc>
                  <a:spcPts val="3610"/>
                </a:lnSpc>
              </a:pPr>
              <a:r>
                <a:rPr lang="ar-EG" sz="4000" b="1" spc="51" dirty="0">
                  <a:latin typeface="Dubai" panose="020B0503030403030204" pitchFamily="34" charset="-78"/>
                  <a:cs typeface="Dubai" panose="020B0503030403030204" pitchFamily="34" charset="-78"/>
                </a:rPr>
                <a:t>اولاً: أسلوب الإرشاد الفردي</a:t>
              </a:r>
              <a:endParaRPr lang="en-US" sz="4000" b="1" spc="51" dirty="0">
                <a:latin typeface="Dubai" panose="020B0503030403030204" pitchFamily="34" charset="-78"/>
                <a:cs typeface="Dubai" panose="020B0503030403030204" pitchFamily="34" charset="-78"/>
              </a:endParaRPr>
            </a:p>
          </p:txBody>
        </p:sp>
      </p:grpSp>
    </p:spTree>
    <p:extLst>
      <p:ext uri="{BB962C8B-B14F-4D97-AF65-F5344CB8AC3E}">
        <p14:creationId xmlns:p14="http://schemas.microsoft.com/office/powerpoint/2010/main" val="4147456969"/>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Triangle 7">
            <a:extLst>
              <a:ext uri="{FF2B5EF4-FFF2-40B4-BE49-F238E27FC236}">
                <a16:creationId xmlns:a16="http://schemas.microsoft.com/office/drawing/2014/main" id="{BDC96880-C9A8-D463-187E-5F44CF00C555}"/>
              </a:ext>
            </a:extLst>
          </p:cNvPr>
          <p:cNvSpPr/>
          <p:nvPr/>
        </p:nvSpPr>
        <p:spPr>
          <a:xfrm flipH="1">
            <a:off x="0" y="-30549"/>
            <a:ext cx="18288000" cy="10325100"/>
          </a:xfrm>
          <a:prstGeom prst="rtTriangle">
            <a:avLst/>
          </a:prstGeom>
          <a:solidFill>
            <a:schemeClr val="accent4">
              <a:lumMod val="75000"/>
              <a:alpha val="54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ar-EG" dirty="0"/>
          </a:p>
        </p:txBody>
      </p:sp>
      <p:grpSp>
        <p:nvGrpSpPr>
          <p:cNvPr id="2" name="Group 1">
            <a:extLst>
              <a:ext uri="{FF2B5EF4-FFF2-40B4-BE49-F238E27FC236}">
                <a16:creationId xmlns:a16="http://schemas.microsoft.com/office/drawing/2014/main" id="{EA7FD379-A12B-C0F3-294C-AF8BD930CAD6}"/>
              </a:ext>
            </a:extLst>
          </p:cNvPr>
          <p:cNvGrpSpPr/>
          <p:nvPr/>
        </p:nvGrpSpPr>
        <p:grpSpPr>
          <a:xfrm>
            <a:off x="695755" y="1061232"/>
            <a:ext cx="1980028" cy="980225"/>
            <a:chOff x="789788" y="568550"/>
            <a:chExt cx="2263765" cy="876343"/>
          </a:xfrm>
        </p:grpSpPr>
        <p:pic>
          <p:nvPicPr>
            <p:cNvPr id="3" name="Picture 2">
              <a:extLst>
                <a:ext uri="{FF2B5EF4-FFF2-40B4-BE49-F238E27FC236}">
                  <a16:creationId xmlns:a16="http://schemas.microsoft.com/office/drawing/2014/main" id="{06FDF8A8-8115-0A6B-2829-DA2EC6FE1CBB}"/>
                </a:ext>
              </a:extLst>
            </p:cNvPr>
            <p:cNvPicPr>
              <a:picLocks noChangeAspect="1"/>
            </p:cNvPicPr>
            <p:nvPr/>
          </p:nvPicPr>
          <p:blipFill>
            <a:blip r:embed="rId3"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789788" y="568550"/>
              <a:ext cx="2263765" cy="876343"/>
            </a:xfrm>
            <a:prstGeom prst="rect">
              <a:avLst/>
            </a:prstGeom>
          </p:spPr>
        </p:pic>
        <p:sp>
          <p:nvSpPr>
            <p:cNvPr id="4" name="TextBox 28">
              <a:extLst>
                <a:ext uri="{FF2B5EF4-FFF2-40B4-BE49-F238E27FC236}">
                  <a16:creationId xmlns:a16="http://schemas.microsoft.com/office/drawing/2014/main" id="{4E9B5231-2549-7509-307B-8A7BD2A6ABD2}"/>
                </a:ext>
              </a:extLst>
            </p:cNvPr>
            <p:cNvSpPr txBox="1"/>
            <p:nvPr/>
          </p:nvSpPr>
          <p:spPr>
            <a:xfrm rot="20457677">
              <a:off x="874661" y="849684"/>
              <a:ext cx="1896204" cy="368025"/>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2500" b="1"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rPr>
                <a:t>الجلسة الأولى</a:t>
              </a:r>
              <a:endParaRPr lang="en-US" sz="2500"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5" name="Group 4">
            <a:extLst>
              <a:ext uri="{FF2B5EF4-FFF2-40B4-BE49-F238E27FC236}">
                <a16:creationId xmlns:a16="http://schemas.microsoft.com/office/drawing/2014/main" id="{9B30CF6B-06A4-7767-9951-7F92C4EFB13A}"/>
              </a:ext>
            </a:extLst>
          </p:cNvPr>
          <p:cNvGrpSpPr/>
          <p:nvPr/>
        </p:nvGrpSpPr>
        <p:grpSpPr>
          <a:xfrm>
            <a:off x="140419" y="299624"/>
            <a:ext cx="1879169" cy="980224"/>
            <a:chOff x="1282652" y="498315"/>
            <a:chExt cx="1807888" cy="876343"/>
          </a:xfrm>
        </p:grpSpPr>
        <p:pic>
          <p:nvPicPr>
            <p:cNvPr id="6" name="Picture 5">
              <a:extLst>
                <a:ext uri="{FF2B5EF4-FFF2-40B4-BE49-F238E27FC236}">
                  <a16:creationId xmlns:a16="http://schemas.microsoft.com/office/drawing/2014/main" id="{FEBD5877-C1CE-1FA6-5F49-D25B89BE69F2}"/>
                </a:ext>
              </a:extLst>
            </p:cNvPr>
            <p:cNvPicPr>
              <a:picLocks noChangeAspect="1"/>
            </p:cNvPicPr>
            <p:nvPr/>
          </p:nvPicPr>
          <p:blipFill>
            <a:blip r:embed="rId4"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1282652" y="498315"/>
              <a:ext cx="1807888" cy="876343"/>
            </a:xfrm>
            <a:prstGeom prst="rect">
              <a:avLst/>
            </a:prstGeom>
          </p:spPr>
        </p:pic>
        <p:sp>
          <p:nvSpPr>
            <p:cNvPr id="7" name="TextBox 28">
              <a:extLst>
                <a:ext uri="{FF2B5EF4-FFF2-40B4-BE49-F238E27FC236}">
                  <a16:creationId xmlns:a16="http://schemas.microsoft.com/office/drawing/2014/main" id="{FC86DDE1-7B1B-D414-53E9-60A2955210EE}"/>
                </a:ext>
              </a:extLst>
            </p:cNvPr>
            <p:cNvSpPr txBox="1"/>
            <p:nvPr/>
          </p:nvSpPr>
          <p:spPr>
            <a:xfrm rot="20457677">
              <a:off x="1345850" y="709582"/>
              <a:ext cx="1421884" cy="441630"/>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3000" b="1"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rPr>
                <a:t>اليوم الثاني</a:t>
              </a:r>
              <a:endParaRPr lang="en-US" sz="3000"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9" name="Group 8">
            <a:extLst>
              <a:ext uri="{FF2B5EF4-FFF2-40B4-BE49-F238E27FC236}">
                <a16:creationId xmlns:a16="http://schemas.microsoft.com/office/drawing/2014/main" id="{4F232B40-6637-2F3C-5186-E94AE85DE2F2}"/>
              </a:ext>
            </a:extLst>
          </p:cNvPr>
          <p:cNvGrpSpPr/>
          <p:nvPr/>
        </p:nvGrpSpPr>
        <p:grpSpPr>
          <a:xfrm>
            <a:off x="12103212" y="132020"/>
            <a:ext cx="5976052" cy="1024493"/>
            <a:chOff x="4650339" y="1798820"/>
            <a:chExt cx="9218059" cy="2703922"/>
          </a:xfrm>
        </p:grpSpPr>
        <p:pic>
          <p:nvPicPr>
            <p:cNvPr id="19" name="Picture 18">
              <a:extLst>
                <a:ext uri="{FF2B5EF4-FFF2-40B4-BE49-F238E27FC236}">
                  <a16:creationId xmlns:a16="http://schemas.microsoft.com/office/drawing/2014/main" id="{DB587E16-79F8-057F-8149-E7592A68F8A7}"/>
                </a:ext>
              </a:extLst>
            </p:cNvPr>
            <p:cNvPicPr>
              <a:picLocks noChangeAspect="1"/>
            </p:cNvPicPr>
            <p:nvPr/>
          </p:nvPicPr>
          <p:blipFill rotWithShape="1">
            <a:blip r:embed="rId5">
              <a:grayscl/>
              <a:extLst>
                <a:ext uri="{BEBA8EAE-BF5A-486C-A8C5-ECC9F3942E4B}">
                  <a14:imgProps xmlns:a14="http://schemas.microsoft.com/office/drawing/2010/main">
                    <a14:imgLayer r:embed="rId6">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630" t="9182" r="839" b="13125"/>
            <a:stretch/>
          </p:blipFill>
          <p:spPr>
            <a:xfrm>
              <a:off x="5374985" y="1798820"/>
              <a:ext cx="8493413" cy="2703922"/>
            </a:xfrm>
            <a:prstGeom prst="rect">
              <a:avLst/>
            </a:prstGeom>
          </p:spPr>
        </p:pic>
        <p:sp>
          <p:nvSpPr>
            <p:cNvPr id="20" name="TextBox 42">
              <a:extLst>
                <a:ext uri="{FF2B5EF4-FFF2-40B4-BE49-F238E27FC236}">
                  <a16:creationId xmlns:a16="http://schemas.microsoft.com/office/drawing/2014/main" id="{A8710DD6-0C55-5F29-4CAF-3B243057A9DD}"/>
                </a:ext>
              </a:extLst>
            </p:cNvPr>
            <p:cNvSpPr txBox="1"/>
            <p:nvPr/>
          </p:nvSpPr>
          <p:spPr>
            <a:xfrm>
              <a:off x="4650339" y="1798821"/>
              <a:ext cx="8662082" cy="2513078"/>
            </a:xfrm>
            <a:prstGeom prst="rect">
              <a:avLst/>
            </a:prstGeom>
          </p:spPr>
          <p:txBody>
            <a:bodyPr wrap="square" lIns="0" tIns="0" rIns="0" bIns="0" rtlCol="0" anchor="t">
              <a:spAutoFit/>
            </a:bodyPr>
            <a:lstStyle/>
            <a:p>
              <a:pPr algn="just" rtl="1">
                <a:lnSpc>
                  <a:spcPct val="150000"/>
                </a:lnSpc>
              </a:pPr>
              <a:r>
                <a:rPr lang="ar-EG" sz="4500" b="1" spc="51" dirty="0">
                  <a:latin typeface="Aljazeera" panose="02000000000000000000" pitchFamily="2" charset="-78"/>
                  <a:cs typeface="Aljazeera" panose="02000000000000000000" pitchFamily="2" charset="-78"/>
                </a:rPr>
                <a:t>المرشد عند دراسة الحالة</a:t>
              </a:r>
              <a:endParaRPr lang="en-US" sz="4500" b="1" spc="51" dirty="0">
                <a:latin typeface="Aljazeera" panose="02000000000000000000" pitchFamily="2" charset="-78"/>
                <a:cs typeface="Aljazeera" panose="02000000000000000000" pitchFamily="2" charset="-78"/>
              </a:endParaRPr>
            </a:p>
          </p:txBody>
        </p:sp>
      </p:grpSp>
      <p:grpSp>
        <p:nvGrpSpPr>
          <p:cNvPr id="21" name="Group 20">
            <a:extLst>
              <a:ext uri="{FF2B5EF4-FFF2-40B4-BE49-F238E27FC236}">
                <a16:creationId xmlns:a16="http://schemas.microsoft.com/office/drawing/2014/main" id="{5B62A8B4-4138-3877-B476-EFD14E7625E9}"/>
              </a:ext>
            </a:extLst>
          </p:cNvPr>
          <p:cNvGrpSpPr>
            <a:grpSpLocks/>
          </p:cNvGrpSpPr>
          <p:nvPr/>
        </p:nvGrpSpPr>
        <p:grpSpPr>
          <a:xfrm>
            <a:off x="4915948" y="1409700"/>
            <a:ext cx="6999133" cy="1397974"/>
            <a:chOff x="1280529" y="130715"/>
            <a:chExt cx="1249336" cy="791746"/>
          </a:xfrm>
        </p:grpSpPr>
        <p:pic>
          <p:nvPicPr>
            <p:cNvPr id="22" name="Picture 21">
              <a:extLst>
                <a:ext uri="{FF2B5EF4-FFF2-40B4-BE49-F238E27FC236}">
                  <a16:creationId xmlns:a16="http://schemas.microsoft.com/office/drawing/2014/main" id="{F7E4C941-92BF-CA20-A31B-F70224216A20}"/>
                </a:ext>
              </a:extLst>
            </p:cNvPr>
            <p:cNvPicPr>
              <a:picLocks noChangeAspect="1"/>
            </p:cNvPicPr>
            <p:nvPr/>
          </p:nvPicPr>
          <p:blipFill>
            <a:blip r:embed="rId7" cstate="print">
              <a:duotone>
                <a:schemeClr val="accent2">
                  <a:shade val="45000"/>
                  <a:satMod val="135000"/>
                </a:schemeClr>
                <a:prstClr val="white"/>
              </a:duotone>
            </a:blip>
            <a:srcRect/>
            <a:stretch>
              <a:fillRect/>
            </a:stretch>
          </p:blipFill>
          <p:spPr bwMode="auto">
            <a:xfrm>
              <a:off x="1280529" y="130715"/>
              <a:ext cx="1249336" cy="791746"/>
            </a:xfrm>
            <a:prstGeom prst="rect">
              <a:avLst/>
            </a:prstGeom>
            <a:noFill/>
            <a:ln>
              <a:noFill/>
            </a:ln>
          </p:spPr>
        </p:pic>
        <p:sp>
          <p:nvSpPr>
            <p:cNvPr id="23" name="Rectangle 22">
              <a:extLst>
                <a:ext uri="{FF2B5EF4-FFF2-40B4-BE49-F238E27FC236}">
                  <a16:creationId xmlns:a16="http://schemas.microsoft.com/office/drawing/2014/main" id="{32A5CCB6-8AA8-211D-C4D0-AF6966438DE8}"/>
                </a:ext>
              </a:extLst>
            </p:cNvPr>
            <p:cNvSpPr/>
            <p:nvPr/>
          </p:nvSpPr>
          <p:spPr>
            <a:xfrm>
              <a:off x="1280529" y="187218"/>
              <a:ext cx="1135490" cy="62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algn="r" rtl="0">
                <a:lnSpc>
                  <a:spcPct val="107000"/>
                </a:lnSpc>
                <a:spcAft>
                  <a:spcPts val="800"/>
                </a:spcAft>
              </a:pPr>
              <a:r>
                <a:rPr lang="ar-EG"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الإرشاد الجمعي والإرشاد الفردي</a:t>
              </a:r>
              <a:endParaRPr lang="en-US" sz="45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4" name="Group 23">
            <a:extLst>
              <a:ext uri="{FF2B5EF4-FFF2-40B4-BE49-F238E27FC236}">
                <a16:creationId xmlns:a16="http://schemas.microsoft.com/office/drawing/2014/main" id="{1BF27AE6-7215-5DBF-46A4-D5CC7C5D6B56}"/>
              </a:ext>
            </a:extLst>
          </p:cNvPr>
          <p:cNvGrpSpPr/>
          <p:nvPr/>
        </p:nvGrpSpPr>
        <p:grpSpPr>
          <a:xfrm>
            <a:off x="8610600" y="3848101"/>
            <a:ext cx="9264764" cy="4495800"/>
            <a:chOff x="14860611" y="2796048"/>
            <a:chExt cx="4340256" cy="1616034"/>
          </a:xfrm>
        </p:grpSpPr>
        <p:sp>
          <p:nvSpPr>
            <p:cNvPr id="25" name="Freeform 9">
              <a:extLst>
                <a:ext uri="{FF2B5EF4-FFF2-40B4-BE49-F238E27FC236}">
                  <a16:creationId xmlns:a16="http://schemas.microsoft.com/office/drawing/2014/main" id="{95826796-CF80-5A30-53CF-C27B1190AD40}"/>
                </a:ext>
              </a:extLst>
            </p:cNvPr>
            <p:cNvSpPr/>
            <p:nvPr/>
          </p:nvSpPr>
          <p:spPr>
            <a:xfrm flipH="1">
              <a:off x="14860611" y="2796048"/>
              <a:ext cx="4340256" cy="1616034"/>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8">
                <a:duotone>
                  <a:schemeClr val="accent4">
                    <a:shade val="45000"/>
                    <a:satMod val="135000"/>
                  </a:schemeClr>
                  <a:prstClr val="white"/>
                </a:duotone>
                <a:extLst>
                  <a:ext uri="{96DAC541-7B7A-43D3-8B79-37D633B846F1}">
                    <asvg:svgBlip xmlns:asvg="http://schemas.microsoft.com/office/drawing/2016/SVG/main" r:embed="rId9"/>
                  </a:ext>
                </a:extLst>
              </a:blip>
              <a:stretch>
                <a:fillRect/>
              </a:stretch>
            </a:blipFill>
          </p:spPr>
          <p:txBody>
            <a:bodyPr/>
            <a:lstStyle/>
            <a:p>
              <a:endParaRPr lang="ar-EG" sz="1200" dirty="0"/>
            </a:p>
          </p:txBody>
        </p:sp>
        <p:sp>
          <p:nvSpPr>
            <p:cNvPr id="26" name="TextBox 25">
              <a:extLst>
                <a:ext uri="{FF2B5EF4-FFF2-40B4-BE49-F238E27FC236}">
                  <a16:creationId xmlns:a16="http://schemas.microsoft.com/office/drawing/2014/main" id="{99F5437B-F32E-9D47-8281-8ECA6500C813}"/>
                </a:ext>
              </a:extLst>
            </p:cNvPr>
            <p:cNvSpPr txBox="1"/>
            <p:nvPr/>
          </p:nvSpPr>
          <p:spPr>
            <a:xfrm>
              <a:off x="15915305" y="2896476"/>
              <a:ext cx="2871419" cy="1203118"/>
            </a:xfrm>
            <a:prstGeom prst="rect">
              <a:avLst/>
            </a:prstGeom>
            <a:noFill/>
          </p:spPr>
          <p:txBody>
            <a:bodyPr wrap="square" rtlCol="1">
              <a:spAutoFit/>
            </a:bodyPr>
            <a:lstStyle/>
            <a:p>
              <a:pPr algn="just" rtl="1">
                <a:lnSpc>
                  <a:spcPct val="150000"/>
                </a:lnSpc>
              </a:pPr>
              <a:r>
                <a:rPr lang="ar-EG" sz="3600" b="1" u="sng" dirty="0">
                  <a:latin typeface="Dubai" panose="020B0503030403030204" pitchFamily="34" charset="-78"/>
                  <a:ea typeface="Calibri" panose="020F0502020204030204" pitchFamily="34" charset="0"/>
                  <a:cs typeface="Dubai" panose="020B0503030403030204" pitchFamily="34" charset="-78"/>
                </a:rPr>
                <a:t>إجراءات الإرشاد الفردي</a:t>
              </a:r>
            </a:p>
            <a:p>
              <a:pPr algn="just" rtl="1">
                <a:lnSpc>
                  <a:spcPct val="150000"/>
                </a:lnSpc>
              </a:pPr>
              <a:r>
                <a:rPr lang="ar-EG" sz="3600" dirty="0">
                  <a:latin typeface="Dubai" panose="020B0503030403030204" pitchFamily="34" charset="-78"/>
                  <a:ea typeface="Calibri" panose="020F0502020204030204" pitchFamily="34" charset="0"/>
                  <a:cs typeface="Dubai" panose="020B0503030403030204" pitchFamily="34" charset="-78"/>
                </a:rPr>
                <a:t>1- استعداد المرشد</a:t>
              </a:r>
            </a:p>
            <a:p>
              <a:pPr algn="just" rtl="1">
                <a:lnSpc>
                  <a:spcPct val="150000"/>
                </a:lnSpc>
              </a:pPr>
              <a:r>
                <a:rPr lang="ar-EG" sz="3600" dirty="0">
                  <a:latin typeface="Dubai" panose="020B0503030403030204" pitchFamily="34" charset="-78"/>
                  <a:ea typeface="Calibri" panose="020F0502020204030204" pitchFamily="34" charset="0"/>
                  <a:cs typeface="Dubai" panose="020B0503030403030204" pitchFamily="34" charset="-78"/>
                </a:rPr>
                <a:t>2- استعداد المسترشد </a:t>
              </a:r>
            </a:p>
            <a:p>
              <a:pPr algn="just" rtl="1">
                <a:lnSpc>
                  <a:spcPct val="150000"/>
                </a:lnSpc>
              </a:pPr>
              <a:r>
                <a:rPr lang="ar-EG" sz="3600" dirty="0">
                  <a:latin typeface="Dubai" panose="020B0503030403030204" pitchFamily="34" charset="-78"/>
                  <a:ea typeface="Calibri" panose="020F0502020204030204" pitchFamily="34" charset="0"/>
                  <a:cs typeface="Dubai" panose="020B0503030403030204" pitchFamily="34" charset="-78"/>
                </a:rPr>
                <a:t>3- تقديم عملية الإرشاد </a:t>
              </a:r>
            </a:p>
          </p:txBody>
        </p:sp>
      </p:grpSp>
      <p:grpSp>
        <p:nvGrpSpPr>
          <p:cNvPr id="27" name="Group 4">
            <a:extLst>
              <a:ext uri="{FF2B5EF4-FFF2-40B4-BE49-F238E27FC236}">
                <a16:creationId xmlns:a16="http://schemas.microsoft.com/office/drawing/2014/main" id="{1BB6DE8D-F692-44B0-8C98-3E30ADA82940}"/>
              </a:ext>
            </a:extLst>
          </p:cNvPr>
          <p:cNvGrpSpPr/>
          <p:nvPr/>
        </p:nvGrpSpPr>
        <p:grpSpPr>
          <a:xfrm>
            <a:off x="0" y="2315997"/>
            <a:ext cx="5412615" cy="5366465"/>
            <a:chOff x="-4282541" y="3921401"/>
            <a:chExt cx="7866340" cy="8699050"/>
          </a:xfrm>
        </p:grpSpPr>
        <p:pic>
          <p:nvPicPr>
            <p:cNvPr id="28" name="Picture 5">
              <a:extLst>
                <a:ext uri="{FF2B5EF4-FFF2-40B4-BE49-F238E27FC236}">
                  <a16:creationId xmlns:a16="http://schemas.microsoft.com/office/drawing/2014/main" id="{88864996-467C-43D3-BBC5-508FF2AB271A}"/>
                </a:ext>
              </a:extLst>
            </p:cNvPr>
            <p:cNvPicPr>
              <a:picLocks noChangeAspect="1"/>
            </p:cNvPicPr>
            <p:nvPr/>
          </p:nvPicPr>
          <p:blipFill>
            <a:blip r:embed="rId10">
              <a:extLst>
                <a:ext uri="{28A0092B-C50C-407E-A947-70E740481C1C}">
                  <a14:useLocalDpi xmlns:a14="http://schemas.microsoft.com/office/drawing/2010/main" val="0"/>
                </a:ext>
              </a:extLst>
            </a:blip>
            <a:srcRect l="4005" r="4005"/>
            <a:stretch/>
          </p:blipFill>
          <p:spPr>
            <a:xfrm>
              <a:off x="-4282541" y="3921401"/>
              <a:ext cx="7866340" cy="8699050"/>
            </a:xfrm>
            <a:prstGeom prst="hexagon">
              <a:avLst/>
            </a:prstGeom>
          </p:spPr>
        </p:pic>
      </p:grpSp>
      <p:grpSp>
        <p:nvGrpSpPr>
          <p:cNvPr id="15" name="Group 14">
            <a:extLst>
              <a:ext uri="{FF2B5EF4-FFF2-40B4-BE49-F238E27FC236}">
                <a16:creationId xmlns:a16="http://schemas.microsoft.com/office/drawing/2014/main" id="{498FDE12-7CE1-CBCA-2CD7-1034F04D07D7}"/>
              </a:ext>
            </a:extLst>
          </p:cNvPr>
          <p:cNvGrpSpPr/>
          <p:nvPr/>
        </p:nvGrpSpPr>
        <p:grpSpPr>
          <a:xfrm>
            <a:off x="10896598" y="2539237"/>
            <a:ext cx="7074869" cy="1530575"/>
            <a:chOff x="5492887" y="6784800"/>
            <a:chExt cx="7531801" cy="1549111"/>
          </a:xfrm>
        </p:grpSpPr>
        <p:sp>
          <p:nvSpPr>
            <p:cNvPr id="16" name="Freeform 9">
              <a:extLst>
                <a:ext uri="{FF2B5EF4-FFF2-40B4-BE49-F238E27FC236}">
                  <a16:creationId xmlns:a16="http://schemas.microsoft.com/office/drawing/2014/main" id="{E78446BB-8103-B323-B48A-5B25FE6037F5}"/>
                </a:ext>
              </a:extLst>
            </p:cNvPr>
            <p:cNvSpPr/>
            <p:nvPr/>
          </p:nvSpPr>
          <p:spPr>
            <a:xfrm flipH="1">
              <a:off x="5492887" y="6784800"/>
              <a:ext cx="6937177" cy="1101899"/>
            </a:xfrm>
            <a:custGeom>
              <a:avLst/>
              <a:gdLst>
                <a:gd name="connsiteX0" fmla="*/ 0 w 5384161"/>
                <a:gd name="connsiteY0" fmla="*/ 2811666 h 10124618"/>
                <a:gd name="connsiteX1" fmla="*/ 5384161 w 5384161"/>
                <a:gd name="connsiteY1" fmla="*/ 2811666 h 10124618"/>
                <a:gd name="connsiteX2" fmla="*/ 5384161 w 5384161"/>
                <a:gd name="connsiteY2" fmla="*/ 10124618 h 10124618"/>
                <a:gd name="connsiteX3" fmla="*/ 0 w 5384161"/>
                <a:gd name="connsiteY3" fmla="*/ 10124618 h 10124618"/>
                <a:gd name="connsiteX4" fmla="*/ 0 w 5384161"/>
                <a:gd name="connsiteY4" fmla="*/ 2811666 h 101246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4161" h="10124618">
                  <a:moveTo>
                    <a:pt x="0" y="2811666"/>
                  </a:moveTo>
                  <a:cubicBezTo>
                    <a:pt x="1794720" y="2811666"/>
                    <a:pt x="2238084" y="-3514595"/>
                    <a:pt x="5384161" y="2811666"/>
                  </a:cubicBezTo>
                  <a:lnTo>
                    <a:pt x="5384161" y="10124618"/>
                  </a:lnTo>
                  <a:lnTo>
                    <a:pt x="0" y="10124618"/>
                  </a:lnTo>
                  <a:lnTo>
                    <a:pt x="0" y="2811666"/>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ar-EG" sz="1200"/>
            </a:p>
          </p:txBody>
        </p:sp>
        <p:pic>
          <p:nvPicPr>
            <p:cNvPr id="17" name="Picture 16">
              <a:extLst>
                <a:ext uri="{FF2B5EF4-FFF2-40B4-BE49-F238E27FC236}">
                  <a16:creationId xmlns:a16="http://schemas.microsoft.com/office/drawing/2014/main" id="{3DF50490-D041-C8CF-668F-50DD23AFEAE3}"/>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flipH="1">
              <a:off x="12004214" y="6893705"/>
              <a:ext cx="1020474" cy="1440206"/>
            </a:xfrm>
            <a:prstGeom prst="rect">
              <a:avLst/>
            </a:prstGeom>
          </p:spPr>
        </p:pic>
        <p:sp>
          <p:nvSpPr>
            <p:cNvPr id="18" name="TextBox 42">
              <a:extLst>
                <a:ext uri="{FF2B5EF4-FFF2-40B4-BE49-F238E27FC236}">
                  <a16:creationId xmlns:a16="http://schemas.microsoft.com/office/drawing/2014/main" id="{2B04FCE5-9DAB-DD1B-AEF5-5CF2A4D617D5}"/>
                </a:ext>
              </a:extLst>
            </p:cNvPr>
            <p:cNvSpPr txBox="1"/>
            <p:nvPr/>
          </p:nvSpPr>
          <p:spPr>
            <a:xfrm>
              <a:off x="5616784" y="7272863"/>
              <a:ext cx="6189787" cy="506194"/>
            </a:xfrm>
            <a:prstGeom prst="rect">
              <a:avLst/>
            </a:prstGeom>
          </p:spPr>
          <p:txBody>
            <a:bodyPr wrap="square" lIns="0" tIns="0" rIns="0" bIns="0" rtlCol="0" anchor="t">
              <a:spAutoFit/>
            </a:bodyPr>
            <a:lstStyle/>
            <a:p>
              <a:pPr algn="r">
                <a:lnSpc>
                  <a:spcPts val="3610"/>
                </a:lnSpc>
              </a:pPr>
              <a:r>
                <a:rPr lang="ar-EG" sz="4000" b="1" spc="51" dirty="0">
                  <a:latin typeface="Dubai" panose="020B0503030403030204" pitchFamily="34" charset="-78"/>
                  <a:cs typeface="Dubai" panose="020B0503030403030204" pitchFamily="34" charset="-78"/>
                </a:rPr>
                <a:t>اولاً: أسلوب الإرشاد الفردي</a:t>
              </a:r>
              <a:endParaRPr lang="en-US" sz="4000" b="1" spc="51" dirty="0">
                <a:latin typeface="Dubai" panose="020B0503030403030204" pitchFamily="34" charset="-78"/>
                <a:cs typeface="Dubai" panose="020B0503030403030204" pitchFamily="34" charset="-78"/>
              </a:endParaRPr>
            </a:p>
          </p:txBody>
        </p:sp>
      </p:grpSp>
    </p:spTree>
    <p:extLst>
      <p:ext uri="{BB962C8B-B14F-4D97-AF65-F5344CB8AC3E}">
        <p14:creationId xmlns:p14="http://schemas.microsoft.com/office/powerpoint/2010/main" val="3868454605"/>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Triangle 7">
            <a:extLst>
              <a:ext uri="{FF2B5EF4-FFF2-40B4-BE49-F238E27FC236}">
                <a16:creationId xmlns:a16="http://schemas.microsoft.com/office/drawing/2014/main" id="{BDC96880-C9A8-D463-187E-5F44CF00C555}"/>
              </a:ext>
            </a:extLst>
          </p:cNvPr>
          <p:cNvSpPr/>
          <p:nvPr/>
        </p:nvSpPr>
        <p:spPr>
          <a:xfrm flipH="1">
            <a:off x="0" y="-30549"/>
            <a:ext cx="18288000" cy="10325100"/>
          </a:xfrm>
          <a:prstGeom prst="rtTriangle">
            <a:avLst/>
          </a:prstGeom>
          <a:solidFill>
            <a:schemeClr val="accent4">
              <a:lumMod val="75000"/>
              <a:alpha val="54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ar-EG" dirty="0"/>
          </a:p>
        </p:txBody>
      </p:sp>
      <p:grpSp>
        <p:nvGrpSpPr>
          <p:cNvPr id="2" name="Group 1">
            <a:extLst>
              <a:ext uri="{FF2B5EF4-FFF2-40B4-BE49-F238E27FC236}">
                <a16:creationId xmlns:a16="http://schemas.microsoft.com/office/drawing/2014/main" id="{EA7FD379-A12B-C0F3-294C-AF8BD930CAD6}"/>
              </a:ext>
            </a:extLst>
          </p:cNvPr>
          <p:cNvGrpSpPr/>
          <p:nvPr/>
        </p:nvGrpSpPr>
        <p:grpSpPr>
          <a:xfrm>
            <a:off x="695755" y="1061232"/>
            <a:ext cx="1980028" cy="980225"/>
            <a:chOff x="789788" y="568550"/>
            <a:chExt cx="2263765" cy="876343"/>
          </a:xfrm>
        </p:grpSpPr>
        <p:pic>
          <p:nvPicPr>
            <p:cNvPr id="3" name="Picture 2">
              <a:extLst>
                <a:ext uri="{FF2B5EF4-FFF2-40B4-BE49-F238E27FC236}">
                  <a16:creationId xmlns:a16="http://schemas.microsoft.com/office/drawing/2014/main" id="{06FDF8A8-8115-0A6B-2829-DA2EC6FE1CBB}"/>
                </a:ext>
              </a:extLst>
            </p:cNvPr>
            <p:cNvPicPr>
              <a:picLocks noChangeAspect="1"/>
            </p:cNvPicPr>
            <p:nvPr/>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789788" y="568550"/>
              <a:ext cx="2263765" cy="876343"/>
            </a:xfrm>
            <a:prstGeom prst="rect">
              <a:avLst/>
            </a:prstGeom>
          </p:spPr>
        </p:pic>
        <p:sp>
          <p:nvSpPr>
            <p:cNvPr id="4" name="TextBox 28">
              <a:extLst>
                <a:ext uri="{FF2B5EF4-FFF2-40B4-BE49-F238E27FC236}">
                  <a16:creationId xmlns:a16="http://schemas.microsoft.com/office/drawing/2014/main" id="{4E9B5231-2549-7509-307B-8A7BD2A6ABD2}"/>
                </a:ext>
              </a:extLst>
            </p:cNvPr>
            <p:cNvSpPr txBox="1"/>
            <p:nvPr/>
          </p:nvSpPr>
          <p:spPr>
            <a:xfrm rot="20457677">
              <a:off x="874661" y="849684"/>
              <a:ext cx="1896204" cy="368025"/>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2500" b="1"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rPr>
                <a:t>الجلسة الأولى</a:t>
              </a:r>
              <a:endParaRPr lang="en-US" sz="2500"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5" name="Group 4">
            <a:extLst>
              <a:ext uri="{FF2B5EF4-FFF2-40B4-BE49-F238E27FC236}">
                <a16:creationId xmlns:a16="http://schemas.microsoft.com/office/drawing/2014/main" id="{9B30CF6B-06A4-7767-9951-7F92C4EFB13A}"/>
              </a:ext>
            </a:extLst>
          </p:cNvPr>
          <p:cNvGrpSpPr/>
          <p:nvPr/>
        </p:nvGrpSpPr>
        <p:grpSpPr>
          <a:xfrm>
            <a:off x="140419" y="299624"/>
            <a:ext cx="1879169" cy="980224"/>
            <a:chOff x="1282652" y="498315"/>
            <a:chExt cx="1807888" cy="876343"/>
          </a:xfrm>
        </p:grpSpPr>
        <p:pic>
          <p:nvPicPr>
            <p:cNvPr id="6" name="Picture 5">
              <a:extLst>
                <a:ext uri="{FF2B5EF4-FFF2-40B4-BE49-F238E27FC236}">
                  <a16:creationId xmlns:a16="http://schemas.microsoft.com/office/drawing/2014/main" id="{FEBD5877-C1CE-1FA6-5F49-D25B89BE69F2}"/>
                </a:ext>
              </a:extLst>
            </p:cNvPr>
            <p:cNvPicPr>
              <a:picLocks noChangeAspect="1"/>
            </p:cNvPicPr>
            <p:nvPr/>
          </p:nvPicPr>
          <p:blipFill>
            <a:blip r:embed="rId3"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1282652" y="498315"/>
              <a:ext cx="1807888" cy="876343"/>
            </a:xfrm>
            <a:prstGeom prst="rect">
              <a:avLst/>
            </a:prstGeom>
          </p:spPr>
        </p:pic>
        <p:sp>
          <p:nvSpPr>
            <p:cNvPr id="7" name="TextBox 28">
              <a:extLst>
                <a:ext uri="{FF2B5EF4-FFF2-40B4-BE49-F238E27FC236}">
                  <a16:creationId xmlns:a16="http://schemas.microsoft.com/office/drawing/2014/main" id="{FC86DDE1-7B1B-D414-53E9-60A2955210EE}"/>
                </a:ext>
              </a:extLst>
            </p:cNvPr>
            <p:cNvSpPr txBox="1"/>
            <p:nvPr/>
          </p:nvSpPr>
          <p:spPr>
            <a:xfrm rot="20457677">
              <a:off x="1345850" y="709582"/>
              <a:ext cx="1421884" cy="441630"/>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3000" b="1"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rPr>
                <a:t>اليوم الثاني</a:t>
              </a:r>
              <a:endParaRPr lang="en-US" sz="3000"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9" name="Group 8">
            <a:extLst>
              <a:ext uri="{FF2B5EF4-FFF2-40B4-BE49-F238E27FC236}">
                <a16:creationId xmlns:a16="http://schemas.microsoft.com/office/drawing/2014/main" id="{4F232B40-6637-2F3C-5186-E94AE85DE2F2}"/>
              </a:ext>
            </a:extLst>
          </p:cNvPr>
          <p:cNvGrpSpPr/>
          <p:nvPr/>
        </p:nvGrpSpPr>
        <p:grpSpPr>
          <a:xfrm>
            <a:off x="12103212" y="132020"/>
            <a:ext cx="5976052" cy="1024493"/>
            <a:chOff x="4650339" y="1798820"/>
            <a:chExt cx="9218059" cy="2703922"/>
          </a:xfrm>
        </p:grpSpPr>
        <p:pic>
          <p:nvPicPr>
            <p:cNvPr id="19" name="Picture 18">
              <a:extLst>
                <a:ext uri="{FF2B5EF4-FFF2-40B4-BE49-F238E27FC236}">
                  <a16:creationId xmlns:a16="http://schemas.microsoft.com/office/drawing/2014/main" id="{DB587E16-79F8-057F-8149-E7592A68F8A7}"/>
                </a:ext>
              </a:extLst>
            </p:cNvPr>
            <p:cNvPicPr>
              <a:picLocks noChangeAspect="1"/>
            </p:cNvPicPr>
            <p:nvPr/>
          </p:nvPicPr>
          <p:blipFill rotWithShape="1">
            <a:blip r:embed="rId4">
              <a:grayscl/>
              <a:extLst>
                <a:ext uri="{BEBA8EAE-BF5A-486C-A8C5-ECC9F3942E4B}">
                  <a14:imgProps xmlns:a14="http://schemas.microsoft.com/office/drawing/2010/main">
                    <a14:imgLayer r:embed="rId5">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630" t="9182" r="839" b="13125"/>
            <a:stretch/>
          </p:blipFill>
          <p:spPr>
            <a:xfrm>
              <a:off x="5374985" y="1798820"/>
              <a:ext cx="8493413" cy="2703922"/>
            </a:xfrm>
            <a:prstGeom prst="rect">
              <a:avLst/>
            </a:prstGeom>
          </p:spPr>
        </p:pic>
        <p:sp>
          <p:nvSpPr>
            <p:cNvPr id="20" name="TextBox 42">
              <a:extLst>
                <a:ext uri="{FF2B5EF4-FFF2-40B4-BE49-F238E27FC236}">
                  <a16:creationId xmlns:a16="http://schemas.microsoft.com/office/drawing/2014/main" id="{A8710DD6-0C55-5F29-4CAF-3B243057A9DD}"/>
                </a:ext>
              </a:extLst>
            </p:cNvPr>
            <p:cNvSpPr txBox="1"/>
            <p:nvPr/>
          </p:nvSpPr>
          <p:spPr>
            <a:xfrm>
              <a:off x="4650339" y="1798821"/>
              <a:ext cx="8662082" cy="2513078"/>
            </a:xfrm>
            <a:prstGeom prst="rect">
              <a:avLst/>
            </a:prstGeom>
          </p:spPr>
          <p:txBody>
            <a:bodyPr wrap="square" lIns="0" tIns="0" rIns="0" bIns="0" rtlCol="0" anchor="t">
              <a:spAutoFit/>
            </a:bodyPr>
            <a:lstStyle/>
            <a:p>
              <a:pPr algn="just" rtl="1">
                <a:lnSpc>
                  <a:spcPct val="150000"/>
                </a:lnSpc>
              </a:pPr>
              <a:r>
                <a:rPr lang="ar-EG" sz="4500" b="1" spc="51" dirty="0">
                  <a:latin typeface="Aljazeera" panose="02000000000000000000" pitchFamily="2" charset="-78"/>
                  <a:cs typeface="Aljazeera" panose="02000000000000000000" pitchFamily="2" charset="-78"/>
                </a:rPr>
                <a:t>المرشد عند دراسة الحالة</a:t>
              </a:r>
              <a:endParaRPr lang="en-US" sz="4500" b="1" spc="51" dirty="0">
                <a:latin typeface="Aljazeera" panose="02000000000000000000" pitchFamily="2" charset="-78"/>
                <a:cs typeface="Aljazeera" panose="02000000000000000000" pitchFamily="2" charset="-78"/>
              </a:endParaRPr>
            </a:p>
          </p:txBody>
        </p:sp>
      </p:grpSp>
      <p:grpSp>
        <p:nvGrpSpPr>
          <p:cNvPr id="21" name="Group 20">
            <a:extLst>
              <a:ext uri="{FF2B5EF4-FFF2-40B4-BE49-F238E27FC236}">
                <a16:creationId xmlns:a16="http://schemas.microsoft.com/office/drawing/2014/main" id="{5B62A8B4-4138-3877-B476-EFD14E7625E9}"/>
              </a:ext>
            </a:extLst>
          </p:cNvPr>
          <p:cNvGrpSpPr>
            <a:grpSpLocks/>
          </p:cNvGrpSpPr>
          <p:nvPr/>
        </p:nvGrpSpPr>
        <p:grpSpPr>
          <a:xfrm>
            <a:off x="4915948" y="1409700"/>
            <a:ext cx="6999133" cy="1397974"/>
            <a:chOff x="1280529" y="130715"/>
            <a:chExt cx="1249336" cy="791746"/>
          </a:xfrm>
        </p:grpSpPr>
        <p:pic>
          <p:nvPicPr>
            <p:cNvPr id="22" name="Picture 21">
              <a:extLst>
                <a:ext uri="{FF2B5EF4-FFF2-40B4-BE49-F238E27FC236}">
                  <a16:creationId xmlns:a16="http://schemas.microsoft.com/office/drawing/2014/main" id="{F7E4C941-92BF-CA20-A31B-F70224216A20}"/>
                </a:ext>
              </a:extLst>
            </p:cNvPr>
            <p:cNvPicPr>
              <a:picLocks noChangeAspect="1"/>
            </p:cNvPicPr>
            <p:nvPr/>
          </p:nvPicPr>
          <p:blipFill>
            <a:blip r:embed="rId6" cstate="print">
              <a:duotone>
                <a:schemeClr val="accent2">
                  <a:shade val="45000"/>
                  <a:satMod val="135000"/>
                </a:schemeClr>
                <a:prstClr val="white"/>
              </a:duotone>
            </a:blip>
            <a:srcRect/>
            <a:stretch>
              <a:fillRect/>
            </a:stretch>
          </p:blipFill>
          <p:spPr bwMode="auto">
            <a:xfrm>
              <a:off x="1280529" y="130715"/>
              <a:ext cx="1249336" cy="791746"/>
            </a:xfrm>
            <a:prstGeom prst="rect">
              <a:avLst/>
            </a:prstGeom>
            <a:noFill/>
            <a:ln>
              <a:noFill/>
            </a:ln>
          </p:spPr>
        </p:pic>
        <p:sp>
          <p:nvSpPr>
            <p:cNvPr id="23" name="Rectangle 22">
              <a:extLst>
                <a:ext uri="{FF2B5EF4-FFF2-40B4-BE49-F238E27FC236}">
                  <a16:creationId xmlns:a16="http://schemas.microsoft.com/office/drawing/2014/main" id="{32A5CCB6-8AA8-211D-C4D0-AF6966438DE8}"/>
                </a:ext>
              </a:extLst>
            </p:cNvPr>
            <p:cNvSpPr/>
            <p:nvPr/>
          </p:nvSpPr>
          <p:spPr>
            <a:xfrm>
              <a:off x="1280529" y="187218"/>
              <a:ext cx="1135490" cy="62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algn="r" rtl="0">
                <a:lnSpc>
                  <a:spcPct val="107000"/>
                </a:lnSpc>
                <a:spcAft>
                  <a:spcPts val="800"/>
                </a:spcAft>
              </a:pPr>
              <a:r>
                <a:rPr lang="ar-EG"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الإرشاد الجمعي والإرشاد الفردي</a:t>
              </a:r>
              <a:endParaRPr lang="en-US" sz="45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4" name="Group 23">
            <a:extLst>
              <a:ext uri="{FF2B5EF4-FFF2-40B4-BE49-F238E27FC236}">
                <a16:creationId xmlns:a16="http://schemas.microsoft.com/office/drawing/2014/main" id="{1BF27AE6-7215-5DBF-46A4-D5CC7C5D6B56}"/>
              </a:ext>
            </a:extLst>
          </p:cNvPr>
          <p:cNvGrpSpPr/>
          <p:nvPr/>
        </p:nvGrpSpPr>
        <p:grpSpPr>
          <a:xfrm>
            <a:off x="4343400" y="4000501"/>
            <a:ext cx="13735860" cy="2971801"/>
            <a:chOff x="12861560" y="2850828"/>
            <a:chExt cx="6434827" cy="1068226"/>
          </a:xfrm>
        </p:grpSpPr>
        <p:sp>
          <p:nvSpPr>
            <p:cNvPr id="25" name="Freeform 9">
              <a:extLst>
                <a:ext uri="{FF2B5EF4-FFF2-40B4-BE49-F238E27FC236}">
                  <a16:creationId xmlns:a16="http://schemas.microsoft.com/office/drawing/2014/main" id="{95826796-CF80-5A30-53CF-C27B1190AD40}"/>
                </a:ext>
              </a:extLst>
            </p:cNvPr>
            <p:cNvSpPr/>
            <p:nvPr/>
          </p:nvSpPr>
          <p:spPr>
            <a:xfrm flipH="1">
              <a:off x="12861560" y="2850828"/>
              <a:ext cx="6434827" cy="1068226"/>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7">
                <a:duotone>
                  <a:schemeClr val="accent4">
                    <a:shade val="45000"/>
                    <a:satMod val="135000"/>
                  </a:schemeClr>
                  <a:prstClr val="white"/>
                </a:duotone>
                <a:extLst>
                  <a:ext uri="{96DAC541-7B7A-43D3-8B79-37D633B846F1}">
                    <asvg:svgBlip xmlns:asvg="http://schemas.microsoft.com/office/drawing/2016/SVG/main" r:embed="rId8"/>
                  </a:ext>
                </a:extLst>
              </a:blip>
              <a:stretch>
                <a:fillRect/>
              </a:stretch>
            </a:blipFill>
          </p:spPr>
          <p:txBody>
            <a:bodyPr/>
            <a:lstStyle/>
            <a:p>
              <a:endParaRPr lang="ar-EG" sz="1200" dirty="0"/>
            </a:p>
          </p:txBody>
        </p:sp>
        <p:sp>
          <p:nvSpPr>
            <p:cNvPr id="26" name="TextBox 25">
              <a:extLst>
                <a:ext uri="{FF2B5EF4-FFF2-40B4-BE49-F238E27FC236}">
                  <a16:creationId xmlns:a16="http://schemas.microsoft.com/office/drawing/2014/main" id="{99F5437B-F32E-9D47-8281-8ECA6500C813}"/>
                </a:ext>
              </a:extLst>
            </p:cNvPr>
            <p:cNvSpPr txBox="1"/>
            <p:nvPr/>
          </p:nvSpPr>
          <p:spPr>
            <a:xfrm>
              <a:off x="13488717" y="2974052"/>
              <a:ext cx="5532643" cy="605708"/>
            </a:xfrm>
            <a:prstGeom prst="rect">
              <a:avLst/>
            </a:prstGeom>
            <a:noFill/>
          </p:spPr>
          <p:txBody>
            <a:bodyPr wrap="square" rtlCol="1">
              <a:spAutoFit/>
            </a:bodyPr>
            <a:lstStyle/>
            <a:p>
              <a:pPr algn="just" rtl="1">
                <a:lnSpc>
                  <a:spcPct val="150000"/>
                </a:lnSpc>
              </a:pPr>
              <a:r>
                <a:rPr lang="ar-EG" sz="3600" dirty="0">
                  <a:latin typeface="Dubai" panose="020B0503030403030204" pitchFamily="34" charset="-78"/>
                  <a:ea typeface="Calibri" panose="020F0502020204030204" pitchFamily="34" charset="0"/>
                  <a:cs typeface="Dubai" panose="020B0503030403030204" pitchFamily="34" charset="-78"/>
                </a:rPr>
                <a:t>إرشاد عدد من المسترشدين الذين تتشابه مشكلاتهم واضطراباتهم معا في جماعات صغيرة يتراوح عددها من (٥ - ١٠) أفراد</a:t>
              </a:r>
            </a:p>
          </p:txBody>
        </p:sp>
      </p:grpSp>
      <p:grpSp>
        <p:nvGrpSpPr>
          <p:cNvPr id="27" name="Group 4">
            <a:extLst>
              <a:ext uri="{FF2B5EF4-FFF2-40B4-BE49-F238E27FC236}">
                <a16:creationId xmlns:a16="http://schemas.microsoft.com/office/drawing/2014/main" id="{1BB6DE8D-F692-44B0-8C98-3E30ADA82940}"/>
              </a:ext>
            </a:extLst>
          </p:cNvPr>
          <p:cNvGrpSpPr/>
          <p:nvPr/>
        </p:nvGrpSpPr>
        <p:grpSpPr>
          <a:xfrm>
            <a:off x="0" y="2315997"/>
            <a:ext cx="5412615" cy="5366465"/>
            <a:chOff x="-4282541" y="3921401"/>
            <a:chExt cx="7866340" cy="8699050"/>
          </a:xfrm>
        </p:grpSpPr>
        <p:pic>
          <p:nvPicPr>
            <p:cNvPr id="28" name="Picture 5">
              <a:extLst>
                <a:ext uri="{FF2B5EF4-FFF2-40B4-BE49-F238E27FC236}">
                  <a16:creationId xmlns:a16="http://schemas.microsoft.com/office/drawing/2014/main" id="{88864996-467C-43D3-BBC5-508FF2AB271A}"/>
                </a:ext>
              </a:extLst>
            </p:cNvPr>
            <p:cNvPicPr>
              <a:picLocks noChangeAspect="1"/>
            </p:cNvPicPr>
            <p:nvPr/>
          </p:nvPicPr>
          <p:blipFill>
            <a:blip r:embed="rId9">
              <a:extLst>
                <a:ext uri="{28A0092B-C50C-407E-A947-70E740481C1C}">
                  <a14:useLocalDpi xmlns:a14="http://schemas.microsoft.com/office/drawing/2010/main" val="0"/>
                </a:ext>
              </a:extLst>
            </a:blip>
            <a:srcRect l="4005" r="4005"/>
            <a:stretch/>
          </p:blipFill>
          <p:spPr>
            <a:xfrm>
              <a:off x="-4282541" y="3921401"/>
              <a:ext cx="7866340" cy="8699050"/>
            </a:xfrm>
            <a:prstGeom prst="hexagon">
              <a:avLst/>
            </a:prstGeom>
          </p:spPr>
        </p:pic>
      </p:grpSp>
      <p:grpSp>
        <p:nvGrpSpPr>
          <p:cNvPr id="15" name="Group 14">
            <a:extLst>
              <a:ext uri="{FF2B5EF4-FFF2-40B4-BE49-F238E27FC236}">
                <a16:creationId xmlns:a16="http://schemas.microsoft.com/office/drawing/2014/main" id="{498FDE12-7CE1-CBCA-2CD7-1034F04D07D7}"/>
              </a:ext>
            </a:extLst>
          </p:cNvPr>
          <p:cNvGrpSpPr/>
          <p:nvPr/>
        </p:nvGrpSpPr>
        <p:grpSpPr>
          <a:xfrm>
            <a:off x="10510437" y="2539237"/>
            <a:ext cx="7461031" cy="1530575"/>
            <a:chOff x="5081785" y="6784800"/>
            <a:chExt cx="7942903" cy="1549111"/>
          </a:xfrm>
        </p:grpSpPr>
        <p:sp>
          <p:nvSpPr>
            <p:cNvPr id="16" name="Freeform 9">
              <a:extLst>
                <a:ext uri="{FF2B5EF4-FFF2-40B4-BE49-F238E27FC236}">
                  <a16:creationId xmlns:a16="http://schemas.microsoft.com/office/drawing/2014/main" id="{E78446BB-8103-B323-B48A-5B25FE6037F5}"/>
                </a:ext>
              </a:extLst>
            </p:cNvPr>
            <p:cNvSpPr/>
            <p:nvPr/>
          </p:nvSpPr>
          <p:spPr>
            <a:xfrm flipH="1">
              <a:off x="5492887" y="6784800"/>
              <a:ext cx="6937177" cy="1101899"/>
            </a:xfrm>
            <a:custGeom>
              <a:avLst/>
              <a:gdLst>
                <a:gd name="connsiteX0" fmla="*/ 0 w 5384161"/>
                <a:gd name="connsiteY0" fmla="*/ 2811666 h 10124618"/>
                <a:gd name="connsiteX1" fmla="*/ 5384161 w 5384161"/>
                <a:gd name="connsiteY1" fmla="*/ 2811666 h 10124618"/>
                <a:gd name="connsiteX2" fmla="*/ 5384161 w 5384161"/>
                <a:gd name="connsiteY2" fmla="*/ 10124618 h 10124618"/>
                <a:gd name="connsiteX3" fmla="*/ 0 w 5384161"/>
                <a:gd name="connsiteY3" fmla="*/ 10124618 h 10124618"/>
                <a:gd name="connsiteX4" fmla="*/ 0 w 5384161"/>
                <a:gd name="connsiteY4" fmla="*/ 2811666 h 101246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4161" h="10124618">
                  <a:moveTo>
                    <a:pt x="0" y="2811666"/>
                  </a:moveTo>
                  <a:cubicBezTo>
                    <a:pt x="1794720" y="2811666"/>
                    <a:pt x="2238084" y="-3514595"/>
                    <a:pt x="5384161" y="2811666"/>
                  </a:cubicBezTo>
                  <a:lnTo>
                    <a:pt x="5384161" y="10124618"/>
                  </a:lnTo>
                  <a:lnTo>
                    <a:pt x="0" y="10124618"/>
                  </a:lnTo>
                  <a:lnTo>
                    <a:pt x="0" y="2811666"/>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ar-EG" sz="1200" dirty="0"/>
            </a:p>
          </p:txBody>
        </p:sp>
        <p:pic>
          <p:nvPicPr>
            <p:cNvPr id="17" name="Picture 16">
              <a:extLst>
                <a:ext uri="{FF2B5EF4-FFF2-40B4-BE49-F238E27FC236}">
                  <a16:creationId xmlns:a16="http://schemas.microsoft.com/office/drawing/2014/main" id="{3DF50490-D041-C8CF-668F-50DD23AFEAE3}"/>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flipH="1">
              <a:off x="12004214" y="6893705"/>
              <a:ext cx="1020474" cy="1440206"/>
            </a:xfrm>
            <a:prstGeom prst="rect">
              <a:avLst/>
            </a:prstGeom>
          </p:spPr>
        </p:pic>
        <p:sp>
          <p:nvSpPr>
            <p:cNvPr id="18" name="TextBox 42">
              <a:extLst>
                <a:ext uri="{FF2B5EF4-FFF2-40B4-BE49-F238E27FC236}">
                  <a16:creationId xmlns:a16="http://schemas.microsoft.com/office/drawing/2014/main" id="{2B04FCE5-9DAB-DD1B-AEF5-5CF2A4D617D5}"/>
                </a:ext>
              </a:extLst>
            </p:cNvPr>
            <p:cNvSpPr txBox="1"/>
            <p:nvPr/>
          </p:nvSpPr>
          <p:spPr>
            <a:xfrm>
              <a:off x="5081785" y="7243326"/>
              <a:ext cx="6189787" cy="506194"/>
            </a:xfrm>
            <a:prstGeom prst="rect">
              <a:avLst/>
            </a:prstGeom>
          </p:spPr>
          <p:txBody>
            <a:bodyPr wrap="square" lIns="0" tIns="0" rIns="0" bIns="0" rtlCol="0" anchor="t">
              <a:spAutoFit/>
            </a:bodyPr>
            <a:lstStyle/>
            <a:p>
              <a:pPr algn="r">
                <a:lnSpc>
                  <a:spcPts val="3610"/>
                </a:lnSpc>
              </a:pPr>
              <a:r>
                <a:rPr lang="ar-EG" sz="4000" b="1" spc="51" dirty="0">
                  <a:latin typeface="Dubai" panose="020B0503030403030204" pitchFamily="34" charset="-78"/>
                  <a:cs typeface="Dubai" panose="020B0503030403030204" pitchFamily="34" charset="-78"/>
                </a:rPr>
                <a:t>ثانياً: الإرشاد الجمعي</a:t>
              </a:r>
              <a:endParaRPr lang="en-US" sz="4000" b="1" spc="51" dirty="0">
                <a:latin typeface="Dubai" panose="020B0503030403030204" pitchFamily="34" charset="-78"/>
                <a:cs typeface="Dubai" panose="020B0503030403030204" pitchFamily="34" charset="-78"/>
              </a:endParaRPr>
            </a:p>
          </p:txBody>
        </p:sp>
      </p:grpSp>
    </p:spTree>
    <p:extLst>
      <p:ext uri="{BB962C8B-B14F-4D97-AF65-F5344CB8AC3E}">
        <p14:creationId xmlns:p14="http://schemas.microsoft.com/office/powerpoint/2010/main" val="400314333"/>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Triangle 7">
            <a:extLst>
              <a:ext uri="{FF2B5EF4-FFF2-40B4-BE49-F238E27FC236}">
                <a16:creationId xmlns:a16="http://schemas.microsoft.com/office/drawing/2014/main" id="{BDC96880-C9A8-D463-187E-5F44CF00C555}"/>
              </a:ext>
            </a:extLst>
          </p:cNvPr>
          <p:cNvSpPr/>
          <p:nvPr/>
        </p:nvSpPr>
        <p:spPr>
          <a:xfrm flipH="1">
            <a:off x="0" y="-30549"/>
            <a:ext cx="18288000" cy="10325100"/>
          </a:xfrm>
          <a:prstGeom prst="rtTriangle">
            <a:avLst/>
          </a:prstGeom>
          <a:solidFill>
            <a:schemeClr val="accent4">
              <a:lumMod val="75000"/>
              <a:alpha val="54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ar-EG" dirty="0"/>
          </a:p>
        </p:txBody>
      </p:sp>
      <p:grpSp>
        <p:nvGrpSpPr>
          <p:cNvPr id="2" name="Group 1">
            <a:extLst>
              <a:ext uri="{FF2B5EF4-FFF2-40B4-BE49-F238E27FC236}">
                <a16:creationId xmlns:a16="http://schemas.microsoft.com/office/drawing/2014/main" id="{EA7FD379-A12B-C0F3-294C-AF8BD930CAD6}"/>
              </a:ext>
            </a:extLst>
          </p:cNvPr>
          <p:cNvGrpSpPr/>
          <p:nvPr/>
        </p:nvGrpSpPr>
        <p:grpSpPr>
          <a:xfrm>
            <a:off x="695755" y="1061232"/>
            <a:ext cx="1980028" cy="980225"/>
            <a:chOff x="789788" y="568550"/>
            <a:chExt cx="2263765" cy="876343"/>
          </a:xfrm>
        </p:grpSpPr>
        <p:pic>
          <p:nvPicPr>
            <p:cNvPr id="3" name="Picture 2">
              <a:extLst>
                <a:ext uri="{FF2B5EF4-FFF2-40B4-BE49-F238E27FC236}">
                  <a16:creationId xmlns:a16="http://schemas.microsoft.com/office/drawing/2014/main" id="{06FDF8A8-8115-0A6B-2829-DA2EC6FE1CBB}"/>
                </a:ext>
              </a:extLst>
            </p:cNvPr>
            <p:cNvPicPr>
              <a:picLocks noChangeAspect="1"/>
            </p:cNvPicPr>
            <p:nvPr/>
          </p:nvPicPr>
          <p:blipFill>
            <a:blip r:embed="rId3"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789788" y="568550"/>
              <a:ext cx="2263765" cy="876343"/>
            </a:xfrm>
            <a:prstGeom prst="rect">
              <a:avLst/>
            </a:prstGeom>
          </p:spPr>
        </p:pic>
        <p:sp>
          <p:nvSpPr>
            <p:cNvPr id="4" name="TextBox 28">
              <a:extLst>
                <a:ext uri="{FF2B5EF4-FFF2-40B4-BE49-F238E27FC236}">
                  <a16:creationId xmlns:a16="http://schemas.microsoft.com/office/drawing/2014/main" id="{4E9B5231-2549-7509-307B-8A7BD2A6ABD2}"/>
                </a:ext>
              </a:extLst>
            </p:cNvPr>
            <p:cNvSpPr txBox="1"/>
            <p:nvPr/>
          </p:nvSpPr>
          <p:spPr>
            <a:xfrm rot="20457677">
              <a:off x="874661" y="849684"/>
              <a:ext cx="1896204" cy="368025"/>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2500" b="1"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rPr>
                <a:t>الجلسة الأولى</a:t>
              </a:r>
              <a:endParaRPr lang="en-US" sz="2500"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5" name="Group 4">
            <a:extLst>
              <a:ext uri="{FF2B5EF4-FFF2-40B4-BE49-F238E27FC236}">
                <a16:creationId xmlns:a16="http://schemas.microsoft.com/office/drawing/2014/main" id="{9B30CF6B-06A4-7767-9951-7F92C4EFB13A}"/>
              </a:ext>
            </a:extLst>
          </p:cNvPr>
          <p:cNvGrpSpPr/>
          <p:nvPr/>
        </p:nvGrpSpPr>
        <p:grpSpPr>
          <a:xfrm>
            <a:off x="140419" y="299624"/>
            <a:ext cx="1879169" cy="980224"/>
            <a:chOff x="1282652" y="498315"/>
            <a:chExt cx="1807888" cy="876343"/>
          </a:xfrm>
        </p:grpSpPr>
        <p:pic>
          <p:nvPicPr>
            <p:cNvPr id="6" name="Picture 5">
              <a:extLst>
                <a:ext uri="{FF2B5EF4-FFF2-40B4-BE49-F238E27FC236}">
                  <a16:creationId xmlns:a16="http://schemas.microsoft.com/office/drawing/2014/main" id="{FEBD5877-C1CE-1FA6-5F49-D25B89BE69F2}"/>
                </a:ext>
              </a:extLst>
            </p:cNvPr>
            <p:cNvPicPr>
              <a:picLocks noChangeAspect="1"/>
            </p:cNvPicPr>
            <p:nvPr/>
          </p:nvPicPr>
          <p:blipFill>
            <a:blip r:embed="rId4"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1282652" y="498315"/>
              <a:ext cx="1807888" cy="876343"/>
            </a:xfrm>
            <a:prstGeom prst="rect">
              <a:avLst/>
            </a:prstGeom>
          </p:spPr>
        </p:pic>
        <p:sp>
          <p:nvSpPr>
            <p:cNvPr id="7" name="TextBox 28">
              <a:extLst>
                <a:ext uri="{FF2B5EF4-FFF2-40B4-BE49-F238E27FC236}">
                  <a16:creationId xmlns:a16="http://schemas.microsoft.com/office/drawing/2014/main" id="{FC86DDE1-7B1B-D414-53E9-60A2955210EE}"/>
                </a:ext>
              </a:extLst>
            </p:cNvPr>
            <p:cNvSpPr txBox="1"/>
            <p:nvPr/>
          </p:nvSpPr>
          <p:spPr>
            <a:xfrm rot="20457677">
              <a:off x="1345850" y="709582"/>
              <a:ext cx="1421884" cy="441630"/>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3000" b="1"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rPr>
                <a:t>اليوم الثاني</a:t>
              </a:r>
              <a:endParaRPr lang="en-US" sz="3000"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9" name="Group 8">
            <a:extLst>
              <a:ext uri="{FF2B5EF4-FFF2-40B4-BE49-F238E27FC236}">
                <a16:creationId xmlns:a16="http://schemas.microsoft.com/office/drawing/2014/main" id="{4F232B40-6637-2F3C-5186-E94AE85DE2F2}"/>
              </a:ext>
            </a:extLst>
          </p:cNvPr>
          <p:cNvGrpSpPr/>
          <p:nvPr/>
        </p:nvGrpSpPr>
        <p:grpSpPr>
          <a:xfrm>
            <a:off x="12103212" y="132020"/>
            <a:ext cx="5976052" cy="1024493"/>
            <a:chOff x="4650339" y="1798820"/>
            <a:chExt cx="9218059" cy="2703922"/>
          </a:xfrm>
        </p:grpSpPr>
        <p:pic>
          <p:nvPicPr>
            <p:cNvPr id="19" name="Picture 18">
              <a:extLst>
                <a:ext uri="{FF2B5EF4-FFF2-40B4-BE49-F238E27FC236}">
                  <a16:creationId xmlns:a16="http://schemas.microsoft.com/office/drawing/2014/main" id="{DB587E16-79F8-057F-8149-E7592A68F8A7}"/>
                </a:ext>
              </a:extLst>
            </p:cNvPr>
            <p:cNvPicPr>
              <a:picLocks noChangeAspect="1"/>
            </p:cNvPicPr>
            <p:nvPr/>
          </p:nvPicPr>
          <p:blipFill rotWithShape="1">
            <a:blip r:embed="rId5">
              <a:grayscl/>
              <a:extLst>
                <a:ext uri="{BEBA8EAE-BF5A-486C-A8C5-ECC9F3942E4B}">
                  <a14:imgProps xmlns:a14="http://schemas.microsoft.com/office/drawing/2010/main">
                    <a14:imgLayer r:embed="rId6">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630" t="9182" r="839" b="13125"/>
            <a:stretch/>
          </p:blipFill>
          <p:spPr>
            <a:xfrm>
              <a:off x="5374985" y="1798820"/>
              <a:ext cx="8493413" cy="2703922"/>
            </a:xfrm>
            <a:prstGeom prst="rect">
              <a:avLst/>
            </a:prstGeom>
          </p:spPr>
        </p:pic>
        <p:sp>
          <p:nvSpPr>
            <p:cNvPr id="20" name="TextBox 42">
              <a:extLst>
                <a:ext uri="{FF2B5EF4-FFF2-40B4-BE49-F238E27FC236}">
                  <a16:creationId xmlns:a16="http://schemas.microsoft.com/office/drawing/2014/main" id="{A8710DD6-0C55-5F29-4CAF-3B243057A9DD}"/>
                </a:ext>
              </a:extLst>
            </p:cNvPr>
            <p:cNvSpPr txBox="1"/>
            <p:nvPr/>
          </p:nvSpPr>
          <p:spPr>
            <a:xfrm>
              <a:off x="4650339" y="1798821"/>
              <a:ext cx="8662082" cy="2513078"/>
            </a:xfrm>
            <a:prstGeom prst="rect">
              <a:avLst/>
            </a:prstGeom>
          </p:spPr>
          <p:txBody>
            <a:bodyPr wrap="square" lIns="0" tIns="0" rIns="0" bIns="0" rtlCol="0" anchor="t">
              <a:spAutoFit/>
            </a:bodyPr>
            <a:lstStyle/>
            <a:p>
              <a:pPr algn="just" rtl="1">
                <a:lnSpc>
                  <a:spcPct val="150000"/>
                </a:lnSpc>
              </a:pPr>
              <a:r>
                <a:rPr lang="ar-EG" sz="4500" b="1" spc="51" dirty="0">
                  <a:latin typeface="Aljazeera" panose="02000000000000000000" pitchFamily="2" charset="-78"/>
                  <a:cs typeface="Aljazeera" panose="02000000000000000000" pitchFamily="2" charset="-78"/>
                </a:rPr>
                <a:t>المرشد عند دراسة الحالة</a:t>
              </a:r>
              <a:endParaRPr lang="en-US" sz="4500" b="1" spc="51" dirty="0">
                <a:latin typeface="Aljazeera" panose="02000000000000000000" pitchFamily="2" charset="-78"/>
                <a:cs typeface="Aljazeera" panose="02000000000000000000" pitchFamily="2" charset="-78"/>
              </a:endParaRPr>
            </a:p>
          </p:txBody>
        </p:sp>
      </p:grpSp>
      <p:grpSp>
        <p:nvGrpSpPr>
          <p:cNvPr id="21" name="Group 20">
            <a:extLst>
              <a:ext uri="{FF2B5EF4-FFF2-40B4-BE49-F238E27FC236}">
                <a16:creationId xmlns:a16="http://schemas.microsoft.com/office/drawing/2014/main" id="{5B62A8B4-4138-3877-B476-EFD14E7625E9}"/>
              </a:ext>
            </a:extLst>
          </p:cNvPr>
          <p:cNvGrpSpPr>
            <a:grpSpLocks/>
          </p:cNvGrpSpPr>
          <p:nvPr/>
        </p:nvGrpSpPr>
        <p:grpSpPr>
          <a:xfrm>
            <a:off x="4915948" y="1409700"/>
            <a:ext cx="6999133" cy="1397974"/>
            <a:chOff x="1280529" y="130715"/>
            <a:chExt cx="1249336" cy="791746"/>
          </a:xfrm>
        </p:grpSpPr>
        <p:pic>
          <p:nvPicPr>
            <p:cNvPr id="22" name="Picture 21">
              <a:extLst>
                <a:ext uri="{FF2B5EF4-FFF2-40B4-BE49-F238E27FC236}">
                  <a16:creationId xmlns:a16="http://schemas.microsoft.com/office/drawing/2014/main" id="{F7E4C941-92BF-CA20-A31B-F70224216A20}"/>
                </a:ext>
              </a:extLst>
            </p:cNvPr>
            <p:cNvPicPr>
              <a:picLocks noChangeAspect="1"/>
            </p:cNvPicPr>
            <p:nvPr/>
          </p:nvPicPr>
          <p:blipFill>
            <a:blip r:embed="rId7" cstate="print">
              <a:duotone>
                <a:schemeClr val="accent2">
                  <a:shade val="45000"/>
                  <a:satMod val="135000"/>
                </a:schemeClr>
                <a:prstClr val="white"/>
              </a:duotone>
            </a:blip>
            <a:srcRect/>
            <a:stretch>
              <a:fillRect/>
            </a:stretch>
          </p:blipFill>
          <p:spPr bwMode="auto">
            <a:xfrm>
              <a:off x="1280529" y="130715"/>
              <a:ext cx="1249336" cy="791746"/>
            </a:xfrm>
            <a:prstGeom prst="rect">
              <a:avLst/>
            </a:prstGeom>
            <a:noFill/>
            <a:ln>
              <a:noFill/>
            </a:ln>
          </p:spPr>
        </p:pic>
        <p:sp>
          <p:nvSpPr>
            <p:cNvPr id="23" name="Rectangle 22">
              <a:extLst>
                <a:ext uri="{FF2B5EF4-FFF2-40B4-BE49-F238E27FC236}">
                  <a16:creationId xmlns:a16="http://schemas.microsoft.com/office/drawing/2014/main" id="{32A5CCB6-8AA8-211D-C4D0-AF6966438DE8}"/>
                </a:ext>
              </a:extLst>
            </p:cNvPr>
            <p:cNvSpPr/>
            <p:nvPr/>
          </p:nvSpPr>
          <p:spPr>
            <a:xfrm>
              <a:off x="1280529" y="187218"/>
              <a:ext cx="1135490" cy="62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algn="r" rtl="0">
                <a:lnSpc>
                  <a:spcPct val="107000"/>
                </a:lnSpc>
                <a:spcAft>
                  <a:spcPts val="800"/>
                </a:spcAft>
              </a:pPr>
              <a:r>
                <a:rPr lang="ar-EG"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الإرشاد الجمعي والإرشاد الفردي</a:t>
              </a:r>
              <a:endParaRPr lang="en-US" sz="45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4" name="Group 23">
            <a:extLst>
              <a:ext uri="{FF2B5EF4-FFF2-40B4-BE49-F238E27FC236}">
                <a16:creationId xmlns:a16="http://schemas.microsoft.com/office/drawing/2014/main" id="{1BF27AE6-7215-5DBF-46A4-D5CC7C5D6B56}"/>
              </a:ext>
            </a:extLst>
          </p:cNvPr>
          <p:cNvGrpSpPr/>
          <p:nvPr/>
        </p:nvGrpSpPr>
        <p:grpSpPr>
          <a:xfrm>
            <a:off x="4343400" y="3162299"/>
            <a:ext cx="13735860" cy="7124700"/>
            <a:chOff x="12861560" y="2549533"/>
            <a:chExt cx="6434827" cy="2561003"/>
          </a:xfrm>
        </p:grpSpPr>
        <p:sp>
          <p:nvSpPr>
            <p:cNvPr id="25" name="Freeform 9">
              <a:extLst>
                <a:ext uri="{FF2B5EF4-FFF2-40B4-BE49-F238E27FC236}">
                  <a16:creationId xmlns:a16="http://schemas.microsoft.com/office/drawing/2014/main" id="{95826796-CF80-5A30-53CF-C27B1190AD40}"/>
                </a:ext>
              </a:extLst>
            </p:cNvPr>
            <p:cNvSpPr/>
            <p:nvPr/>
          </p:nvSpPr>
          <p:spPr>
            <a:xfrm flipH="1">
              <a:off x="12861560" y="2850828"/>
              <a:ext cx="6434827" cy="2259708"/>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8">
                <a:duotone>
                  <a:schemeClr val="accent4">
                    <a:shade val="45000"/>
                    <a:satMod val="135000"/>
                  </a:schemeClr>
                  <a:prstClr val="white"/>
                </a:duotone>
                <a:extLst>
                  <a:ext uri="{96DAC541-7B7A-43D3-8B79-37D633B846F1}">
                    <asvg:svgBlip xmlns:asvg="http://schemas.microsoft.com/office/drawing/2016/SVG/main" r:embed="rId9"/>
                  </a:ext>
                </a:extLst>
              </a:blip>
              <a:stretch>
                <a:fillRect/>
              </a:stretch>
            </a:blipFill>
          </p:spPr>
          <p:txBody>
            <a:bodyPr/>
            <a:lstStyle/>
            <a:p>
              <a:endParaRPr lang="ar-EG" sz="1200" dirty="0"/>
            </a:p>
          </p:txBody>
        </p:sp>
        <p:sp>
          <p:nvSpPr>
            <p:cNvPr id="26" name="TextBox 25">
              <a:extLst>
                <a:ext uri="{FF2B5EF4-FFF2-40B4-BE49-F238E27FC236}">
                  <a16:creationId xmlns:a16="http://schemas.microsoft.com/office/drawing/2014/main" id="{99F5437B-F32E-9D47-8281-8ECA6500C813}"/>
                </a:ext>
              </a:extLst>
            </p:cNvPr>
            <p:cNvSpPr txBox="1"/>
            <p:nvPr/>
          </p:nvSpPr>
          <p:spPr>
            <a:xfrm>
              <a:off x="13504112" y="2549533"/>
              <a:ext cx="5532643" cy="2397939"/>
            </a:xfrm>
            <a:prstGeom prst="rect">
              <a:avLst/>
            </a:prstGeom>
            <a:noFill/>
          </p:spPr>
          <p:txBody>
            <a:bodyPr wrap="square" rtlCol="1">
              <a:spAutoFit/>
            </a:bodyPr>
            <a:lstStyle/>
            <a:p>
              <a:pPr algn="just" rtl="1">
                <a:lnSpc>
                  <a:spcPct val="150000"/>
                </a:lnSpc>
              </a:pPr>
              <a:r>
                <a:rPr lang="ar-EG" sz="3600" b="1" u="sng" dirty="0">
                  <a:latin typeface="Dubai" panose="020B0503030403030204" pitchFamily="34" charset="-78"/>
                  <a:ea typeface="Calibri" panose="020F0502020204030204" pitchFamily="34" charset="0"/>
                  <a:cs typeface="Dubai" panose="020B0503030403030204" pitchFamily="34" charset="-78"/>
                </a:rPr>
                <a:t>وتهدف برامج الإرشاد الجمعي إلى ما يلي:</a:t>
              </a:r>
            </a:p>
            <a:p>
              <a:pPr algn="just" rtl="1">
                <a:lnSpc>
                  <a:spcPct val="150000"/>
                </a:lnSpc>
              </a:pPr>
              <a:r>
                <a:rPr lang="ar-EG" sz="3600" dirty="0">
                  <a:latin typeface="Dubai" panose="020B0503030403030204" pitchFamily="34" charset="-78"/>
                  <a:ea typeface="Calibri" panose="020F0502020204030204" pitchFamily="34" charset="0"/>
                  <a:cs typeface="Dubai" panose="020B0503030403030204" pitchFamily="34" charset="-78"/>
                </a:rPr>
                <a:t>- مساعدة الطالب على فهم نفسه وقدراته وميوله</a:t>
              </a:r>
            </a:p>
            <a:p>
              <a:pPr algn="just" rtl="1">
                <a:lnSpc>
                  <a:spcPct val="150000"/>
                </a:lnSpc>
              </a:pPr>
              <a:r>
                <a:rPr lang="ar-EG" sz="3600" dirty="0">
                  <a:latin typeface="Dubai" panose="020B0503030403030204" pitchFamily="34" charset="-78"/>
                  <a:ea typeface="Calibri" panose="020F0502020204030204" pitchFamily="34" charset="0"/>
                  <a:cs typeface="Dubai" panose="020B0503030403030204" pitchFamily="34" charset="-78"/>
                </a:rPr>
                <a:t>-مساعدة الطالب للتعبير عن نفسه وإبداء رأيه</a:t>
              </a:r>
            </a:p>
            <a:p>
              <a:pPr algn="just" rtl="1">
                <a:lnSpc>
                  <a:spcPct val="150000"/>
                </a:lnSpc>
              </a:pPr>
              <a:r>
                <a:rPr lang="ar-EG" sz="3600" dirty="0">
                  <a:latin typeface="Dubai" panose="020B0503030403030204" pitchFamily="34" charset="-78"/>
                  <a:ea typeface="Calibri" panose="020F0502020204030204" pitchFamily="34" charset="0"/>
                  <a:cs typeface="Dubai" panose="020B0503030403030204" pitchFamily="34" charset="-78"/>
                </a:rPr>
                <a:t>- تزويد الطالب بالثقة حتى يستطيع مواجهة مشاكله وحلها. </a:t>
              </a:r>
            </a:p>
            <a:p>
              <a:pPr algn="just" rtl="1">
                <a:lnSpc>
                  <a:spcPct val="150000"/>
                </a:lnSpc>
              </a:pPr>
              <a:r>
                <a:rPr lang="ar-EG" sz="3600" dirty="0">
                  <a:latin typeface="Dubai" panose="020B0503030403030204" pitchFamily="34" charset="-78"/>
                  <a:ea typeface="Calibri" panose="020F0502020204030204" pitchFamily="34" charset="0"/>
                  <a:cs typeface="Dubai" panose="020B0503030403030204" pitchFamily="34" charset="-78"/>
                </a:rPr>
                <a:t>- مساعدة الطالب للبحث عن هويته وأهدافه في الحياة.</a:t>
              </a:r>
            </a:p>
            <a:p>
              <a:pPr algn="just" rtl="1">
                <a:lnSpc>
                  <a:spcPct val="150000"/>
                </a:lnSpc>
              </a:pPr>
              <a:r>
                <a:rPr lang="ar-EG" sz="3600" dirty="0">
                  <a:latin typeface="Dubai" panose="020B0503030403030204" pitchFamily="34" charset="-78"/>
                  <a:ea typeface="Calibri" panose="020F0502020204030204" pitchFamily="34" charset="0"/>
                  <a:cs typeface="Dubai" panose="020B0503030403030204" pitchFamily="34" charset="-78"/>
                </a:rPr>
                <a:t>- الحصول على معلومات كافية في مجالات الاختيار المتاحة لطموحاته </a:t>
              </a:r>
            </a:p>
            <a:p>
              <a:pPr algn="just" rtl="1">
                <a:lnSpc>
                  <a:spcPct val="150000"/>
                </a:lnSpc>
              </a:pPr>
              <a:r>
                <a:rPr lang="ar-EG" sz="3600" dirty="0">
                  <a:latin typeface="Dubai" panose="020B0503030403030204" pitchFamily="34" charset="-78"/>
                  <a:ea typeface="Calibri" panose="020F0502020204030204" pitchFamily="34" charset="0"/>
                  <a:cs typeface="Dubai" panose="020B0503030403030204" pitchFamily="34" charset="-78"/>
                </a:rPr>
                <a:t>- تقوية تقدير الذات. </a:t>
              </a:r>
            </a:p>
            <a:p>
              <a:pPr algn="just" rtl="1">
                <a:lnSpc>
                  <a:spcPct val="150000"/>
                </a:lnSpc>
              </a:pPr>
              <a:r>
                <a:rPr lang="ar-EG" sz="3600" dirty="0">
                  <a:latin typeface="Dubai" panose="020B0503030403030204" pitchFamily="34" charset="-78"/>
                  <a:ea typeface="Calibri" panose="020F0502020204030204" pitchFamily="34" charset="0"/>
                  <a:cs typeface="Dubai" panose="020B0503030403030204" pitchFamily="34" charset="-78"/>
                </a:rPr>
                <a:t>- تنمية القدرة على تحمل المسؤولية </a:t>
              </a:r>
            </a:p>
          </p:txBody>
        </p:sp>
      </p:grpSp>
      <p:grpSp>
        <p:nvGrpSpPr>
          <p:cNvPr id="27" name="Group 4">
            <a:extLst>
              <a:ext uri="{FF2B5EF4-FFF2-40B4-BE49-F238E27FC236}">
                <a16:creationId xmlns:a16="http://schemas.microsoft.com/office/drawing/2014/main" id="{1BB6DE8D-F692-44B0-8C98-3E30ADA82940}"/>
              </a:ext>
            </a:extLst>
          </p:cNvPr>
          <p:cNvGrpSpPr/>
          <p:nvPr/>
        </p:nvGrpSpPr>
        <p:grpSpPr>
          <a:xfrm>
            <a:off x="0" y="2315997"/>
            <a:ext cx="5412615" cy="5366465"/>
            <a:chOff x="-4282541" y="3921401"/>
            <a:chExt cx="7866340" cy="8699050"/>
          </a:xfrm>
        </p:grpSpPr>
        <p:pic>
          <p:nvPicPr>
            <p:cNvPr id="28" name="Picture 5">
              <a:extLst>
                <a:ext uri="{FF2B5EF4-FFF2-40B4-BE49-F238E27FC236}">
                  <a16:creationId xmlns:a16="http://schemas.microsoft.com/office/drawing/2014/main" id="{88864996-467C-43D3-BBC5-508FF2AB271A}"/>
                </a:ext>
              </a:extLst>
            </p:cNvPr>
            <p:cNvPicPr>
              <a:picLocks noChangeAspect="1"/>
            </p:cNvPicPr>
            <p:nvPr/>
          </p:nvPicPr>
          <p:blipFill>
            <a:blip r:embed="rId10">
              <a:extLst>
                <a:ext uri="{28A0092B-C50C-407E-A947-70E740481C1C}">
                  <a14:useLocalDpi xmlns:a14="http://schemas.microsoft.com/office/drawing/2010/main" val="0"/>
                </a:ext>
              </a:extLst>
            </a:blip>
            <a:srcRect l="4005" r="4005"/>
            <a:stretch/>
          </p:blipFill>
          <p:spPr>
            <a:xfrm>
              <a:off x="-4282541" y="3921401"/>
              <a:ext cx="7866340" cy="8699050"/>
            </a:xfrm>
            <a:prstGeom prst="hexagon">
              <a:avLst/>
            </a:prstGeom>
          </p:spPr>
        </p:pic>
      </p:grpSp>
    </p:spTree>
    <p:extLst>
      <p:ext uri="{BB962C8B-B14F-4D97-AF65-F5344CB8AC3E}">
        <p14:creationId xmlns:p14="http://schemas.microsoft.com/office/powerpoint/2010/main" val="3005985024"/>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Triangle 7">
            <a:extLst>
              <a:ext uri="{FF2B5EF4-FFF2-40B4-BE49-F238E27FC236}">
                <a16:creationId xmlns:a16="http://schemas.microsoft.com/office/drawing/2014/main" id="{BDC96880-C9A8-D463-187E-5F44CF00C555}"/>
              </a:ext>
            </a:extLst>
          </p:cNvPr>
          <p:cNvSpPr/>
          <p:nvPr/>
        </p:nvSpPr>
        <p:spPr>
          <a:xfrm flipH="1">
            <a:off x="0" y="-30549"/>
            <a:ext cx="18288000" cy="10325100"/>
          </a:xfrm>
          <a:prstGeom prst="rtTriangle">
            <a:avLst/>
          </a:prstGeom>
          <a:solidFill>
            <a:schemeClr val="accent4">
              <a:lumMod val="75000"/>
              <a:alpha val="54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ar-EG" dirty="0"/>
          </a:p>
        </p:txBody>
      </p:sp>
      <p:grpSp>
        <p:nvGrpSpPr>
          <p:cNvPr id="2" name="Group 1">
            <a:extLst>
              <a:ext uri="{FF2B5EF4-FFF2-40B4-BE49-F238E27FC236}">
                <a16:creationId xmlns:a16="http://schemas.microsoft.com/office/drawing/2014/main" id="{EA7FD379-A12B-C0F3-294C-AF8BD930CAD6}"/>
              </a:ext>
            </a:extLst>
          </p:cNvPr>
          <p:cNvGrpSpPr/>
          <p:nvPr/>
        </p:nvGrpSpPr>
        <p:grpSpPr>
          <a:xfrm>
            <a:off x="695755" y="1061232"/>
            <a:ext cx="1980028" cy="980225"/>
            <a:chOff x="789788" y="568550"/>
            <a:chExt cx="2263765" cy="876343"/>
          </a:xfrm>
        </p:grpSpPr>
        <p:pic>
          <p:nvPicPr>
            <p:cNvPr id="3" name="Picture 2">
              <a:extLst>
                <a:ext uri="{FF2B5EF4-FFF2-40B4-BE49-F238E27FC236}">
                  <a16:creationId xmlns:a16="http://schemas.microsoft.com/office/drawing/2014/main" id="{06FDF8A8-8115-0A6B-2829-DA2EC6FE1CBB}"/>
                </a:ext>
              </a:extLst>
            </p:cNvPr>
            <p:cNvPicPr>
              <a:picLocks noChangeAspect="1"/>
            </p:cNvPicPr>
            <p:nvPr/>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789788" y="568550"/>
              <a:ext cx="2263765" cy="876343"/>
            </a:xfrm>
            <a:prstGeom prst="rect">
              <a:avLst/>
            </a:prstGeom>
          </p:spPr>
        </p:pic>
        <p:sp>
          <p:nvSpPr>
            <p:cNvPr id="4" name="TextBox 28">
              <a:extLst>
                <a:ext uri="{FF2B5EF4-FFF2-40B4-BE49-F238E27FC236}">
                  <a16:creationId xmlns:a16="http://schemas.microsoft.com/office/drawing/2014/main" id="{4E9B5231-2549-7509-307B-8A7BD2A6ABD2}"/>
                </a:ext>
              </a:extLst>
            </p:cNvPr>
            <p:cNvSpPr txBox="1"/>
            <p:nvPr/>
          </p:nvSpPr>
          <p:spPr>
            <a:xfrm rot="20457677">
              <a:off x="874661" y="849684"/>
              <a:ext cx="1896204" cy="368025"/>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2500" b="1"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rPr>
                <a:t>الجلسة الأولى</a:t>
              </a:r>
              <a:endParaRPr lang="en-US" sz="2500"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5" name="Group 4">
            <a:extLst>
              <a:ext uri="{FF2B5EF4-FFF2-40B4-BE49-F238E27FC236}">
                <a16:creationId xmlns:a16="http://schemas.microsoft.com/office/drawing/2014/main" id="{9B30CF6B-06A4-7767-9951-7F92C4EFB13A}"/>
              </a:ext>
            </a:extLst>
          </p:cNvPr>
          <p:cNvGrpSpPr/>
          <p:nvPr/>
        </p:nvGrpSpPr>
        <p:grpSpPr>
          <a:xfrm>
            <a:off x="140419" y="299624"/>
            <a:ext cx="1879169" cy="980224"/>
            <a:chOff x="1282652" y="498315"/>
            <a:chExt cx="1807888" cy="876343"/>
          </a:xfrm>
        </p:grpSpPr>
        <p:pic>
          <p:nvPicPr>
            <p:cNvPr id="6" name="Picture 5">
              <a:extLst>
                <a:ext uri="{FF2B5EF4-FFF2-40B4-BE49-F238E27FC236}">
                  <a16:creationId xmlns:a16="http://schemas.microsoft.com/office/drawing/2014/main" id="{FEBD5877-C1CE-1FA6-5F49-D25B89BE69F2}"/>
                </a:ext>
              </a:extLst>
            </p:cNvPr>
            <p:cNvPicPr>
              <a:picLocks noChangeAspect="1"/>
            </p:cNvPicPr>
            <p:nvPr/>
          </p:nvPicPr>
          <p:blipFill>
            <a:blip r:embed="rId3"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1282652" y="498315"/>
              <a:ext cx="1807888" cy="876343"/>
            </a:xfrm>
            <a:prstGeom prst="rect">
              <a:avLst/>
            </a:prstGeom>
          </p:spPr>
        </p:pic>
        <p:sp>
          <p:nvSpPr>
            <p:cNvPr id="7" name="TextBox 28">
              <a:extLst>
                <a:ext uri="{FF2B5EF4-FFF2-40B4-BE49-F238E27FC236}">
                  <a16:creationId xmlns:a16="http://schemas.microsoft.com/office/drawing/2014/main" id="{FC86DDE1-7B1B-D414-53E9-60A2955210EE}"/>
                </a:ext>
              </a:extLst>
            </p:cNvPr>
            <p:cNvSpPr txBox="1"/>
            <p:nvPr/>
          </p:nvSpPr>
          <p:spPr>
            <a:xfrm rot="20457677">
              <a:off x="1345850" y="709582"/>
              <a:ext cx="1421884" cy="441630"/>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3000" b="1"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rPr>
                <a:t>اليوم الثاني</a:t>
              </a:r>
              <a:endParaRPr lang="en-US" sz="3000"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9" name="Group 8">
            <a:extLst>
              <a:ext uri="{FF2B5EF4-FFF2-40B4-BE49-F238E27FC236}">
                <a16:creationId xmlns:a16="http://schemas.microsoft.com/office/drawing/2014/main" id="{4F232B40-6637-2F3C-5186-E94AE85DE2F2}"/>
              </a:ext>
            </a:extLst>
          </p:cNvPr>
          <p:cNvGrpSpPr/>
          <p:nvPr/>
        </p:nvGrpSpPr>
        <p:grpSpPr>
          <a:xfrm>
            <a:off x="12103212" y="132020"/>
            <a:ext cx="5976052" cy="1024493"/>
            <a:chOff x="4650339" y="1798820"/>
            <a:chExt cx="9218059" cy="2703922"/>
          </a:xfrm>
        </p:grpSpPr>
        <p:pic>
          <p:nvPicPr>
            <p:cNvPr id="19" name="Picture 18">
              <a:extLst>
                <a:ext uri="{FF2B5EF4-FFF2-40B4-BE49-F238E27FC236}">
                  <a16:creationId xmlns:a16="http://schemas.microsoft.com/office/drawing/2014/main" id="{DB587E16-79F8-057F-8149-E7592A68F8A7}"/>
                </a:ext>
              </a:extLst>
            </p:cNvPr>
            <p:cNvPicPr>
              <a:picLocks noChangeAspect="1"/>
            </p:cNvPicPr>
            <p:nvPr/>
          </p:nvPicPr>
          <p:blipFill rotWithShape="1">
            <a:blip r:embed="rId4">
              <a:grayscl/>
              <a:extLst>
                <a:ext uri="{BEBA8EAE-BF5A-486C-A8C5-ECC9F3942E4B}">
                  <a14:imgProps xmlns:a14="http://schemas.microsoft.com/office/drawing/2010/main">
                    <a14:imgLayer r:embed="rId5">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630" t="9182" r="839" b="13125"/>
            <a:stretch/>
          </p:blipFill>
          <p:spPr>
            <a:xfrm>
              <a:off x="5374985" y="1798820"/>
              <a:ext cx="8493413" cy="2703922"/>
            </a:xfrm>
            <a:prstGeom prst="rect">
              <a:avLst/>
            </a:prstGeom>
          </p:spPr>
        </p:pic>
        <p:sp>
          <p:nvSpPr>
            <p:cNvPr id="20" name="TextBox 42">
              <a:extLst>
                <a:ext uri="{FF2B5EF4-FFF2-40B4-BE49-F238E27FC236}">
                  <a16:creationId xmlns:a16="http://schemas.microsoft.com/office/drawing/2014/main" id="{A8710DD6-0C55-5F29-4CAF-3B243057A9DD}"/>
                </a:ext>
              </a:extLst>
            </p:cNvPr>
            <p:cNvSpPr txBox="1"/>
            <p:nvPr/>
          </p:nvSpPr>
          <p:spPr>
            <a:xfrm>
              <a:off x="4650339" y="1798821"/>
              <a:ext cx="8662082" cy="2513078"/>
            </a:xfrm>
            <a:prstGeom prst="rect">
              <a:avLst/>
            </a:prstGeom>
          </p:spPr>
          <p:txBody>
            <a:bodyPr wrap="square" lIns="0" tIns="0" rIns="0" bIns="0" rtlCol="0" anchor="t">
              <a:spAutoFit/>
            </a:bodyPr>
            <a:lstStyle/>
            <a:p>
              <a:pPr algn="just" rtl="1">
                <a:lnSpc>
                  <a:spcPct val="150000"/>
                </a:lnSpc>
              </a:pPr>
              <a:r>
                <a:rPr lang="ar-EG" sz="4500" b="1" spc="51" dirty="0">
                  <a:latin typeface="Aljazeera" panose="02000000000000000000" pitchFamily="2" charset="-78"/>
                  <a:cs typeface="Aljazeera" panose="02000000000000000000" pitchFamily="2" charset="-78"/>
                </a:rPr>
                <a:t>المرشد عند دراسة الحالة</a:t>
              </a:r>
              <a:endParaRPr lang="en-US" sz="4500" b="1" spc="51" dirty="0">
                <a:latin typeface="Aljazeera" panose="02000000000000000000" pitchFamily="2" charset="-78"/>
                <a:cs typeface="Aljazeera" panose="02000000000000000000" pitchFamily="2" charset="-78"/>
              </a:endParaRPr>
            </a:p>
          </p:txBody>
        </p:sp>
      </p:grpSp>
      <p:grpSp>
        <p:nvGrpSpPr>
          <p:cNvPr id="21" name="Group 20">
            <a:extLst>
              <a:ext uri="{FF2B5EF4-FFF2-40B4-BE49-F238E27FC236}">
                <a16:creationId xmlns:a16="http://schemas.microsoft.com/office/drawing/2014/main" id="{5B62A8B4-4138-3877-B476-EFD14E7625E9}"/>
              </a:ext>
            </a:extLst>
          </p:cNvPr>
          <p:cNvGrpSpPr>
            <a:grpSpLocks/>
          </p:cNvGrpSpPr>
          <p:nvPr/>
        </p:nvGrpSpPr>
        <p:grpSpPr>
          <a:xfrm>
            <a:off x="4915948" y="1409700"/>
            <a:ext cx="6999133" cy="1397974"/>
            <a:chOff x="1280529" y="130715"/>
            <a:chExt cx="1249336" cy="791746"/>
          </a:xfrm>
        </p:grpSpPr>
        <p:pic>
          <p:nvPicPr>
            <p:cNvPr id="22" name="Picture 21">
              <a:extLst>
                <a:ext uri="{FF2B5EF4-FFF2-40B4-BE49-F238E27FC236}">
                  <a16:creationId xmlns:a16="http://schemas.microsoft.com/office/drawing/2014/main" id="{F7E4C941-92BF-CA20-A31B-F70224216A20}"/>
                </a:ext>
              </a:extLst>
            </p:cNvPr>
            <p:cNvPicPr>
              <a:picLocks noChangeAspect="1"/>
            </p:cNvPicPr>
            <p:nvPr/>
          </p:nvPicPr>
          <p:blipFill>
            <a:blip r:embed="rId6" cstate="print">
              <a:duotone>
                <a:schemeClr val="accent2">
                  <a:shade val="45000"/>
                  <a:satMod val="135000"/>
                </a:schemeClr>
                <a:prstClr val="white"/>
              </a:duotone>
            </a:blip>
            <a:srcRect/>
            <a:stretch>
              <a:fillRect/>
            </a:stretch>
          </p:blipFill>
          <p:spPr bwMode="auto">
            <a:xfrm>
              <a:off x="1280529" y="130715"/>
              <a:ext cx="1249336" cy="791746"/>
            </a:xfrm>
            <a:prstGeom prst="rect">
              <a:avLst/>
            </a:prstGeom>
            <a:noFill/>
            <a:ln>
              <a:noFill/>
            </a:ln>
          </p:spPr>
        </p:pic>
        <p:sp>
          <p:nvSpPr>
            <p:cNvPr id="23" name="Rectangle 22">
              <a:extLst>
                <a:ext uri="{FF2B5EF4-FFF2-40B4-BE49-F238E27FC236}">
                  <a16:creationId xmlns:a16="http://schemas.microsoft.com/office/drawing/2014/main" id="{32A5CCB6-8AA8-211D-C4D0-AF6966438DE8}"/>
                </a:ext>
              </a:extLst>
            </p:cNvPr>
            <p:cNvSpPr/>
            <p:nvPr/>
          </p:nvSpPr>
          <p:spPr>
            <a:xfrm>
              <a:off x="1280529" y="187218"/>
              <a:ext cx="1135490" cy="62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algn="r" rtl="0">
                <a:lnSpc>
                  <a:spcPct val="107000"/>
                </a:lnSpc>
                <a:spcAft>
                  <a:spcPts val="800"/>
                </a:spcAft>
              </a:pPr>
              <a:r>
                <a:rPr lang="ar-EG"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الإرشاد الجمعي والإرشاد الفردي</a:t>
              </a:r>
              <a:endParaRPr lang="en-US" sz="45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4" name="Group 23">
            <a:extLst>
              <a:ext uri="{FF2B5EF4-FFF2-40B4-BE49-F238E27FC236}">
                <a16:creationId xmlns:a16="http://schemas.microsoft.com/office/drawing/2014/main" id="{1BF27AE6-7215-5DBF-46A4-D5CC7C5D6B56}"/>
              </a:ext>
            </a:extLst>
          </p:cNvPr>
          <p:cNvGrpSpPr/>
          <p:nvPr/>
        </p:nvGrpSpPr>
        <p:grpSpPr>
          <a:xfrm>
            <a:off x="4343400" y="3238500"/>
            <a:ext cx="13735860" cy="7048498"/>
            <a:chOff x="12861560" y="2576924"/>
            <a:chExt cx="6434827" cy="2533612"/>
          </a:xfrm>
        </p:grpSpPr>
        <p:sp>
          <p:nvSpPr>
            <p:cNvPr id="25" name="Freeform 9">
              <a:extLst>
                <a:ext uri="{FF2B5EF4-FFF2-40B4-BE49-F238E27FC236}">
                  <a16:creationId xmlns:a16="http://schemas.microsoft.com/office/drawing/2014/main" id="{95826796-CF80-5A30-53CF-C27B1190AD40}"/>
                </a:ext>
              </a:extLst>
            </p:cNvPr>
            <p:cNvSpPr/>
            <p:nvPr/>
          </p:nvSpPr>
          <p:spPr>
            <a:xfrm flipH="1">
              <a:off x="12861560" y="2850828"/>
              <a:ext cx="6434827" cy="2259708"/>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7">
                <a:duotone>
                  <a:schemeClr val="accent4">
                    <a:shade val="45000"/>
                    <a:satMod val="135000"/>
                  </a:schemeClr>
                  <a:prstClr val="white"/>
                </a:duotone>
                <a:extLst>
                  <a:ext uri="{96DAC541-7B7A-43D3-8B79-37D633B846F1}">
                    <asvg:svgBlip xmlns:asvg="http://schemas.microsoft.com/office/drawing/2016/SVG/main" r:embed="rId8"/>
                  </a:ext>
                </a:extLst>
              </a:blip>
              <a:stretch>
                <a:fillRect/>
              </a:stretch>
            </a:blipFill>
          </p:spPr>
          <p:txBody>
            <a:bodyPr/>
            <a:lstStyle/>
            <a:p>
              <a:endParaRPr lang="ar-EG" sz="1200" dirty="0"/>
            </a:p>
          </p:txBody>
        </p:sp>
        <p:sp>
          <p:nvSpPr>
            <p:cNvPr id="26" name="TextBox 25">
              <a:extLst>
                <a:ext uri="{FF2B5EF4-FFF2-40B4-BE49-F238E27FC236}">
                  <a16:creationId xmlns:a16="http://schemas.microsoft.com/office/drawing/2014/main" id="{99F5437B-F32E-9D47-8281-8ECA6500C813}"/>
                </a:ext>
              </a:extLst>
            </p:cNvPr>
            <p:cNvSpPr txBox="1"/>
            <p:nvPr/>
          </p:nvSpPr>
          <p:spPr>
            <a:xfrm>
              <a:off x="13504112" y="2576924"/>
              <a:ext cx="5532643" cy="2397939"/>
            </a:xfrm>
            <a:prstGeom prst="rect">
              <a:avLst/>
            </a:prstGeom>
            <a:noFill/>
          </p:spPr>
          <p:txBody>
            <a:bodyPr wrap="square" rtlCol="1">
              <a:spAutoFit/>
            </a:bodyPr>
            <a:lstStyle/>
            <a:p>
              <a:pPr algn="just" rtl="1">
                <a:lnSpc>
                  <a:spcPct val="150000"/>
                </a:lnSpc>
              </a:pPr>
              <a:r>
                <a:rPr lang="ar-EG" sz="3600" b="1" u="sng" dirty="0">
                  <a:latin typeface="Dubai" panose="020B0503030403030204" pitchFamily="34" charset="-78"/>
                  <a:ea typeface="Calibri" panose="020F0502020204030204" pitchFamily="34" charset="0"/>
                  <a:cs typeface="Dubai" panose="020B0503030403030204" pitchFamily="34" charset="-78"/>
                </a:rPr>
                <a:t>مبادئ الإرشاد الجمعي.</a:t>
              </a:r>
            </a:p>
            <a:p>
              <a:pPr algn="just" rtl="1">
                <a:lnSpc>
                  <a:spcPct val="150000"/>
                </a:lnSpc>
              </a:pPr>
              <a:r>
                <a:rPr lang="ar-EG" sz="3600" dirty="0">
                  <a:latin typeface="Dubai" panose="020B0503030403030204" pitchFamily="34" charset="-78"/>
                  <a:ea typeface="Calibri" panose="020F0502020204030204" pitchFamily="34" charset="0"/>
                  <a:cs typeface="Dubai" panose="020B0503030403030204" pitchFamily="34" charset="-78"/>
                </a:rPr>
                <a:t>- يقوم الإرشاد الجمعي على مبادئ وأسس نفسية واجتماعية </a:t>
              </a:r>
            </a:p>
            <a:p>
              <a:pPr algn="just" rtl="1">
                <a:lnSpc>
                  <a:spcPct val="150000"/>
                </a:lnSpc>
              </a:pPr>
              <a:r>
                <a:rPr lang="ar-EG" sz="3600" dirty="0">
                  <a:latin typeface="Dubai" panose="020B0503030403030204" pitchFamily="34" charset="-78"/>
                  <a:ea typeface="Calibri" panose="020F0502020204030204" pitchFamily="34" charset="0"/>
                  <a:cs typeface="Dubai" panose="020B0503030403030204" pitchFamily="34" charset="-78"/>
                </a:rPr>
                <a:t>- الانسان كائن اجتماعي أي لديه حاجات نفسية واجتماعية لا بد من إشباعها في إطار اجتماعي.</a:t>
              </a:r>
            </a:p>
            <a:p>
              <a:pPr algn="just" rtl="1">
                <a:lnSpc>
                  <a:spcPct val="150000"/>
                </a:lnSpc>
              </a:pPr>
              <a:r>
                <a:rPr lang="ar-EG" sz="3600" dirty="0">
                  <a:latin typeface="Dubai" panose="020B0503030403030204" pitchFamily="34" charset="-78"/>
                  <a:ea typeface="Calibri" panose="020F0502020204030204" pitchFamily="34" charset="0"/>
                  <a:cs typeface="Dubai" panose="020B0503030403030204" pitchFamily="34" charset="-78"/>
                </a:rPr>
                <a:t>- تتحكم المعايير الاجتماعية في سلوك الفرد وتخضعه للضغوط الاجتماعية.</a:t>
              </a:r>
            </a:p>
            <a:p>
              <a:pPr algn="just" rtl="1">
                <a:lnSpc>
                  <a:spcPct val="150000"/>
                </a:lnSpc>
              </a:pPr>
              <a:r>
                <a:rPr lang="ar-EG" sz="3600" dirty="0">
                  <a:latin typeface="Dubai" panose="020B0503030403030204" pitchFamily="34" charset="-78"/>
                  <a:ea typeface="Calibri" panose="020F0502020204030204" pitchFamily="34" charset="0"/>
                  <a:cs typeface="Dubai" panose="020B0503030403030204" pitchFamily="34" charset="-78"/>
                </a:rPr>
                <a:t>- تعتمد الحياة في العصر الحاضر على العمل في جماعات.</a:t>
              </a:r>
            </a:p>
            <a:p>
              <a:pPr algn="just" rtl="1">
                <a:lnSpc>
                  <a:spcPct val="150000"/>
                </a:lnSpc>
              </a:pPr>
              <a:r>
                <a:rPr lang="ar-EG" sz="3600" dirty="0">
                  <a:latin typeface="Dubai" panose="020B0503030403030204" pitchFamily="34" charset="-78"/>
                  <a:ea typeface="Calibri" panose="020F0502020204030204" pitchFamily="34" charset="0"/>
                  <a:cs typeface="Dubai" panose="020B0503030403030204" pitchFamily="34" charset="-78"/>
                </a:rPr>
                <a:t>- تحقيق التوافق الاجتماعي.</a:t>
              </a:r>
            </a:p>
          </p:txBody>
        </p:sp>
      </p:grpSp>
      <p:grpSp>
        <p:nvGrpSpPr>
          <p:cNvPr id="27" name="Group 4">
            <a:extLst>
              <a:ext uri="{FF2B5EF4-FFF2-40B4-BE49-F238E27FC236}">
                <a16:creationId xmlns:a16="http://schemas.microsoft.com/office/drawing/2014/main" id="{1BB6DE8D-F692-44B0-8C98-3E30ADA82940}"/>
              </a:ext>
            </a:extLst>
          </p:cNvPr>
          <p:cNvGrpSpPr/>
          <p:nvPr/>
        </p:nvGrpSpPr>
        <p:grpSpPr>
          <a:xfrm>
            <a:off x="0" y="2315997"/>
            <a:ext cx="5412615" cy="5366465"/>
            <a:chOff x="-4282541" y="3921401"/>
            <a:chExt cx="7866340" cy="8699050"/>
          </a:xfrm>
        </p:grpSpPr>
        <p:pic>
          <p:nvPicPr>
            <p:cNvPr id="28" name="Picture 5">
              <a:extLst>
                <a:ext uri="{FF2B5EF4-FFF2-40B4-BE49-F238E27FC236}">
                  <a16:creationId xmlns:a16="http://schemas.microsoft.com/office/drawing/2014/main" id="{88864996-467C-43D3-BBC5-508FF2AB271A}"/>
                </a:ext>
              </a:extLst>
            </p:cNvPr>
            <p:cNvPicPr>
              <a:picLocks noChangeAspect="1"/>
            </p:cNvPicPr>
            <p:nvPr/>
          </p:nvPicPr>
          <p:blipFill>
            <a:blip r:embed="rId9">
              <a:extLst>
                <a:ext uri="{28A0092B-C50C-407E-A947-70E740481C1C}">
                  <a14:useLocalDpi xmlns:a14="http://schemas.microsoft.com/office/drawing/2010/main" val="0"/>
                </a:ext>
              </a:extLst>
            </a:blip>
            <a:srcRect l="4005" r="4005"/>
            <a:stretch/>
          </p:blipFill>
          <p:spPr>
            <a:xfrm>
              <a:off x="-4282541" y="3921401"/>
              <a:ext cx="7866340" cy="8699050"/>
            </a:xfrm>
            <a:prstGeom prst="hexagon">
              <a:avLst/>
            </a:prstGeom>
          </p:spPr>
        </p:pic>
      </p:grpSp>
    </p:spTree>
    <p:extLst>
      <p:ext uri="{BB962C8B-B14F-4D97-AF65-F5344CB8AC3E}">
        <p14:creationId xmlns:p14="http://schemas.microsoft.com/office/powerpoint/2010/main" val="1890247796"/>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Triangle 7">
            <a:extLst>
              <a:ext uri="{FF2B5EF4-FFF2-40B4-BE49-F238E27FC236}">
                <a16:creationId xmlns:a16="http://schemas.microsoft.com/office/drawing/2014/main" id="{BDC96880-C9A8-D463-187E-5F44CF00C555}"/>
              </a:ext>
            </a:extLst>
          </p:cNvPr>
          <p:cNvSpPr/>
          <p:nvPr/>
        </p:nvSpPr>
        <p:spPr>
          <a:xfrm flipH="1">
            <a:off x="0" y="-30549"/>
            <a:ext cx="18288000" cy="10325100"/>
          </a:xfrm>
          <a:prstGeom prst="rtTriangle">
            <a:avLst/>
          </a:prstGeom>
          <a:solidFill>
            <a:schemeClr val="accent4">
              <a:lumMod val="75000"/>
              <a:alpha val="54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ar-EG" dirty="0"/>
          </a:p>
        </p:txBody>
      </p:sp>
      <p:grpSp>
        <p:nvGrpSpPr>
          <p:cNvPr id="2" name="Group 1">
            <a:extLst>
              <a:ext uri="{FF2B5EF4-FFF2-40B4-BE49-F238E27FC236}">
                <a16:creationId xmlns:a16="http://schemas.microsoft.com/office/drawing/2014/main" id="{EA7FD379-A12B-C0F3-294C-AF8BD930CAD6}"/>
              </a:ext>
            </a:extLst>
          </p:cNvPr>
          <p:cNvGrpSpPr/>
          <p:nvPr/>
        </p:nvGrpSpPr>
        <p:grpSpPr>
          <a:xfrm>
            <a:off x="695755" y="1061232"/>
            <a:ext cx="1980028" cy="980225"/>
            <a:chOff x="789788" y="568550"/>
            <a:chExt cx="2263765" cy="876343"/>
          </a:xfrm>
        </p:grpSpPr>
        <p:pic>
          <p:nvPicPr>
            <p:cNvPr id="3" name="Picture 2">
              <a:extLst>
                <a:ext uri="{FF2B5EF4-FFF2-40B4-BE49-F238E27FC236}">
                  <a16:creationId xmlns:a16="http://schemas.microsoft.com/office/drawing/2014/main" id="{06FDF8A8-8115-0A6B-2829-DA2EC6FE1CBB}"/>
                </a:ext>
              </a:extLst>
            </p:cNvPr>
            <p:cNvPicPr>
              <a:picLocks noChangeAspect="1"/>
            </p:cNvPicPr>
            <p:nvPr/>
          </p:nvPicPr>
          <p:blipFill>
            <a:blip r:embed="rId3"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789788" y="568550"/>
              <a:ext cx="2263765" cy="876343"/>
            </a:xfrm>
            <a:prstGeom prst="rect">
              <a:avLst/>
            </a:prstGeom>
          </p:spPr>
        </p:pic>
        <p:sp>
          <p:nvSpPr>
            <p:cNvPr id="4" name="TextBox 28">
              <a:extLst>
                <a:ext uri="{FF2B5EF4-FFF2-40B4-BE49-F238E27FC236}">
                  <a16:creationId xmlns:a16="http://schemas.microsoft.com/office/drawing/2014/main" id="{4E9B5231-2549-7509-307B-8A7BD2A6ABD2}"/>
                </a:ext>
              </a:extLst>
            </p:cNvPr>
            <p:cNvSpPr txBox="1"/>
            <p:nvPr/>
          </p:nvSpPr>
          <p:spPr>
            <a:xfrm rot="20457677">
              <a:off x="874661" y="849684"/>
              <a:ext cx="1896204" cy="368025"/>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2500" b="1"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rPr>
                <a:t>الجلسة الأولى</a:t>
              </a:r>
              <a:endParaRPr lang="en-US" sz="2500"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5" name="Group 4">
            <a:extLst>
              <a:ext uri="{FF2B5EF4-FFF2-40B4-BE49-F238E27FC236}">
                <a16:creationId xmlns:a16="http://schemas.microsoft.com/office/drawing/2014/main" id="{9B30CF6B-06A4-7767-9951-7F92C4EFB13A}"/>
              </a:ext>
            </a:extLst>
          </p:cNvPr>
          <p:cNvGrpSpPr/>
          <p:nvPr/>
        </p:nvGrpSpPr>
        <p:grpSpPr>
          <a:xfrm>
            <a:off x="140419" y="299624"/>
            <a:ext cx="1879169" cy="980224"/>
            <a:chOff x="1282652" y="498315"/>
            <a:chExt cx="1807888" cy="876343"/>
          </a:xfrm>
        </p:grpSpPr>
        <p:pic>
          <p:nvPicPr>
            <p:cNvPr id="6" name="Picture 5">
              <a:extLst>
                <a:ext uri="{FF2B5EF4-FFF2-40B4-BE49-F238E27FC236}">
                  <a16:creationId xmlns:a16="http://schemas.microsoft.com/office/drawing/2014/main" id="{FEBD5877-C1CE-1FA6-5F49-D25B89BE69F2}"/>
                </a:ext>
              </a:extLst>
            </p:cNvPr>
            <p:cNvPicPr>
              <a:picLocks noChangeAspect="1"/>
            </p:cNvPicPr>
            <p:nvPr/>
          </p:nvPicPr>
          <p:blipFill>
            <a:blip r:embed="rId4"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1282652" y="498315"/>
              <a:ext cx="1807888" cy="876343"/>
            </a:xfrm>
            <a:prstGeom prst="rect">
              <a:avLst/>
            </a:prstGeom>
          </p:spPr>
        </p:pic>
        <p:sp>
          <p:nvSpPr>
            <p:cNvPr id="7" name="TextBox 28">
              <a:extLst>
                <a:ext uri="{FF2B5EF4-FFF2-40B4-BE49-F238E27FC236}">
                  <a16:creationId xmlns:a16="http://schemas.microsoft.com/office/drawing/2014/main" id="{FC86DDE1-7B1B-D414-53E9-60A2955210EE}"/>
                </a:ext>
              </a:extLst>
            </p:cNvPr>
            <p:cNvSpPr txBox="1"/>
            <p:nvPr/>
          </p:nvSpPr>
          <p:spPr>
            <a:xfrm rot="20457677">
              <a:off x="1345850" y="709582"/>
              <a:ext cx="1421884" cy="441630"/>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3000" b="1"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rPr>
                <a:t>اليوم الثاني</a:t>
              </a:r>
              <a:endParaRPr lang="en-US" sz="3000"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9" name="Group 8">
            <a:extLst>
              <a:ext uri="{FF2B5EF4-FFF2-40B4-BE49-F238E27FC236}">
                <a16:creationId xmlns:a16="http://schemas.microsoft.com/office/drawing/2014/main" id="{4F232B40-6637-2F3C-5186-E94AE85DE2F2}"/>
              </a:ext>
            </a:extLst>
          </p:cNvPr>
          <p:cNvGrpSpPr/>
          <p:nvPr/>
        </p:nvGrpSpPr>
        <p:grpSpPr>
          <a:xfrm>
            <a:off x="12103212" y="132020"/>
            <a:ext cx="5976052" cy="1024493"/>
            <a:chOff x="4650339" y="1798820"/>
            <a:chExt cx="9218059" cy="2703922"/>
          </a:xfrm>
        </p:grpSpPr>
        <p:pic>
          <p:nvPicPr>
            <p:cNvPr id="19" name="Picture 18">
              <a:extLst>
                <a:ext uri="{FF2B5EF4-FFF2-40B4-BE49-F238E27FC236}">
                  <a16:creationId xmlns:a16="http://schemas.microsoft.com/office/drawing/2014/main" id="{DB587E16-79F8-057F-8149-E7592A68F8A7}"/>
                </a:ext>
              </a:extLst>
            </p:cNvPr>
            <p:cNvPicPr>
              <a:picLocks noChangeAspect="1"/>
            </p:cNvPicPr>
            <p:nvPr/>
          </p:nvPicPr>
          <p:blipFill rotWithShape="1">
            <a:blip r:embed="rId5">
              <a:grayscl/>
              <a:extLst>
                <a:ext uri="{BEBA8EAE-BF5A-486C-A8C5-ECC9F3942E4B}">
                  <a14:imgProps xmlns:a14="http://schemas.microsoft.com/office/drawing/2010/main">
                    <a14:imgLayer r:embed="rId6">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630" t="9182" r="839" b="13125"/>
            <a:stretch/>
          </p:blipFill>
          <p:spPr>
            <a:xfrm>
              <a:off x="5374985" y="1798820"/>
              <a:ext cx="8493413" cy="2703922"/>
            </a:xfrm>
            <a:prstGeom prst="rect">
              <a:avLst/>
            </a:prstGeom>
          </p:spPr>
        </p:pic>
        <p:sp>
          <p:nvSpPr>
            <p:cNvPr id="20" name="TextBox 42">
              <a:extLst>
                <a:ext uri="{FF2B5EF4-FFF2-40B4-BE49-F238E27FC236}">
                  <a16:creationId xmlns:a16="http://schemas.microsoft.com/office/drawing/2014/main" id="{A8710DD6-0C55-5F29-4CAF-3B243057A9DD}"/>
                </a:ext>
              </a:extLst>
            </p:cNvPr>
            <p:cNvSpPr txBox="1"/>
            <p:nvPr/>
          </p:nvSpPr>
          <p:spPr>
            <a:xfrm>
              <a:off x="4650339" y="1798821"/>
              <a:ext cx="8662082" cy="2513078"/>
            </a:xfrm>
            <a:prstGeom prst="rect">
              <a:avLst/>
            </a:prstGeom>
          </p:spPr>
          <p:txBody>
            <a:bodyPr wrap="square" lIns="0" tIns="0" rIns="0" bIns="0" rtlCol="0" anchor="t">
              <a:spAutoFit/>
            </a:bodyPr>
            <a:lstStyle/>
            <a:p>
              <a:pPr algn="just" rtl="1">
                <a:lnSpc>
                  <a:spcPct val="150000"/>
                </a:lnSpc>
              </a:pPr>
              <a:r>
                <a:rPr lang="ar-EG" sz="4500" b="1" spc="51" dirty="0">
                  <a:latin typeface="Aljazeera" panose="02000000000000000000" pitchFamily="2" charset="-78"/>
                  <a:cs typeface="Aljazeera" panose="02000000000000000000" pitchFamily="2" charset="-78"/>
                </a:rPr>
                <a:t>المرشد عند دراسة الحالة</a:t>
              </a:r>
              <a:endParaRPr lang="en-US" sz="4500" b="1" spc="51" dirty="0">
                <a:latin typeface="Aljazeera" panose="02000000000000000000" pitchFamily="2" charset="-78"/>
                <a:cs typeface="Aljazeera" panose="02000000000000000000" pitchFamily="2" charset="-78"/>
              </a:endParaRPr>
            </a:p>
          </p:txBody>
        </p:sp>
      </p:grpSp>
      <p:grpSp>
        <p:nvGrpSpPr>
          <p:cNvPr id="21" name="Group 20">
            <a:extLst>
              <a:ext uri="{FF2B5EF4-FFF2-40B4-BE49-F238E27FC236}">
                <a16:creationId xmlns:a16="http://schemas.microsoft.com/office/drawing/2014/main" id="{5B62A8B4-4138-3877-B476-EFD14E7625E9}"/>
              </a:ext>
            </a:extLst>
          </p:cNvPr>
          <p:cNvGrpSpPr>
            <a:grpSpLocks/>
          </p:cNvGrpSpPr>
          <p:nvPr/>
        </p:nvGrpSpPr>
        <p:grpSpPr>
          <a:xfrm>
            <a:off x="4915948" y="1409700"/>
            <a:ext cx="6999133" cy="1397974"/>
            <a:chOff x="1280529" y="130715"/>
            <a:chExt cx="1249336" cy="791746"/>
          </a:xfrm>
        </p:grpSpPr>
        <p:pic>
          <p:nvPicPr>
            <p:cNvPr id="22" name="Picture 21">
              <a:extLst>
                <a:ext uri="{FF2B5EF4-FFF2-40B4-BE49-F238E27FC236}">
                  <a16:creationId xmlns:a16="http://schemas.microsoft.com/office/drawing/2014/main" id="{F7E4C941-92BF-CA20-A31B-F70224216A20}"/>
                </a:ext>
              </a:extLst>
            </p:cNvPr>
            <p:cNvPicPr>
              <a:picLocks noChangeAspect="1"/>
            </p:cNvPicPr>
            <p:nvPr/>
          </p:nvPicPr>
          <p:blipFill>
            <a:blip r:embed="rId7" cstate="print">
              <a:duotone>
                <a:schemeClr val="accent2">
                  <a:shade val="45000"/>
                  <a:satMod val="135000"/>
                </a:schemeClr>
                <a:prstClr val="white"/>
              </a:duotone>
            </a:blip>
            <a:srcRect/>
            <a:stretch>
              <a:fillRect/>
            </a:stretch>
          </p:blipFill>
          <p:spPr bwMode="auto">
            <a:xfrm>
              <a:off x="1280529" y="130715"/>
              <a:ext cx="1249336" cy="791746"/>
            </a:xfrm>
            <a:prstGeom prst="rect">
              <a:avLst/>
            </a:prstGeom>
            <a:noFill/>
            <a:ln>
              <a:noFill/>
            </a:ln>
          </p:spPr>
        </p:pic>
        <p:sp>
          <p:nvSpPr>
            <p:cNvPr id="23" name="Rectangle 22">
              <a:extLst>
                <a:ext uri="{FF2B5EF4-FFF2-40B4-BE49-F238E27FC236}">
                  <a16:creationId xmlns:a16="http://schemas.microsoft.com/office/drawing/2014/main" id="{32A5CCB6-8AA8-211D-C4D0-AF6966438DE8}"/>
                </a:ext>
              </a:extLst>
            </p:cNvPr>
            <p:cNvSpPr/>
            <p:nvPr/>
          </p:nvSpPr>
          <p:spPr>
            <a:xfrm>
              <a:off x="1280529" y="187218"/>
              <a:ext cx="1135490" cy="62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algn="r" rtl="0">
                <a:lnSpc>
                  <a:spcPct val="107000"/>
                </a:lnSpc>
                <a:spcAft>
                  <a:spcPts val="800"/>
                </a:spcAft>
              </a:pPr>
              <a:r>
                <a:rPr lang="ar-EG"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الإرشاد الجمعي والإرشاد الفردي</a:t>
              </a:r>
              <a:endParaRPr lang="en-US" sz="45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4" name="Group 23">
            <a:extLst>
              <a:ext uri="{FF2B5EF4-FFF2-40B4-BE49-F238E27FC236}">
                <a16:creationId xmlns:a16="http://schemas.microsoft.com/office/drawing/2014/main" id="{1BF27AE6-7215-5DBF-46A4-D5CC7C5D6B56}"/>
              </a:ext>
            </a:extLst>
          </p:cNvPr>
          <p:cNvGrpSpPr/>
          <p:nvPr/>
        </p:nvGrpSpPr>
        <p:grpSpPr>
          <a:xfrm>
            <a:off x="4343400" y="3238500"/>
            <a:ext cx="13735860" cy="7048498"/>
            <a:chOff x="12861560" y="2576924"/>
            <a:chExt cx="6434827" cy="2533612"/>
          </a:xfrm>
        </p:grpSpPr>
        <p:sp>
          <p:nvSpPr>
            <p:cNvPr id="25" name="Freeform 9">
              <a:extLst>
                <a:ext uri="{FF2B5EF4-FFF2-40B4-BE49-F238E27FC236}">
                  <a16:creationId xmlns:a16="http://schemas.microsoft.com/office/drawing/2014/main" id="{95826796-CF80-5A30-53CF-C27B1190AD40}"/>
                </a:ext>
              </a:extLst>
            </p:cNvPr>
            <p:cNvSpPr/>
            <p:nvPr/>
          </p:nvSpPr>
          <p:spPr>
            <a:xfrm flipH="1">
              <a:off x="12861560" y="2850828"/>
              <a:ext cx="6434827" cy="2259708"/>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8">
                <a:duotone>
                  <a:schemeClr val="accent4">
                    <a:shade val="45000"/>
                    <a:satMod val="135000"/>
                  </a:schemeClr>
                  <a:prstClr val="white"/>
                </a:duotone>
                <a:extLst>
                  <a:ext uri="{96DAC541-7B7A-43D3-8B79-37D633B846F1}">
                    <asvg:svgBlip xmlns:asvg="http://schemas.microsoft.com/office/drawing/2016/SVG/main" r:embed="rId9"/>
                  </a:ext>
                </a:extLst>
              </a:blip>
              <a:stretch>
                <a:fillRect/>
              </a:stretch>
            </a:blipFill>
          </p:spPr>
          <p:txBody>
            <a:bodyPr/>
            <a:lstStyle/>
            <a:p>
              <a:endParaRPr lang="ar-EG" sz="1200" dirty="0"/>
            </a:p>
          </p:txBody>
        </p:sp>
        <p:sp>
          <p:nvSpPr>
            <p:cNvPr id="26" name="TextBox 25">
              <a:extLst>
                <a:ext uri="{FF2B5EF4-FFF2-40B4-BE49-F238E27FC236}">
                  <a16:creationId xmlns:a16="http://schemas.microsoft.com/office/drawing/2014/main" id="{99F5437B-F32E-9D47-8281-8ECA6500C813}"/>
                </a:ext>
              </a:extLst>
            </p:cNvPr>
            <p:cNvSpPr txBox="1"/>
            <p:nvPr/>
          </p:nvSpPr>
          <p:spPr>
            <a:xfrm>
              <a:off x="13504112" y="2576924"/>
              <a:ext cx="5532643" cy="2397939"/>
            </a:xfrm>
            <a:prstGeom prst="rect">
              <a:avLst/>
            </a:prstGeom>
            <a:noFill/>
          </p:spPr>
          <p:txBody>
            <a:bodyPr wrap="square" rtlCol="1">
              <a:spAutoFit/>
            </a:bodyPr>
            <a:lstStyle/>
            <a:p>
              <a:pPr algn="just" rtl="1">
                <a:lnSpc>
                  <a:spcPct val="150000"/>
                </a:lnSpc>
              </a:pPr>
              <a:r>
                <a:rPr lang="ar-EG" sz="3600" b="1" u="sng" dirty="0">
                  <a:latin typeface="Dubai" panose="020B0503030403030204" pitchFamily="34" charset="-78"/>
                  <a:ea typeface="Calibri" panose="020F0502020204030204" pitchFamily="34" charset="0"/>
                  <a:cs typeface="Dubai" panose="020B0503030403030204" pitchFamily="34" charset="-78"/>
                </a:rPr>
                <a:t>مبادئ الإرشاد الجمعي.</a:t>
              </a:r>
            </a:p>
            <a:p>
              <a:pPr algn="just" rtl="1">
                <a:lnSpc>
                  <a:spcPct val="150000"/>
                </a:lnSpc>
              </a:pPr>
              <a:r>
                <a:rPr lang="ar-EG" sz="3600" dirty="0">
                  <a:latin typeface="Dubai" panose="020B0503030403030204" pitchFamily="34" charset="-78"/>
                  <a:ea typeface="Calibri" panose="020F0502020204030204" pitchFamily="34" charset="0"/>
                  <a:cs typeface="Dubai" panose="020B0503030403030204" pitchFamily="34" charset="-78"/>
                </a:rPr>
                <a:t>- يقوم الإرشاد الجمعي على مبادئ وأسس نفسية واجتماعية </a:t>
              </a:r>
            </a:p>
            <a:p>
              <a:pPr algn="just" rtl="1">
                <a:lnSpc>
                  <a:spcPct val="150000"/>
                </a:lnSpc>
              </a:pPr>
              <a:r>
                <a:rPr lang="ar-EG" sz="3600" dirty="0">
                  <a:latin typeface="Dubai" panose="020B0503030403030204" pitchFamily="34" charset="-78"/>
                  <a:ea typeface="Calibri" panose="020F0502020204030204" pitchFamily="34" charset="0"/>
                  <a:cs typeface="Dubai" panose="020B0503030403030204" pitchFamily="34" charset="-78"/>
                </a:rPr>
                <a:t>- الانسان كائن اجتماعي أي لديه حاجات نفسية واجتماعية لا بد من إشباعها في إطار اجتماعي.</a:t>
              </a:r>
            </a:p>
            <a:p>
              <a:pPr algn="just" rtl="1">
                <a:lnSpc>
                  <a:spcPct val="150000"/>
                </a:lnSpc>
              </a:pPr>
              <a:r>
                <a:rPr lang="ar-EG" sz="3600" dirty="0">
                  <a:latin typeface="Dubai" panose="020B0503030403030204" pitchFamily="34" charset="-78"/>
                  <a:ea typeface="Calibri" panose="020F0502020204030204" pitchFamily="34" charset="0"/>
                  <a:cs typeface="Dubai" panose="020B0503030403030204" pitchFamily="34" charset="-78"/>
                </a:rPr>
                <a:t>- تتحكم المعايير الاجتماعية في سلوك الفرد وتخضعه للضغوط الاجتماعية.</a:t>
              </a:r>
            </a:p>
            <a:p>
              <a:pPr algn="just" rtl="1">
                <a:lnSpc>
                  <a:spcPct val="150000"/>
                </a:lnSpc>
              </a:pPr>
              <a:r>
                <a:rPr lang="ar-EG" sz="3600" dirty="0">
                  <a:latin typeface="Dubai" panose="020B0503030403030204" pitchFamily="34" charset="-78"/>
                  <a:ea typeface="Calibri" panose="020F0502020204030204" pitchFamily="34" charset="0"/>
                  <a:cs typeface="Dubai" panose="020B0503030403030204" pitchFamily="34" charset="-78"/>
                </a:rPr>
                <a:t>- تعتمد الحياة في العصر الحاضر على العمل في جماعات.</a:t>
              </a:r>
            </a:p>
            <a:p>
              <a:pPr algn="just" rtl="1">
                <a:lnSpc>
                  <a:spcPct val="150000"/>
                </a:lnSpc>
              </a:pPr>
              <a:r>
                <a:rPr lang="ar-EG" sz="3600" dirty="0">
                  <a:latin typeface="Dubai" panose="020B0503030403030204" pitchFamily="34" charset="-78"/>
                  <a:ea typeface="Calibri" panose="020F0502020204030204" pitchFamily="34" charset="0"/>
                  <a:cs typeface="Dubai" panose="020B0503030403030204" pitchFamily="34" charset="-78"/>
                </a:rPr>
                <a:t>- تحقيق التوافق الاجتماعي.</a:t>
              </a:r>
            </a:p>
          </p:txBody>
        </p:sp>
      </p:grpSp>
      <p:grpSp>
        <p:nvGrpSpPr>
          <p:cNvPr id="27" name="Group 4">
            <a:extLst>
              <a:ext uri="{FF2B5EF4-FFF2-40B4-BE49-F238E27FC236}">
                <a16:creationId xmlns:a16="http://schemas.microsoft.com/office/drawing/2014/main" id="{1BB6DE8D-F692-44B0-8C98-3E30ADA82940}"/>
              </a:ext>
            </a:extLst>
          </p:cNvPr>
          <p:cNvGrpSpPr/>
          <p:nvPr/>
        </p:nvGrpSpPr>
        <p:grpSpPr>
          <a:xfrm>
            <a:off x="0" y="2315997"/>
            <a:ext cx="5412615" cy="5366465"/>
            <a:chOff x="-4282541" y="3921401"/>
            <a:chExt cx="7866340" cy="8699050"/>
          </a:xfrm>
        </p:grpSpPr>
        <p:pic>
          <p:nvPicPr>
            <p:cNvPr id="28" name="Picture 5">
              <a:extLst>
                <a:ext uri="{FF2B5EF4-FFF2-40B4-BE49-F238E27FC236}">
                  <a16:creationId xmlns:a16="http://schemas.microsoft.com/office/drawing/2014/main" id="{88864996-467C-43D3-BBC5-508FF2AB271A}"/>
                </a:ext>
              </a:extLst>
            </p:cNvPr>
            <p:cNvPicPr>
              <a:picLocks noChangeAspect="1"/>
            </p:cNvPicPr>
            <p:nvPr/>
          </p:nvPicPr>
          <p:blipFill>
            <a:blip r:embed="rId10">
              <a:extLst>
                <a:ext uri="{28A0092B-C50C-407E-A947-70E740481C1C}">
                  <a14:useLocalDpi xmlns:a14="http://schemas.microsoft.com/office/drawing/2010/main" val="0"/>
                </a:ext>
              </a:extLst>
            </a:blip>
            <a:srcRect l="4005" r="4005"/>
            <a:stretch/>
          </p:blipFill>
          <p:spPr>
            <a:xfrm>
              <a:off x="-4282541" y="3921401"/>
              <a:ext cx="7866340" cy="8699050"/>
            </a:xfrm>
            <a:prstGeom prst="hexagon">
              <a:avLst/>
            </a:prstGeom>
          </p:spPr>
        </p:pic>
      </p:grpSp>
    </p:spTree>
    <p:extLst>
      <p:ext uri="{BB962C8B-B14F-4D97-AF65-F5344CB8AC3E}">
        <p14:creationId xmlns:p14="http://schemas.microsoft.com/office/powerpoint/2010/main" val="3936287338"/>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00A157C-006B-FED2-D00E-41CC3E47CAFA}"/>
              </a:ext>
            </a:extLst>
          </p:cNvPr>
          <p:cNvPicPr>
            <a:picLocks noChangeAspect="1"/>
          </p:cNvPicPr>
          <p:nvPr/>
        </p:nvPicPr>
        <p:blipFill rotWithShape="1">
          <a:blip r:embed="rId2">
            <a:extLst>
              <a:ext uri="{BEBA8EAE-BF5A-486C-A8C5-ECC9F3942E4B}">
                <a14:imgProps xmlns:a14="http://schemas.microsoft.com/office/drawing/2010/main">
                  <a14:imgLayer r:embed="rId3">
                    <a14:imgEffect>
                      <a14:colorTemperature colorTemp="5300"/>
                    </a14:imgEffect>
                  </a14:imgLayer>
                </a14:imgProps>
              </a:ext>
              <a:ext uri="{28A0092B-C50C-407E-A947-70E740481C1C}">
                <a14:useLocalDpi xmlns:a14="http://schemas.microsoft.com/office/drawing/2010/main" val="0"/>
              </a:ext>
            </a:extLst>
          </a:blip>
          <a:srcRect t="5071"/>
          <a:stretch/>
        </p:blipFill>
        <p:spPr bwMode="auto">
          <a:xfrm>
            <a:off x="4191000" y="19160"/>
            <a:ext cx="9753600" cy="10411355"/>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4297230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2">
            <a:lumMod val="60000"/>
            <a:lumOff val="40000"/>
            <a:alpha val="39000"/>
          </a:schemeClr>
        </a:solidFill>
        <a:effectLst/>
      </p:bgPr>
    </p:bg>
    <p:spTree>
      <p:nvGrpSpPr>
        <p:cNvPr id="1" name=""/>
        <p:cNvGrpSpPr/>
        <p:nvPr/>
      </p:nvGrpSpPr>
      <p:grpSpPr>
        <a:xfrm>
          <a:off x="0" y="0"/>
          <a:ext cx="0" cy="0"/>
          <a:chOff x="0" y="0"/>
          <a:chExt cx="0" cy="0"/>
        </a:xfrm>
      </p:grpSpPr>
      <p:sp>
        <p:nvSpPr>
          <p:cNvPr id="8" name="Right Triangle 7">
            <a:extLst>
              <a:ext uri="{FF2B5EF4-FFF2-40B4-BE49-F238E27FC236}">
                <a16:creationId xmlns:a16="http://schemas.microsoft.com/office/drawing/2014/main" id="{BDC96880-C9A8-D463-187E-5F44CF00C555}"/>
              </a:ext>
            </a:extLst>
          </p:cNvPr>
          <p:cNvSpPr/>
          <p:nvPr/>
        </p:nvSpPr>
        <p:spPr>
          <a:xfrm>
            <a:off x="36637" y="40220"/>
            <a:ext cx="18251363" cy="10325100"/>
          </a:xfrm>
          <a:prstGeom prst="rtTriangle">
            <a:avLst/>
          </a:prstGeom>
          <a:solidFill>
            <a:srgbClr val="FFA5AD">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ar-EG"/>
          </a:p>
        </p:txBody>
      </p:sp>
      <p:grpSp>
        <p:nvGrpSpPr>
          <p:cNvPr id="2" name="Group 1">
            <a:extLst>
              <a:ext uri="{FF2B5EF4-FFF2-40B4-BE49-F238E27FC236}">
                <a16:creationId xmlns:a16="http://schemas.microsoft.com/office/drawing/2014/main" id="{EA7FD379-A12B-C0F3-294C-AF8BD930CAD6}"/>
              </a:ext>
            </a:extLst>
          </p:cNvPr>
          <p:cNvGrpSpPr/>
          <p:nvPr/>
        </p:nvGrpSpPr>
        <p:grpSpPr>
          <a:xfrm>
            <a:off x="774479" y="1049139"/>
            <a:ext cx="1899445" cy="980225"/>
            <a:chOff x="879794" y="557739"/>
            <a:chExt cx="2171635" cy="876343"/>
          </a:xfrm>
        </p:grpSpPr>
        <p:pic>
          <p:nvPicPr>
            <p:cNvPr id="3" name="Picture 2">
              <a:extLst>
                <a:ext uri="{FF2B5EF4-FFF2-40B4-BE49-F238E27FC236}">
                  <a16:creationId xmlns:a16="http://schemas.microsoft.com/office/drawing/2014/main" id="{06FDF8A8-8115-0A6B-2829-DA2EC6FE1CBB}"/>
                </a:ext>
              </a:extLst>
            </p:cNvPr>
            <p:cNvPicPr>
              <a:picLocks noChangeAspect="1"/>
            </p:cNvPicPr>
            <p:nvPr/>
          </p:nvPicPr>
          <p:blipFill>
            <a:blip r:embed="rId3"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879794" y="557739"/>
              <a:ext cx="2171635" cy="876343"/>
            </a:xfrm>
            <a:prstGeom prst="rect">
              <a:avLst/>
            </a:prstGeom>
          </p:spPr>
        </p:pic>
        <p:sp>
          <p:nvSpPr>
            <p:cNvPr id="4" name="TextBox 28">
              <a:extLst>
                <a:ext uri="{FF2B5EF4-FFF2-40B4-BE49-F238E27FC236}">
                  <a16:creationId xmlns:a16="http://schemas.microsoft.com/office/drawing/2014/main" id="{4E9B5231-2549-7509-307B-8A7BD2A6ABD2}"/>
                </a:ext>
              </a:extLst>
            </p:cNvPr>
            <p:cNvSpPr txBox="1"/>
            <p:nvPr/>
          </p:nvSpPr>
          <p:spPr>
            <a:xfrm rot="20457677">
              <a:off x="961842" y="838252"/>
              <a:ext cx="1806571" cy="368025"/>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2500" b="1"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rPr>
                <a:t>الجلسة الأولى</a:t>
              </a:r>
              <a:endParaRPr lang="en-US" sz="2500"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5" name="Group 4">
            <a:extLst>
              <a:ext uri="{FF2B5EF4-FFF2-40B4-BE49-F238E27FC236}">
                <a16:creationId xmlns:a16="http://schemas.microsoft.com/office/drawing/2014/main" id="{9B30CF6B-06A4-7767-9951-7F92C4EFB13A}"/>
              </a:ext>
            </a:extLst>
          </p:cNvPr>
          <p:cNvGrpSpPr/>
          <p:nvPr/>
        </p:nvGrpSpPr>
        <p:grpSpPr>
          <a:xfrm>
            <a:off x="140419" y="299624"/>
            <a:ext cx="1879169" cy="980224"/>
            <a:chOff x="1282652" y="498315"/>
            <a:chExt cx="1807888" cy="876343"/>
          </a:xfrm>
        </p:grpSpPr>
        <p:pic>
          <p:nvPicPr>
            <p:cNvPr id="6" name="Picture 5">
              <a:extLst>
                <a:ext uri="{FF2B5EF4-FFF2-40B4-BE49-F238E27FC236}">
                  <a16:creationId xmlns:a16="http://schemas.microsoft.com/office/drawing/2014/main" id="{FEBD5877-C1CE-1FA6-5F49-D25B89BE69F2}"/>
                </a:ext>
              </a:extLst>
            </p:cNvPr>
            <p:cNvPicPr>
              <a:picLocks noChangeAspect="1"/>
            </p:cNvPicPr>
            <p:nvPr/>
          </p:nvPicPr>
          <p:blipFill>
            <a:blip r:embed="rId4"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1282652" y="498315"/>
              <a:ext cx="1807888" cy="876343"/>
            </a:xfrm>
            <a:prstGeom prst="rect">
              <a:avLst/>
            </a:prstGeom>
          </p:spPr>
        </p:pic>
        <p:sp>
          <p:nvSpPr>
            <p:cNvPr id="7" name="TextBox 28">
              <a:extLst>
                <a:ext uri="{FF2B5EF4-FFF2-40B4-BE49-F238E27FC236}">
                  <a16:creationId xmlns:a16="http://schemas.microsoft.com/office/drawing/2014/main" id="{FC86DDE1-7B1B-D414-53E9-60A2955210EE}"/>
                </a:ext>
              </a:extLst>
            </p:cNvPr>
            <p:cNvSpPr txBox="1"/>
            <p:nvPr/>
          </p:nvSpPr>
          <p:spPr>
            <a:xfrm rot="20457677">
              <a:off x="1345850" y="709582"/>
              <a:ext cx="1421884" cy="441630"/>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3000" b="1"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rPr>
                <a:t>اليوم الأول</a:t>
              </a:r>
              <a:endParaRPr lang="en-US" sz="3000"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9" name="Group 8">
            <a:extLst>
              <a:ext uri="{FF2B5EF4-FFF2-40B4-BE49-F238E27FC236}">
                <a16:creationId xmlns:a16="http://schemas.microsoft.com/office/drawing/2014/main" id="{4F232B40-6637-2F3C-5186-E94AE85DE2F2}"/>
              </a:ext>
            </a:extLst>
          </p:cNvPr>
          <p:cNvGrpSpPr/>
          <p:nvPr/>
        </p:nvGrpSpPr>
        <p:grpSpPr>
          <a:xfrm>
            <a:off x="13396567" y="151287"/>
            <a:ext cx="4662835" cy="1035541"/>
            <a:chOff x="4935472" y="1769662"/>
            <a:chExt cx="8932928" cy="2733080"/>
          </a:xfrm>
        </p:grpSpPr>
        <p:pic>
          <p:nvPicPr>
            <p:cNvPr id="19" name="Picture 18">
              <a:extLst>
                <a:ext uri="{FF2B5EF4-FFF2-40B4-BE49-F238E27FC236}">
                  <a16:creationId xmlns:a16="http://schemas.microsoft.com/office/drawing/2014/main" id="{DB587E16-79F8-057F-8149-E7592A68F8A7}"/>
                </a:ext>
              </a:extLst>
            </p:cNvPr>
            <p:cNvPicPr>
              <a:picLocks noChangeAspect="1"/>
            </p:cNvPicPr>
            <p:nvPr/>
          </p:nvPicPr>
          <p:blipFill rotWithShape="1">
            <a:blip r:embed="rId5">
              <a:grayscl/>
              <a:extLst>
                <a:ext uri="{BEBA8EAE-BF5A-486C-A8C5-ECC9F3942E4B}">
                  <a14:imgProps xmlns:a14="http://schemas.microsoft.com/office/drawing/2010/main">
                    <a14:imgLayer r:embed="rId6">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630" t="9182" r="839" b="13125"/>
            <a:stretch/>
          </p:blipFill>
          <p:spPr>
            <a:xfrm>
              <a:off x="4935472" y="1798820"/>
              <a:ext cx="8932928" cy="2703922"/>
            </a:xfrm>
            <a:prstGeom prst="rect">
              <a:avLst/>
            </a:prstGeom>
          </p:spPr>
        </p:pic>
        <p:sp>
          <p:nvSpPr>
            <p:cNvPr id="20" name="TextBox 42">
              <a:extLst>
                <a:ext uri="{FF2B5EF4-FFF2-40B4-BE49-F238E27FC236}">
                  <a16:creationId xmlns:a16="http://schemas.microsoft.com/office/drawing/2014/main" id="{A8710DD6-0C55-5F29-4CAF-3B243057A9DD}"/>
                </a:ext>
              </a:extLst>
            </p:cNvPr>
            <p:cNvSpPr txBox="1"/>
            <p:nvPr/>
          </p:nvSpPr>
          <p:spPr>
            <a:xfrm>
              <a:off x="4935472" y="1769662"/>
              <a:ext cx="8662082" cy="1736050"/>
            </a:xfrm>
            <a:prstGeom prst="rect">
              <a:avLst/>
            </a:prstGeom>
          </p:spPr>
          <p:txBody>
            <a:bodyPr wrap="square" lIns="0" tIns="0" rIns="0" bIns="0" rtlCol="0" anchor="t">
              <a:spAutoFit/>
            </a:bodyPr>
            <a:lstStyle/>
            <a:p>
              <a:pPr algn="just" rtl="1">
                <a:lnSpc>
                  <a:spcPct val="150000"/>
                </a:lnSpc>
              </a:pPr>
              <a:r>
                <a:rPr lang="ar-EG" sz="4500" b="1" spc="51" dirty="0">
                  <a:latin typeface="Aljazeera" panose="02000000000000000000" pitchFamily="2" charset="-78"/>
                  <a:cs typeface="Aljazeera" panose="02000000000000000000" pitchFamily="2" charset="-78"/>
                </a:rPr>
                <a:t>مدخل إلى دراسة الحالة</a:t>
              </a:r>
              <a:endParaRPr lang="en-US" sz="4500" b="1" spc="51" dirty="0">
                <a:latin typeface="Aljazeera" panose="02000000000000000000" pitchFamily="2" charset="-78"/>
                <a:cs typeface="Aljazeera" panose="02000000000000000000" pitchFamily="2" charset="-78"/>
              </a:endParaRPr>
            </a:p>
          </p:txBody>
        </p:sp>
      </p:grpSp>
      <p:grpSp>
        <p:nvGrpSpPr>
          <p:cNvPr id="21" name="Group 20">
            <a:extLst>
              <a:ext uri="{FF2B5EF4-FFF2-40B4-BE49-F238E27FC236}">
                <a16:creationId xmlns:a16="http://schemas.microsoft.com/office/drawing/2014/main" id="{5B62A8B4-4138-3877-B476-EFD14E7625E9}"/>
              </a:ext>
            </a:extLst>
          </p:cNvPr>
          <p:cNvGrpSpPr>
            <a:grpSpLocks/>
          </p:cNvGrpSpPr>
          <p:nvPr/>
        </p:nvGrpSpPr>
        <p:grpSpPr>
          <a:xfrm>
            <a:off x="7125058" y="1772713"/>
            <a:ext cx="5335594" cy="1397974"/>
            <a:chOff x="1650043" y="130715"/>
            <a:chExt cx="879822" cy="791746"/>
          </a:xfrm>
        </p:grpSpPr>
        <p:pic>
          <p:nvPicPr>
            <p:cNvPr id="22" name="Picture 21">
              <a:extLst>
                <a:ext uri="{FF2B5EF4-FFF2-40B4-BE49-F238E27FC236}">
                  <a16:creationId xmlns:a16="http://schemas.microsoft.com/office/drawing/2014/main" id="{F7E4C941-92BF-CA20-A31B-F70224216A20}"/>
                </a:ext>
              </a:extLst>
            </p:cNvPr>
            <p:cNvPicPr>
              <a:picLocks noChangeAspect="1"/>
            </p:cNvPicPr>
            <p:nvPr/>
          </p:nvPicPr>
          <p:blipFill>
            <a:blip r:embed="rId7" cstate="print">
              <a:duotone>
                <a:schemeClr val="accent2">
                  <a:shade val="45000"/>
                  <a:satMod val="135000"/>
                </a:schemeClr>
                <a:prstClr val="white"/>
              </a:duotone>
            </a:blip>
            <a:srcRect/>
            <a:stretch>
              <a:fillRect/>
            </a:stretch>
          </p:blipFill>
          <p:spPr bwMode="auto">
            <a:xfrm>
              <a:off x="1650043" y="130715"/>
              <a:ext cx="879822" cy="791746"/>
            </a:xfrm>
            <a:prstGeom prst="rect">
              <a:avLst/>
            </a:prstGeom>
            <a:noFill/>
            <a:ln>
              <a:noFill/>
            </a:ln>
          </p:spPr>
        </p:pic>
        <p:sp>
          <p:nvSpPr>
            <p:cNvPr id="23" name="Rectangle 22">
              <a:extLst>
                <a:ext uri="{FF2B5EF4-FFF2-40B4-BE49-F238E27FC236}">
                  <a16:creationId xmlns:a16="http://schemas.microsoft.com/office/drawing/2014/main" id="{32A5CCB6-8AA8-211D-C4D0-AF6966438DE8}"/>
                </a:ext>
              </a:extLst>
            </p:cNvPr>
            <p:cNvSpPr/>
            <p:nvPr/>
          </p:nvSpPr>
          <p:spPr>
            <a:xfrm>
              <a:off x="1690728" y="157960"/>
              <a:ext cx="710511" cy="62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algn="r" rtl="0">
                <a:lnSpc>
                  <a:spcPct val="107000"/>
                </a:lnSpc>
                <a:spcAft>
                  <a:spcPts val="800"/>
                </a:spcAft>
              </a:pPr>
              <a:r>
                <a:rPr lang="ar-EG"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ماهية</a:t>
              </a:r>
              <a:r>
                <a:rPr lang="ar-SA"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 دراسة الحالة</a:t>
              </a:r>
              <a:endParaRPr lang="en-US" sz="45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4" name="Group 23">
            <a:extLst>
              <a:ext uri="{FF2B5EF4-FFF2-40B4-BE49-F238E27FC236}">
                <a16:creationId xmlns:a16="http://schemas.microsoft.com/office/drawing/2014/main" id="{1BF27AE6-7215-5DBF-46A4-D5CC7C5D6B56}"/>
              </a:ext>
            </a:extLst>
          </p:cNvPr>
          <p:cNvGrpSpPr/>
          <p:nvPr/>
        </p:nvGrpSpPr>
        <p:grpSpPr>
          <a:xfrm>
            <a:off x="671164" y="3754094"/>
            <a:ext cx="16473837" cy="6224522"/>
            <a:chOff x="13151893" y="2720128"/>
            <a:chExt cx="5967057" cy="1463139"/>
          </a:xfrm>
        </p:grpSpPr>
        <p:sp>
          <p:nvSpPr>
            <p:cNvPr id="25" name="Freeform 9">
              <a:extLst>
                <a:ext uri="{FF2B5EF4-FFF2-40B4-BE49-F238E27FC236}">
                  <a16:creationId xmlns:a16="http://schemas.microsoft.com/office/drawing/2014/main" id="{95826796-CF80-5A30-53CF-C27B1190AD40}"/>
                </a:ext>
              </a:extLst>
            </p:cNvPr>
            <p:cNvSpPr/>
            <p:nvPr/>
          </p:nvSpPr>
          <p:spPr>
            <a:xfrm flipH="1">
              <a:off x="13151893" y="2720128"/>
              <a:ext cx="5967057" cy="1463139"/>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8">
                <a:duotone>
                  <a:schemeClr val="accent6">
                    <a:shade val="45000"/>
                    <a:satMod val="135000"/>
                  </a:schemeClr>
                  <a:prstClr val="white"/>
                </a:duotone>
                <a:lum/>
                <a:extLst>
                  <a:ext uri="{96DAC541-7B7A-43D3-8B79-37D633B846F1}">
                    <asvg:svgBlip xmlns:asvg="http://schemas.microsoft.com/office/drawing/2016/SVG/main" r:embed="rId9"/>
                  </a:ext>
                </a:extLst>
              </a:blip>
              <a:stretch>
                <a:fillRect/>
              </a:stretch>
            </a:blipFill>
          </p:spPr>
          <p:txBody>
            <a:bodyPr/>
            <a:lstStyle/>
            <a:p>
              <a:endParaRPr lang="ar-EG" sz="1200" dirty="0"/>
            </a:p>
          </p:txBody>
        </p:sp>
        <p:sp>
          <p:nvSpPr>
            <p:cNvPr id="26" name="TextBox 25">
              <a:extLst>
                <a:ext uri="{FF2B5EF4-FFF2-40B4-BE49-F238E27FC236}">
                  <a16:creationId xmlns:a16="http://schemas.microsoft.com/office/drawing/2014/main" id="{99F5437B-F32E-9D47-8281-8ECA6500C813}"/>
                </a:ext>
              </a:extLst>
            </p:cNvPr>
            <p:cNvSpPr txBox="1"/>
            <p:nvPr/>
          </p:nvSpPr>
          <p:spPr>
            <a:xfrm>
              <a:off x="13677903" y="2759486"/>
              <a:ext cx="5192640" cy="1256109"/>
            </a:xfrm>
            <a:prstGeom prst="rect">
              <a:avLst/>
            </a:prstGeom>
            <a:noFill/>
          </p:spPr>
          <p:txBody>
            <a:bodyPr wrap="square" rtlCol="1">
              <a:spAutoFit/>
            </a:bodyPr>
            <a:lstStyle/>
            <a:p>
              <a:pPr algn="ctr" rtl="1">
                <a:lnSpc>
                  <a:spcPct val="200000"/>
                </a:lnSpc>
              </a:pPr>
              <a:r>
                <a:rPr lang="ar-EG" sz="3500" b="1" dirty="0">
                  <a:latin typeface="Dubai" panose="020B0503030403030204" pitchFamily="34" charset="-78"/>
                  <a:ea typeface="Calibri" panose="020F0502020204030204" pitchFamily="34" charset="0"/>
                  <a:cs typeface="Dubai" panose="020B0503030403030204" pitchFamily="34" charset="-78"/>
                </a:rPr>
                <a:t>وحتى يتحقق ذلك فإنها تستمر كل المعلومات التراكمية المجتمعة عن العميل من مصادرها المتباينة الممثلة في السجلات الصحية والدراسية والمهنية الشاملة المقابلات الإرشادية الفردية والجماعية، الملاحظة على النطاق المهني وفي البيئة الطبيعية، المقاييس والاختبارات النفسية، وسائل التسجيل الكتابي والسمعي والمرئي التفاعلات الشخصية والاجتماعية داخل المنزل وخارجه.</a:t>
              </a:r>
            </a:p>
          </p:txBody>
        </p:sp>
      </p:grpSp>
    </p:spTree>
    <p:extLst>
      <p:ext uri="{BB962C8B-B14F-4D97-AF65-F5344CB8AC3E}">
        <p14:creationId xmlns:p14="http://schemas.microsoft.com/office/powerpoint/2010/main" val="1247561816"/>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Triangle 7">
            <a:extLst>
              <a:ext uri="{FF2B5EF4-FFF2-40B4-BE49-F238E27FC236}">
                <a16:creationId xmlns:a16="http://schemas.microsoft.com/office/drawing/2014/main" id="{BDC96880-C9A8-D463-187E-5F44CF00C555}"/>
              </a:ext>
            </a:extLst>
          </p:cNvPr>
          <p:cNvSpPr/>
          <p:nvPr/>
        </p:nvSpPr>
        <p:spPr>
          <a:xfrm flipH="1">
            <a:off x="0" y="-30549"/>
            <a:ext cx="18288000" cy="10325100"/>
          </a:xfrm>
          <a:prstGeom prst="rtTriangle">
            <a:avLst/>
          </a:prstGeom>
          <a:solidFill>
            <a:schemeClr val="accent4">
              <a:lumMod val="75000"/>
              <a:alpha val="54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ar-EG" dirty="0"/>
          </a:p>
        </p:txBody>
      </p:sp>
      <p:grpSp>
        <p:nvGrpSpPr>
          <p:cNvPr id="2" name="Group 1">
            <a:extLst>
              <a:ext uri="{FF2B5EF4-FFF2-40B4-BE49-F238E27FC236}">
                <a16:creationId xmlns:a16="http://schemas.microsoft.com/office/drawing/2014/main" id="{EA7FD379-A12B-C0F3-294C-AF8BD930CAD6}"/>
              </a:ext>
            </a:extLst>
          </p:cNvPr>
          <p:cNvGrpSpPr/>
          <p:nvPr/>
        </p:nvGrpSpPr>
        <p:grpSpPr>
          <a:xfrm>
            <a:off x="695755" y="1061232"/>
            <a:ext cx="1980028" cy="980225"/>
            <a:chOff x="789788" y="568550"/>
            <a:chExt cx="2263765" cy="876343"/>
          </a:xfrm>
        </p:grpSpPr>
        <p:pic>
          <p:nvPicPr>
            <p:cNvPr id="3" name="Picture 2">
              <a:extLst>
                <a:ext uri="{FF2B5EF4-FFF2-40B4-BE49-F238E27FC236}">
                  <a16:creationId xmlns:a16="http://schemas.microsoft.com/office/drawing/2014/main" id="{06FDF8A8-8115-0A6B-2829-DA2EC6FE1CBB}"/>
                </a:ext>
              </a:extLst>
            </p:cNvPr>
            <p:cNvPicPr>
              <a:picLocks noChangeAspect="1"/>
            </p:cNvPicPr>
            <p:nvPr/>
          </p:nvPicPr>
          <p:blipFill>
            <a:blip r:embed="rId3"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789788" y="568550"/>
              <a:ext cx="2263765" cy="876343"/>
            </a:xfrm>
            <a:prstGeom prst="rect">
              <a:avLst/>
            </a:prstGeom>
          </p:spPr>
        </p:pic>
        <p:sp>
          <p:nvSpPr>
            <p:cNvPr id="4" name="TextBox 28">
              <a:extLst>
                <a:ext uri="{FF2B5EF4-FFF2-40B4-BE49-F238E27FC236}">
                  <a16:creationId xmlns:a16="http://schemas.microsoft.com/office/drawing/2014/main" id="{4E9B5231-2549-7509-307B-8A7BD2A6ABD2}"/>
                </a:ext>
              </a:extLst>
            </p:cNvPr>
            <p:cNvSpPr txBox="1"/>
            <p:nvPr/>
          </p:nvSpPr>
          <p:spPr>
            <a:xfrm rot="20457677">
              <a:off x="874661" y="849684"/>
              <a:ext cx="1896204" cy="368025"/>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2500" b="1"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rPr>
                <a:t>الجلسة الأولى</a:t>
              </a:r>
              <a:endParaRPr lang="en-US" sz="2500"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5" name="Group 4">
            <a:extLst>
              <a:ext uri="{FF2B5EF4-FFF2-40B4-BE49-F238E27FC236}">
                <a16:creationId xmlns:a16="http://schemas.microsoft.com/office/drawing/2014/main" id="{9B30CF6B-06A4-7767-9951-7F92C4EFB13A}"/>
              </a:ext>
            </a:extLst>
          </p:cNvPr>
          <p:cNvGrpSpPr/>
          <p:nvPr/>
        </p:nvGrpSpPr>
        <p:grpSpPr>
          <a:xfrm>
            <a:off x="140419" y="299624"/>
            <a:ext cx="1879169" cy="980224"/>
            <a:chOff x="1282652" y="498315"/>
            <a:chExt cx="1807888" cy="876343"/>
          </a:xfrm>
        </p:grpSpPr>
        <p:pic>
          <p:nvPicPr>
            <p:cNvPr id="6" name="Picture 5">
              <a:extLst>
                <a:ext uri="{FF2B5EF4-FFF2-40B4-BE49-F238E27FC236}">
                  <a16:creationId xmlns:a16="http://schemas.microsoft.com/office/drawing/2014/main" id="{FEBD5877-C1CE-1FA6-5F49-D25B89BE69F2}"/>
                </a:ext>
              </a:extLst>
            </p:cNvPr>
            <p:cNvPicPr>
              <a:picLocks noChangeAspect="1"/>
            </p:cNvPicPr>
            <p:nvPr/>
          </p:nvPicPr>
          <p:blipFill>
            <a:blip r:embed="rId4"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1282652" y="498315"/>
              <a:ext cx="1807888" cy="876343"/>
            </a:xfrm>
            <a:prstGeom prst="rect">
              <a:avLst/>
            </a:prstGeom>
          </p:spPr>
        </p:pic>
        <p:sp>
          <p:nvSpPr>
            <p:cNvPr id="7" name="TextBox 28">
              <a:extLst>
                <a:ext uri="{FF2B5EF4-FFF2-40B4-BE49-F238E27FC236}">
                  <a16:creationId xmlns:a16="http://schemas.microsoft.com/office/drawing/2014/main" id="{FC86DDE1-7B1B-D414-53E9-60A2955210EE}"/>
                </a:ext>
              </a:extLst>
            </p:cNvPr>
            <p:cNvSpPr txBox="1"/>
            <p:nvPr/>
          </p:nvSpPr>
          <p:spPr>
            <a:xfrm rot="20457677">
              <a:off x="1345850" y="709582"/>
              <a:ext cx="1421884" cy="441630"/>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3000" b="1"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rPr>
                <a:t>اليوم الثاني</a:t>
              </a:r>
              <a:endParaRPr lang="en-US" sz="3000"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9" name="Group 8">
            <a:extLst>
              <a:ext uri="{FF2B5EF4-FFF2-40B4-BE49-F238E27FC236}">
                <a16:creationId xmlns:a16="http://schemas.microsoft.com/office/drawing/2014/main" id="{4F232B40-6637-2F3C-5186-E94AE85DE2F2}"/>
              </a:ext>
            </a:extLst>
          </p:cNvPr>
          <p:cNvGrpSpPr/>
          <p:nvPr/>
        </p:nvGrpSpPr>
        <p:grpSpPr>
          <a:xfrm>
            <a:off x="12103212" y="132020"/>
            <a:ext cx="5976052" cy="1024493"/>
            <a:chOff x="4650339" y="1798820"/>
            <a:chExt cx="9218059" cy="2703922"/>
          </a:xfrm>
        </p:grpSpPr>
        <p:pic>
          <p:nvPicPr>
            <p:cNvPr id="19" name="Picture 18">
              <a:extLst>
                <a:ext uri="{FF2B5EF4-FFF2-40B4-BE49-F238E27FC236}">
                  <a16:creationId xmlns:a16="http://schemas.microsoft.com/office/drawing/2014/main" id="{DB587E16-79F8-057F-8149-E7592A68F8A7}"/>
                </a:ext>
              </a:extLst>
            </p:cNvPr>
            <p:cNvPicPr>
              <a:picLocks noChangeAspect="1"/>
            </p:cNvPicPr>
            <p:nvPr/>
          </p:nvPicPr>
          <p:blipFill rotWithShape="1">
            <a:blip r:embed="rId5">
              <a:grayscl/>
              <a:extLst>
                <a:ext uri="{BEBA8EAE-BF5A-486C-A8C5-ECC9F3942E4B}">
                  <a14:imgProps xmlns:a14="http://schemas.microsoft.com/office/drawing/2010/main">
                    <a14:imgLayer r:embed="rId6">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630" t="9182" r="839" b="13125"/>
            <a:stretch/>
          </p:blipFill>
          <p:spPr>
            <a:xfrm>
              <a:off x="5374985" y="1798820"/>
              <a:ext cx="8493413" cy="2703922"/>
            </a:xfrm>
            <a:prstGeom prst="rect">
              <a:avLst/>
            </a:prstGeom>
          </p:spPr>
        </p:pic>
        <p:sp>
          <p:nvSpPr>
            <p:cNvPr id="20" name="TextBox 42">
              <a:extLst>
                <a:ext uri="{FF2B5EF4-FFF2-40B4-BE49-F238E27FC236}">
                  <a16:creationId xmlns:a16="http://schemas.microsoft.com/office/drawing/2014/main" id="{A8710DD6-0C55-5F29-4CAF-3B243057A9DD}"/>
                </a:ext>
              </a:extLst>
            </p:cNvPr>
            <p:cNvSpPr txBox="1"/>
            <p:nvPr/>
          </p:nvSpPr>
          <p:spPr>
            <a:xfrm>
              <a:off x="4650339" y="1798821"/>
              <a:ext cx="8662082" cy="2513078"/>
            </a:xfrm>
            <a:prstGeom prst="rect">
              <a:avLst/>
            </a:prstGeom>
          </p:spPr>
          <p:txBody>
            <a:bodyPr wrap="square" lIns="0" tIns="0" rIns="0" bIns="0" rtlCol="0" anchor="t">
              <a:spAutoFit/>
            </a:bodyPr>
            <a:lstStyle/>
            <a:p>
              <a:pPr algn="just" rtl="1">
                <a:lnSpc>
                  <a:spcPct val="150000"/>
                </a:lnSpc>
              </a:pPr>
              <a:r>
                <a:rPr lang="ar-EG" sz="4500" b="1" spc="51" dirty="0">
                  <a:latin typeface="Aljazeera" panose="02000000000000000000" pitchFamily="2" charset="-78"/>
                  <a:cs typeface="Aljazeera" panose="02000000000000000000" pitchFamily="2" charset="-78"/>
                </a:rPr>
                <a:t>المرشد عند دراسة الحالة</a:t>
              </a:r>
              <a:endParaRPr lang="en-US" sz="4500" b="1" spc="51" dirty="0">
                <a:latin typeface="Aljazeera" panose="02000000000000000000" pitchFamily="2" charset="-78"/>
                <a:cs typeface="Aljazeera" panose="02000000000000000000" pitchFamily="2" charset="-78"/>
              </a:endParaRPr>
            </a:p>
          </p:txBody>
        </p:sp>
      </p:grpSp>
      <p:grpSp>
        <p:nvGrpSpPr>
          <p:cNvPr id="21" name="Group 20">
            <a:extLst>
              <a:ext uri="{FF2B5EF4-FFF2-40B4-BE49-F238E27FC236}">
                <a16:creationId xmlns:a16="http://schemas.microsoft.com/office/drawing/2014/main" id="{5B62A8B4-4138-3877-B476-EFD14E7625E9}"/>
              </a:ext>
            </a:extLst>
          </p:cNvPr>
          <p:cNvGrpSpPr>
            <a:grpSpLocks/>
          </p:cNvGrpSpPr>
          <p:nvPr/>
        </p:nvGrpSpPr>
        <p:grpSpPr>
          <a:xfrm>
            <a:off x="4371109" y="1409700"/>
            <a:ext cx="12926292" cy="1397974"/>
            <a:chOff x="1183276" y="130715"/>
            <a:chExt cx="2307326" cy="791746"/>
          </a:xfrm>
        </p:grpSpPr>
        <p:pic>
          <p:nvPicPr>
            <p:cNvPr id="22" name="Picture 21">
              <a:extLst>
                <a:ext uri="{FF2B5EF4-FFF2-40B4-BE49-F238E27FC236}">
                  <a16:creationId xmlns:a16="http://schemas.microsoft.com/office/drawing/2014/main" id="{F7E4C941-92BF-CA20-A31B-F70224216A20}"/>
                </a:ext>
              </a:extLst>
            </p:cNvPr>
            <p:cNvPicPr>
              <a:picLocks noChangeAspect="1"/>
            </p:cNvPicPr>
            <p:nvPr/>
          </p:nvPicPr>
          <p:blipFill>
            <a:blip r:embed="rId7" cstate="print">
              <a:duotone>
                <a:schemeClr val="accent2">
                  <a:shade val="45000"/>
                  <a:satMod val="135000"/>
                </a:schemeClr>
                <a:prstClr val="white"/>
              </a:duotone>
            </a:blip>
            <a:srcRect/>
            <a:stretch>
              <a:fillRect/>
            </a:stretch>
          </p:blipFill>
          <p:spPr bwMode="auto">
            <a:xfrm>
              <a:off x="1280529" y="130715"/>
              <a:ext cx="2210073" cy="791746"/>
            </a:xfrm>
            <a:prstGeom prst="rect">
              <a:avLst/>
            </a:prstGeom>
            <a:noFill/>
            <a:ln>
              <a:noFill/>
            </a:ln>
          </p:spPr>
        </p:pic>
        <p:sp>
          <p:nvSpPr>
            <p:cNvPr id="23" name="Rectangle 22">
              <a:extLst>
                <a:ext uri="{FF2B5EF4-FFF2-40B4-BE49-F238E27FC236}">
                  <a16:creationId xmlns:a16="http://schemas.microsoft.com/office/drawing/2014/main" id="{32A5CCB6-8AA8-211D-C4D0-AF6966438DE8}"/>
                </a:ext>
              </a:extLst>
            </p:cNvPr>
            <p:cNvSpPr/>
            <p:nvPr/>
          </p:nvSpPr>
          <p:spPr>
            <a:xfrm>
              <a:off x="1183276" y="178805"/>
              <a:ext cx="2182870" cy="62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algn="r" rtl="0">
                <a:lnSpc>
                  <a:spcPct val="107000"/>
                </a:lnSpc>
                <a:spcAft>
                  <a:spcPts val="800"/>
                </a:spcAft>
              </a:pPr>
              <a:r>
                <a:rPr lang="ar-EG"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صفات يجب أن يتحلى بها المرشد أو المرشدة عند دراسة الحالة</a:t>
              </a:r>
              <a:endParaRPr lang="en-US" sz="45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4" name="Group 23">
            <a:extLst>
              <a:ext uri="{FF2B5EF4-FFF2-40B4-BE49-F238E27FC236}">
                <a16:creationId xmlns:a16="http://schemas.microsoft.com/office/drawing/2014/main" id="{1BF27AE6-7215-5DBF-46A4-D5CC7C5D6B56}"/>
              </a:ext>
            </a:extLst>
          </p:cNvPr>
          <p:cNvGrpSpPr/>
          <p:nvPr/>
        </p:nvGrpSpPr>
        <p:grpSpPr>
          <a:xfrm>
            <a:off x="11963403" y="4000500"/>
            <a:ext cx="6115861" cy="6286499"/>
            <a:chOff x="16431295" y="2850828"/>
            <a:chExt cx="2865092" cy="2259708"/>
          </a:xfrm>
        </p:grpSpPr>
        <p:sp>
          <p:nvSpPr>
            <p:cNvPr id="25" name="Freeform 9">
              <a:extLst>
                <a:ext uri="{FF2B5EF4-FFF2-40B4-BE49-F238E27FC236}">
                  <a16:creationId xmlns:a16="http://schemas.microsoft.com/office/drawing/2014/main" id="{95826796-CF80-5A30-53CF-C27B1190AD40}"/>
                </a:ext>
              </a:extLst>
            </p:cNvPr>
            <p:cNvSpPr/>
            <p:nvPr/>
          </p:nvSpPr>
          <p:spPr>
            <a:xfrm flipH="1">
              <a:off x="16431295" y="2850828"/>
              <a:ext cx="2865092" cy="2259708"/>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8">
                <a:duotone>
                  <a:schemeClr val="accent4">
                    <a:shade val="45000"/>
                    <a:satMod val="135000"/>
                  </a:schemeClr>
                  <a:prstClr val="white"/>
                </a:duotone>
                <a:extLst>
                  <a:ext uri="{96DAC541-7B7A-43D3-8B79-37D633B846F1}">
                    <asvg:svgBlip xmlns:asvg="http://schemas.microsoft.com/office/drawing/2016/SVG/main" r:embed="rId9"/>
                  </a:ext>
                </a:extLst>
              </a:blip>
              <a:stretch>
                <a:fillRect/>
              </a:stretch>
            </a:blipFill>
          </p:spPr>
          <p:txBody>
            <a:bodyPr/>
            <a:lstStyle/>
            <a:p>
              <a:pPr>
                <a:lnSpc>
                  <a:spcPct val="200000"/>
                </a:lnSpc>
              </a:pPr>
              <a:endParaRPr lang="ar-EG" sz="1200" dirty="0"/>
            </a:p>
          </p:txBody>
        </p:sp>
        <p:sp>
          <p:nvSpPr>
            <p:cNvPr id="26" name="TextBox 25">
              <a:extLst>
                <a:ext uri="{FF2B5EF4-FFF2-40B4-BE49-F238E27FC236}">
                  <a16:creationId xmlns:a16="http://schemas.microsoft.com/office/drawing/2014/main" id="{99F5437B-F32E-9D47-8281-8ECA6500C813}"/>
                </a:ext>
              </a:extLst>
            </p:cNvPr>
            <p:cNvSpPr txBox="1"/>
            <p:nvPr/>
          </p:nvSpPr>
          <p:spPr>
            <a:xfrm>
              <a:off x="17001239" y="2896072"/>
              <a:ext cx="2010781" cy="1974773"/>
            </a:xfrm>
            <a:prstGeom prst="rect">
              <a:avLst/>
            </a:prstGeom>
            <a:noFill/>
          </p:spPr>
          <p:txBody>
            <a:bodyPr wrap="square" rtlCol="1">
              <a:spAutoFit/>
            </a:bodyPr>
            <a:lstStyle/>
            <a:p>
              <a:pPr algn="just" rtl="1">
                <a:lnSpc>
                  <a:spcPct val="200000"/>
                </a:lnSpc>
              </a:pPr>
              <a:r>
                <a:rPr lang="ar-EG" sz="3600" dirty="0">
                  <a:latin typeface="Dubai" panose="020B0503030403030204" pitchFamily="34" charset="-78"/>
                  <a:ea typeface="Calibri" panose="020F0502020204030204" pitchFamily="34" charset="0"/>
                  <a:cs typeface="Dubai" panose="020B0503030403030204" pitchFamily="34" charset="-78"/>
                </a:rPr>
                <a:t>1-  الأمانة</a:t>
              </a:r>
            </a:p>
            <a:p>
              <a:pPr algn="just" rtl="1">
                <a:lnSpc>
                  <a:spcPct val="200000"/>
                </a:lnSpc>
              </a:pPr>
              <a:r>
                <a:rPr lang="ar-EG" sz="3600" dirty="0">
                  <a:latin typeface="Dubai" panose="020B0503030403030204" pitchFamily="34" charset="-78"/>
                  <a:ea typeface="Calibri" panose="020F0502020204030204" pitchFamily="34" charset="0"/>
                  <a:cs typeface="Dubai" panose="020B0503030403030204" pitchFamily="34" charset="-78"/>
                </a:rPr>
                <a:t>2- الأصالة: "التطابق"</a:t>
              </a:r>
            </a:p>
            <a:p>
              <a:pPr algn="just" rtl="1">
                <a:lnSpc>
                  <a:spcPct val="200000"/>
                </a:lnSpc>
              </a:pPr>
              <a:r>
                <a:rPr lang="ar-EG" sz="3600" dirty="0">
                  <a:latin typeface="Dubai" panose="020B0503030403030204" pitchFamily="34" charset="-78"/>
                  <a:ea typeface="Calibri" panose="020F0502020204030204" pitchFamily="34" charset="0"/>
                  <a:cs typeface="Dubai" panose="020B0503030403030204" pitchFamily="34" charset="-78"/>
                </a:rPr>
                <a:t>3- الكفاءة العلمية</a:t>
              </a:r>
            </a:p>
            <a:p>
              <a:pPr algn="just" rtl="1">
                <a:lnSpc>
                  <a:spcPct val="200000"/>
                </a:lnSpc>
              </a:pPr>
              <a:r>
                <a:rPr lang="ar-EG" sz="3600" dirty="0">
                  <a:latin typeface="Dubai" panose="020B0503030403030204" pitchFamily="34" charset="-78"/>
                  <a:ea typeface="Calibri" panose="020F0502020204030204" pitchFamily="34" charset="0"/>
                  <a:cs typeface="Dubai" panose="020B0503030403030204" pitchFamily="34" charset="-78"/>
                </a:rPr>
                <a:t>4-  الدافعية</a:t>
              </a:r>
            </a:p>
            <a:p>
              <a:pPr algn="just" rtl="1">
                <a:lnSpc>
                  <a:spcPct val="200000"/>
                </a:lnSpc>
              </a:pPr>
              <a:r>
                <a:rPr lang="ar-EG" sz="3600" dirty="0">
                  <a:latin typeface="Dubai" panose="020B0503030403030204" pitchFamily="34" charset="-78"/>
                  <a:ea typeface="Calibri" panose="020F0502020204030204" pitchFamily="34" charset="0"/>
                  <a:cs typeface="Dubai" panose="020B0503030403030204" pitchFamily="34" charset="-78"/>
                </a:rPr>
                <a:t>5-  المرونة </a:t>
              </a:r>
            </a:p>
          </p:txBody>
        </p:sp>
      </p:grpSp>
      <p:grpSp>
        <p:nvGrpSpPr>
          <p:cNvPr id="27" name="Group 4">
            <a:extLst>
              <a:ext uri="{FF2B5EF4-FFF2-40B4-BE49-F238E27FC236}">
                <a16:creationId xmlns:a16="http://schemas.microsoft.com/office/drawing/2014/main" id="{1BB6DE8D-F692-44B0-8C98-3E30ADA82940}"/>
              </a:ext>
            </a:extLst>
          </p:cNvPr>
          <p:cNvGrpSpPr/>
          <p:nvPr/>
        </p:nvGrpSpPr>
        <p:grpSpPr>
          <a:xfrm>
            <a:off x="0" y="2315997"/>
            <a:ext cx="5412615" cy="5366465"/>
            <a:chOff x="-4282541" y="3921401"/>
            <a:chExt cx="7866340" cy="8699050"/>
          </a:xfrm>
        </p:grpSpPr>
        <p:pic>
          <p:nvPicPr>
            <p:cNvPr id="28" name="Picture 5">
              <a:extLst>
                <a:ext uri="{FF2B5EF4-FFF2-40B4-BE49-F238E27FC236}">
                  <a16:creationId xmlns:a16="http://schemas.microsoft.com/office/drawing/2014/main" id="{88864996-467C-43D3-BBC5-508FF2AB271A}"/>
                </a:ext>
              </a:extLst>
            </p:cNvPr>
            <p:cNvPicPr>
              <a:picLocks noChangeAspect="1"/>
            </p:cNvPicPr>
            <p:nvPr/>
          </p:nvPicPr>
          <p:blipFill>
            <a:blip r:embed="rId10">
              <a:extLst>
                <a:ext uri="{28A0092B-C50C-407E-A947-70E740481C1C}">
                  <a14:useLocalDpi xmlns:a14="http://schemas.microsoft.com/office/drawing/2010/main" val="0"/>
                </a:ext>
              </a:extLst>
            </a:blip>
            <a:srcRect l="4005" r="4005"/>
            <a:stretch/>
          </p:blipFill>
          <p:spPr>
            <a:xfrm>
              <a:off x="-4282541" y="3921401"/>
              <a:ext cx="7866340" cy="8699050"/>
            </a:xfrm>
            <a:prstGeom prst="hexagon">
              <a:avLst/>
            </a:prstGeom>
          </p:spPr>
        </p:pic>
      </p:grpSp>
      <p:grpSp>
        <p:nvGrpSpPr>
          <p:cNvPr id="10" name="Group 9">
            <a:extLst>
              <a:ext uri="{FF2B5EF4-FFF2-40B4-BE49-F238E27FC236}">
                <a16:creationId xmlns:a16="http://schemas.microsoft.com/office/drawing/2014/main" id="{B23829BA-CF00-41F7-66D5-EED7DFFF2276}"/>
              </a:ext>
            </a:extLst>
          </p:cNvPr>
          <p:cNvGrpSpPr/>
          <p:nvPr/>
        </p:nvGrpSpPr>
        <p:grpSpPr>
          <a:xfrm>
            <a:off x="5847542" y="4011828"/>
            <a:ext cx="6115861" cy="6286499"/>
            <a:chOff x="16431295" y="2850828"/>
            <a:chExt cx="2865092" cy="2259708"/>
          </a:xfrm>
        </p:grpSpPr>
        <p:sp>
          <p:nvSpPr>
            <p:cNvPr id="11" name="Freeform 9">
              <a:extLst>
                <a:ext uri="{FF2B5EF4-FFF2-40B4-BE49-F238E27FC236}">
                  <a16:creationId xmlns:a16="http://schemas.microsoft.com/office/drawing/2014/main" id="{E4025EEB-97A5-31D6-C442-4520E10F4802}"/>
                </a:ext>
              </a:extLst>
            </p:cNvPr>
            <p:cNvSpPr/>
            <p:nvPr/>
          </p:nvSpPr>
          <p:spPr>
            <a:xfrm flipH="1">
              <a:off x="16431295" y="2850828"/>
              <a:ext cx="2865092" cy="2259708"/>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8">
                <a:duotone>
                  <a:schemeClr val="accent4">
                    <a:shade val="45000"/>
                    <a:satMod val="135000"/>
                  </a:schemeClr>
                  <a:prstClr val="white"/>
                </a:duotone>
                <a:extLst>
                  <a:ext uri="{96DAC541-7B7A-43D3-8B79-37D633B846F1}">
                    <asvg:svgBlip xmlns:asvg="http://schemas.microsoft.com/office/drawing/2016/SVG/main" r:embed="rId9"/>
                  </a:ext>
                </a:extLst>
              </a:blip>
              <a:stretch>
                <a:fillRect/>
              </a:stretch>
            </a:blipFill>
          </p:spPr>
          <p:txBody>
            <a:bodyPr/>
            <a:lstStyle/>
            <a:p>
              <a:pPr>
                <a:lnSpc>
                  <a:spcPct val="200000"/>
                </a:lnSpc>
              </a:pPr>
              <a:endParaRPr lang="ar-EG" sz="1200" dirty="0"/>
            </a:p>
          </p:txBody>
        </p:sp>
        <p:sp>
          <p:nvSpPr>
            <p:cNvPr id="12" name="TextBox 11">
              <a:extLst>
                <a:ext uri="{FF2B5EF4-FFF2-40B4-BE49-F238E27FC236}">
                  <a16:creationId xmlns:a16="http://schemas.microsoft.com/office/drawing/2014/main" id="{1536A390-ABF5-E5C0-4D4E-0B376FC03CAB}"/>
                </a:ext>
              </a:extLst>
            </p:cNvPr>
            <p:cNvSpPr txBox="1"/>
            <p:nvPr/>
          </p:nvSpPr>
          <p:spPr>
            <a:xfrm>
              <a:off x="17001239" y="2896072"/>
              <a:ext cx="2010781" cy="1974773"/>
            </a:xfrm>
            <a:prstGeom prst="rect">
              <a:avLst/>
            </a:prstGeom>
            <a:noFill/>
          </p:spPr>
          <p:txBody>
            <a:bodyPr wrap="square" rtlCol="1">
              <a:spAutoFit/>
            </a:bodyPr>
            <a:lstStyle/>
            <a:p>
              <a:pPr algn="just" rtl="1">
                <a:lnSpc>
                  <a:spcPct val="200000"/>
                </a:lnSpc>
              </a:pPr>
              <a:r>
                <a:rPr lang="ar-EG" sz="3600" dirty="0">
                  <a:latin typeface="Dubai" panose="020B0503030403030204" pitchFamily="34" charset="-78"/>
                  <a:ea typeface="Calibri" panose="020F0502020204030204" pitchFamily="34" charset="0"/>
                  <a:cs typeface="Dubai" panose="020B0503030403030204" pitchFamily="34" charset="-78"/>
                </a:rPr>
                <a:t>6- المساندة والتراحم</a:t>
              </a:r>
            </a:p>
            <a:p>
              <a:pPr algn="just" rtl="1">
                <a:lnSpc>
                  <a:spcPct val="200000"/>
                </a:lnSpc>
              </a:pPr>
              <a:r>
                <a:rPr lang="ar-EG" sz="3600" dirty="0">
                  <a:latin typeface="Dubai" panose="020B0503030403030204" pitchFamily="34" charset="-78"/>
                  <a:ea typeface="Calibri" panose="020F0502020204030204" pitchFamily="34" charset="0"/>
                  <a:cs typeface="Dubai" panose="020B0503030403030204" pitchFamily="34" charset="-78"/>
                </a:rPr>
                <a:t>7-  القدرة على التأثير </a:t>
              </a:r>
            </a:p>
            <a:p>
              <a:pPr algn="just" rtl="1">
                <a:lnSpc>
                  <a:spcPct val="200000"/>
                </a:lnSpc>
              </a:pPr>
              <a:r>
                <a:rPr lang="ar-EG" sz="3600" dirty="0">
                  <a:latin typeface="Dubai" panose="020B0503030403030204" pitchFamily="34" charset="-78"/>
                  <a:ea typeface="Calibri" panose="020F0502020204030204" pitchFamily="34" charset="0"/>
                  <a:cs typeface="Dubai" panose="020B0503030403030204" pitchFamily="34" charset="-78"/>
                </a:rPr>
                <a:t>8- الرفق والإخلاص </a:t>
              </a:r>
            </a:p>
            <a:p>
              <a:pPr algn="just" rtl="1">
                <a:lnSpc>
                  <a:spcPct val="200000"/>
                </a:lnSpc>
              </a:pPr>
              <a:r>
                <a:rPr lang="ar-EG" sz="3600" dirty="0">
                  <a:latin typeface="Dubai" panose="020B0503030403030204" pitchFamily="34" charset="-78"/>
                  <a:ea typeface="Calibri" panose="020F0502020204030204" pitchFamily="34" charset="0"/>
                  <a:cs typeface="Dubai" panose="020B0503030403030204" pitchFamily="34" charset="-78"/>
                </a:rPr>
                <a:t>9-  الوعي بالذات </a:t>
              </a:r>
            </a:p>
            <a:p>
              <a:pPr algn="just" rtl="1">
                <a:lnSpc>
                  <a:spcPct val="200000"/>
                </a:lnSpc>
              </a:pPr>
              <a:r>
                <a:rPr lang="ar-EG" sz="3600" dirty="0">
                  <a:latin typeface="Dubai" panose="020B0503030403030204" pitchFamily="34" charset="-78"/>
                  <a:ea typeface="Calibri" panose="020F0502020204030204" pitchFamily="34" charset="0"/>
                  <a:cs typeface="Dubai" panose="020B0503030403030204" pitchFamily="34" charset="-78"/>
                </a:rPr>
                <a:t>10- الصبر </a:t>
              </a:r>
            </a:p>
          </p:txBody>
        </p:sp>
      </p:grpSp>
    </p:spTree>
    <p:extLst>
      <p:ext uri="{BB962C8B-B14F-4D97-AF65-F5344CB8AC3E}">
        <p14:creationId xmlns:p14="http://schemas.microsoft.com/office/powerpoint/2010/main" val="98199391"/>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Triangle 7">
            <a:extLst>
              <a:ext uri="{FF2B5EF4-FFF2-40B4-BE49-F238E27FC236}">
                <a16:creationId xmlns:a16="http://schemas.microsoft.com/office/drawing/2014/main" id="{BDC96880-C9A8-D463-187E-5F44CF00C555}"/>
              </a:ext>
            </a:extLst>
          </p:cNvPr>
          <p:cNvSpPr/>
          <p:nvPr/>
        </p:nvSpPr>
        <p:spPr>
          <a:xfrm flipH="1">
            <a:off x="0" y="-30549"/>
            <a:ext cx="18288000" cy="10325100"/>
          </a:xfrm>
          <a:prstGeom prst="rtTriangle">
            <a:avLst/>
          </a:prstGeom>
          <a:solidFill>
            <a:schemeClr val="accent4">
              <a:lumMod val="75000"/>
              <a:alpha val="54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ar-EG" dirty="0"/>
          </a:p>
        </p:txBody>
      </p:sp>
      <p:grpSp>
        <p:nvGrpSpPr>
          <p:cNvPr id="2" name="Group 1">
            <a:extLst>
              <a:ext uri="{FF2B5EF4-FFF2-40B4-BE49-F238E27FC236}">
                <a16:creationId xmlns:a16="http://schemas.microsoft.com/office/drawing/2014/main" id="{EA7FD379-A12B-C0F3-294C-AF8BD930CAD6}"/>
              </a:ext>
            </a:extLst>
          </p:cNvPr>
          <p:cNvGrpSpPr/>
          <p:nvPr/>
        </p:nvGrpSpPr>
        <p:grpSpPr>
          <a:xfrm>
            <a:off x="695755" y="1061232"/>
            <a:ext cx="1980028" cy="980225"/>
            <a:chOff x="789788" y="568550"/>
            <a:chExt cx="2263765" cy="876343"/>
          </a:xfrm>
        </p:grpSpPr>
        <p:pic>
          <p:nvPicPr>
            <p:cNvPr id="3" name="Picture 2">
              <a:extLst>
                <a:ext uri="{FF2B5EF4-FFF2-40B4-BE49-F238E27FC236}">
                  <a16:creationId xmlns:a16="http://schemas.microsoft.com/office/drawing/2014/main" id="{06FDF8A8-8115-0A6B-2829-DA2EC6FE1CBB}"/>
                </a:ext>
              </a:extLst>
            </p:cNvPr>
            <p:cNvPicPr>
              <a:picLocks noChangeAspect="1"/>
            </p:cNvPicPr>
            <p:nvPr/>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789788" y="568550"/>
              <a:ext cx="2263765" cy="876343"/>
            </a:xfrm>
            <a:prstGeom prst="rect">
              <a:avLst/>
            </a:prstGeom>
          </p:spPr>
        </p:pic>
        <p:sp>
          <p:nvSpPr>
            <p:cNvPr id="4" name="TextBox 28">
              <a:extLst>
                <a:ext uri="{FF2B5EF4-FFF2-40B4-BE49-F238E27FC236}">
                  <a16:creationId xmlns:a16="http://schemas.microsoft.com/office/drawing/2014/main" id="{4E9B5231-2549-7509-307B-8A7BD2A6ABD2}"/>
                </a:ext>
              </a:extLst>
            </p:cNvPr>
            <p:cNvSpPr txBox="1"/>
            <p:nvPr/>
          </p:nvSpPr>
          <p:spPr>
            <a:xfrm rot="20457677">
              <a:off x="874661" y="849684"/>
              <a:ext cx="1896204" cy="368025"/>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2500" b="1"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rPr>
                <a:t>الجلسة الأولى</a:t>
              </a:r>
              <a:endParaRPr lang="en-US" sz="2500"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5" name="Group 4">
            <a:extLst>
              <a:ext uri="{FF2B5EF4-FFF2-40B4-BE49-F238E27FC236}">
                <a16:creationId xmlns:a16="http://schemas.microsoft.com/office/drawing/2014/main" id="{9B30CF6B-06A4-7767-9951-7F92C4EFB13A}"/>
              </a:ext>
            </a:extLst>
          </p:cNvPr>
          <p:cNvGrpSpPr/>
          <p:nvPr/>
        </p:nvGrpSpPr>
        <p:grpSpPr>
          <a:xfrm>
            <a:off x="140419" y="299624"/>
            <a:ext cx="1879169" cy="980224"/>
            <a:chOff x="1282652" y="498315"/>
            <a:chExt cx="1807888" cy="876343"/>
          </a:xfrm>
        </p:grpSpPr>
        <p:pic>
          <p:nvPicPr>
            <p:cNvPr id="6" name="Picture 5">
              <a:extLst>
                <a:ext uri="{FF2B5EF4-FFF2-40B4-BE49-F238E27FC236}">
                  <a16:creationId xmlns:a16="http://schemas.microsoft.com/office/drawing/2014/main" id="{FEBD5877-C1CE-1FA6-5F49-D25B89BE69F2}"/>
                </a:ext>
              </a:extLst>
            </p:cNvPr>
            <p:cNvPicPr>
              <a:picLocks noChangeAspect="1"/>
            </p:cNvPicPr>
            <p:nvPr/>
          </p:nvPicPr>
          <p:blipFill>
            <a:blip r:embed="rId3"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1282652" y="498315"/>
              <a:ext cx="1807888" cy="876343"/>
            </a:xfrm>
            <a:prstGeom prst="rect">
              <a:avLst/>
            </a:prstGeom>
          </p:spPr>
        </p:pic>
        <p:sp>
          <p:nvSpPr>
            <p:cNvPr id="7" name="TextBox 28">
              <a:extLst>
                <a:ext uri="{FF2B5EF4-FFF2-40B4-BE49-F238E27FC236}">
                  <a16:creationId xmlns:a16="http://schemas.microsoft.com/office/drawing/2014/main" id="{FC86DDE1-7B1B-D414-53E9-60A2955210EE}"/>
                </a:ext>
              </a:extLst>
            </p:cNvPr>
            <p:cNvSpPr txBox="1"/>
            <p:nvPr/>
          </p:nvSpPr>
          <p:spPr>
            <a:xfrm rot="20457677">
              <a:off x="1345850" y="709582"/>
              <a:ext cx="1421884" cy="441630"/>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3000" b="1"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rPr>
                <a:t>اليوم الثاني</a:t>
              </a:r>
              <a:endParaRPr lang="en-US" sz="3000"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9" name="Group 8">
            <a:extLst>
              <a:ext uri="{FF2B5EF4-FFF2-40B4-BE49-F238E27FC236}">
                <a16:creationId xmlns:a16="http://schemas.microsoft.com/office/drawing/2014/main" id="{4F232B40-6637-2F3C-5186-E94AE85DE2F2}"/>
              </a:ext>
            </a:extLst>
          </p:cNvPr>
          <p:cNvGrpSpPr/>
          <p:nvPr/>
        </p:nvGrpSpPr>
        <p:grpSpPr>
          <a:xfrm>
            <a:off x="12103212" y="132020"/>
            <a:ext cx="5976052" cy="1024493"/>
            <a:chOff x="4650339" y="1798820"/>
            <a:chExt cx="9218059" cy="2703922"/>
          </a:xfrm>
        </p:grpSpPr>
        <p:pic>
          <p:nvPicPr>
            <p:cNvPr id="19" name="Picture 18">
              <a:extLst>
                <a:ext uri="{FF2B5EF4-FFF2-40B4-BE49-F238E27FC236}">
                  <a16:creationId xmlns:a16="http://schemas.microsoft.com/office/drawing/2014/main" id="{DB587E16-79F8-057F-8149-E7592A68F8A7}"/>
                </a:ext>
              </a:extLst>
            </p:cNvPr>
            <p:cNvPicPr>
              <a:picLocks noChangeAspect="1"/>
            </p:cNvPicPr>
            <p:nvPr/>
          </p:nvPicPr>
          <p:blipFill rotWithShape="1">
            <a:blip r:embed="rId4">
              <a:grayscl/>
              <a:extLst>
                <a:ext uri="{BEBA8EAE-BF5A-486C-A8C5-ECC9F3942E4B}">
                  <a14:imgProps xmlns:a14="http://schemas.microsoft.com/office/drawing/2010/main">
                    <a14:imgLayer r:embed="rId5">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630" t="9182" r="839" b="13125"/>
            <a:stretch/>
          </p:blipFill>
          <p:spPr>
            <a:xfrm>
              <a:off x="5374985" y="1798820"/>
              <a:ext cx="8493413" cy="2703922"/>
            </a:xfrm>
            <a:prstGeom prst="rect">
              <a:avLst/>
            </a:prstGeom>
          </p:spPr>
        </p:pic>
        <p:sp>
          <p:nvSpPr>
            <p:cNvPr id="20" name="TextBox 42">
              <a:extLst>
                <a:ext uri="{FF2B5EF4-FFF2-40B4-BE49-F238E27FC236}">
                  <a16:creationId xmlns:a16="http://schemas.microsoft.com/office/drawing/2014/main" id="{A8710DD6-0C55-5F29-4CAF-3B243057A9DD}"/>
                </a:ext>
              </a:extLst>
            </p:cNvPr>
            <p:cNvSpPr txBox="1"/>
            <p:nvPr/>
          </p:nvSpPr>
          <p:spPr>
            <a:xfrm>
              <a:off x="4650339" y="1798821"/>
              <a:ext cx="8662082" cy="2513078"/>
            </a:xfrm>
            <a:prstGeom prst="rect">
              <a:avLst/>
            </a:prstGeom>
          </p:spPr>
          <p:txBody>
            <a:bodyPr wrap="square" lIns="0" tIns="0" rIns="0" bIns="0" rtlCol="0" anchor="t">
              <a:spAutoFit/>
            </a:bodyPr>
            <a:lstStyle/>
            <a:p>
              <a:pPr algn="just" rtl="1">
                <a:lnSpc>
                  <a:spcPct val="150000"/>
                </a:lnSpc>
              </a:pPr>
              <a:r>
                <a:rPr lang="ar-EG" sz="4500" b="1" spc="51" dirty="0">
                  <a:latin typeface="Aljazeera" panose="02000000000000000000" pitchFamily="2" charset="-78"/>
                  <a:cs typeface="Aljazeera" panose="02000000000000000000" pitchFamily="2" charset="-78"/>
                </a:rPr>
                <a:t>المرشد عند دراسة الحالة</a:t>
              </a:r>
              <a:endParaRPr lang="en-US" sz="4500" b="1" spc="51" dirty="0">
                <a:latin typeface="Aljazeera" panose="02000000000000000000" pitchFamily="2" charset="-78"/>
                <a:cs typeface="Aljazeera" panose="02000000000000000000" pitchFamily="2" charset="-78"/>
              </a:endParaRPr>
            </a:p>
          </p:txBody>
        </p:sp>
      </p:grpSp>
      <p:grpSp>
        <p:nvGrpSpPr>
          <p:cNvPr id="21" name="Group 20">
            <a:extLst>
              <a:ext uri="{FF2B5EF4-FFF2-40B4-BE49-F238E27FC236}">
                <a16:creationId xmlns:a16="http://schemas.microsoft.com/office/drawing/2014/main" id="{5B62A8B4-4138-3877-B476-EFD14E7625E9}"/>
              </a:ext>
            </a:extLst>
          </p:cNvPr>
          <p:cNvGrpSpPr>
            <a:grpSpLocks/>
          </p:cNvGrpSpPr>
          <p:nvPr/>
        </p:nvGrpSpPr>
        <p:grpSpPr>
          <a:xfrm>
            <a:off x="4915948" y="1409700"/>
            <a:ext cx="6999133" cy="1397974"/>
            <a:chOff x="1280529" y="130715"/>
            <a:chExt cx="1249336" cy="791746"/>
          </a:xfrm>
        </p:grpSpPr>
        <p:pic>
          <p:nvPicPr>
            <p:cNvPr id="22" name="Picture 21">
              <a:extLst>
                <a:ext uri="{FF2B5EF4-FFF2-40B4-BE49-F238E27FC236}">
                  <a16:creationId xmlns:a16="http://schemas.microsoft.com/office/drawing/2014/main" id="{F7E4C941-92BF-CA20-A31B-F70224216A20}"/>
                </a:ext>
              </a:extLst>
            </p:cNvPr>
            <p:cNvPicPr>
              <a:picLocks noChangeAspect="1"/>
            </p:cNvPicPr>
            <p:nvPr/>
          </p:nvPicPr>
          <p:blipFill>
            <a:blip r:embed="rId6" cstate="print">
              <a:duotone>
                <a:schemeClr val="accent2">
                  <a:shade val="45000"/>
                  <a:satMod val="135000"/>
                </a:schemeClr>
                <a:prstClr val="white"/>
              </a:duotone>
            </a:blip>
            <a:srcRect/>
            <a:stretch>
              <a:fillRect/>
            </a:stretch>
          </p:blipFill>
          <p:spPr bwMode="auto">
            <a:xfrm>
              <a:off x="1475265" y="130715"/>
              <a:ext cx="1054600" cy="791746"/>
            </a:xfrm>
            <a:prstGeom prst="rect">
              <a:avLst/>
            </a:prstGeom>
            <a:noFill/>
            <a:ln>
              <a:noFill/>
            </a:ln>
          </p:spPr>
        </p:pic>
        <p:sp>
          <p:nvSpPr>
            <p:cNvPr id="23" name="Rectangle 22">
              <a:extLst>
                <a:ext uri="{FF2B5EF4-FFF2-40B4-BE49-F238E27FC236}">
                  <a16:creationId xmlns:a16="http://schemas.microsoft.com/office/drawing/2014/main" id="{32A5CCB6-8AA8-211D-C4D0-AF6966438DE8}"/>
                </a:ext>
              </a:extLst>
            </p:cNvPr>
            <p:cNvSpPr/>
            <p:nvPr/>
          </p:nvSpPr>
          <p:spPr>
            <a:xfrm>
              <a:off x="1280529" y="187218"/>
              <a:ext cx="1135490" cy="62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algn="r" rtl="0">
                <a:lnSpc>
                  <a:spcPct val="107000"/>
                </a:lnSpc>
                <a:spcAft>
                  <a:spcPts val="800"/>
                </a:spcAft>
              </a:pPr>
              <a:r>
                <a:rPr lang="ar-EG"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أهم المعلومات عن الحالة</a:t>
              </a:r>
              <a:endParaRPr lang="en-US" sz="45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4" name="Group 23">
            <a:extLst>
              <a:ext uri="{FF2B5EF4-FFF2-40B4-BE49-F238E27FC236}">
                <a16:creationId xmlns:a16="http://schemas.microsoft.com/office/drawing/2014/main" id="{1BF27AE6-7215-5DBF-46A4-D5CC7C5D6B56}"/>
              </a:ext>
            </a:extLst>
          </p:cNvPr>
          <p:cNvGrpSpPr/>
          <p:nvPr/>
        </p:nvGrpSpPr>
        <p:grpSpPr>
          <a:xfrm>
            <a:off x="4322622" y="3503059"/>
            <a:ext cx="13735860" cy="5708708"/>
            <a:chOff x="12861560" y="2850828"/>
            <a:chExt cx="6434827" cy="2052019"/>
          </a:xfrm>
        </p:grpSpPr>
        <p:sp>
          <p:nvSpPr>
            <p:cNvPr id="25" name="Freeform 9">
              <a:extLst>
                <a:ext uri="{FF2B5EF4-FFF2-40B4-BE49-F238E27FC236}">
                  <a16:creationId xmlns:a16="http://schemas.microsoft.com/office/drawing/2014/main" id="{95826796-CF80-5A30-53CF-C27B1190AD40}"/>
                </a:ext>
              </a:extLst>
            </p:cNvPr>
            <p:cNvSpPr/>
            <p:nvPr/>
          </p:nvSpPr>
          <p:spPr>
            <a:xfrm flipH="1">
              <a:off x="12861560" y="2850828"/>
              <a:ext cx="6434827" cy="2052019"/>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7">
                <a:duotone>
                  <a:schemeClr val="accent4">
                    <a:shade val="45000"/>
                    <a:satMod val="135000"/>
                  </a:schemeClr>
                  <a:prstClr val="white"/>
                </a:duotone>
                <a:extLst>
                  <a:ext uri="{96DAC541-7B7A-43D3-8B79-37D633B846F1}">
                    <asvg:svgBlip xmlns:asvg="http://schemas.microsoft.com/office/drawing/2016/SVG/main" r:embed="rId8"/>
                  </a:ext>
                </a:extLst>
              </a:blip>
              <a:stretch>
                <a:fillRect/>
              </a:stretch>
            </a:blipFill>
          </p:spPr>
          <p:txBody>
            <a:bodyPr/>
            <a:lstStyle/>
            <a:p>
              <a:endParaRPr lang="ar-EG" sz="1200" dirty="0"/>
            </a:p>
          </p:txBody>
        </p:sp>
        <p:sp>
          <p:nvSpPr>
            <p:cNvPr id="26" name="TextBox 25">
              <a:extLst>
                <a:ext uri="{FF2B5EF4-FFF2-40B4-BE49-F238E27FC236}">
                  <a16:creationId xmlns:a16="http://schemas.microsoft.com/office/drawing/2014/main" id="{99F5437B-F32E-9D47-8281-8ECA6500C813}"/>
                </a:ext>
              </a:extLst>
            </p:cNvPr>
            <p:cNvSpPr txBox="1"/>
            <p:nvPr/>
          </p:nvSpPr>
          <p:spPr>
            <a:xfrm>
              <a:off x="13504112" y="2875575"/>
              <a:ext cx="5532643" cy="1800529"/>
            </a:xfrm>
            <a:prstGeom prst="rect">
              <a:avLst/>
            </a:prstGeom>
            <a:noFill/>
          </p:spPr>
          <p:txBody>
            <a:bodyPr wrap="square" rtlCol="1">
              <a:spAutoFit/>
            </a:bodyPr>
            <a:lstStyle/>
            <a:p>
              <a:pPr algn="just" rtl="1">
                <a:lnSpc>
                  <a:spcPct val="150000"/>
                </a:lnSpc>
              </a:pPr>
              <a:r>
                <a:rPr lang="ar-EG" sz="3600" b="1" u="sng" dirty="0">
                  <a:latin typeface="Dubai" panose="020B0503030403030204" pitchFamily="34" charset="-78"/>
                  <a:ea typeface="Calibri" panose="020F0502020204030204" pitchFamily="34" charset="0"/>
                  <a:cs typeface="Dubai" panose="020B0503030403030204" pitchFamily="34" charset="-78"/>
                </a:rPr>
                <a:t>محتويات دراسة الحالة :</a:t>
              </a:r>
            </a:p>
            <a:p>
              <a:pPr algn="just" rtl="1">
                <a:lnSpc>
                  <a:spcPct val="150000"/>
                </a:lnSpc>
              </a:pPr>
              <a:r>
                <a:rPr lang="ar-EG" sz="3600" dirty="0">
                  <a:latin typeface="Dubai" panose="020B0503030403030204" pitchFamily="34" charset="-78"/>
                  <a:ea typeface="Calibri" panose="020F0502020204030204" pitchFamily="34" charset="0"/>
                  <a:cs typeface="Dubai" panose="020B0503030403030204" pitchFamily="34" charset="-78"/>
                </a:rPr>
                <a:t>يتطلب الحديث عن أي حالة من وجهة النظر الدينامية (التفاعلية) الأخذ بعين الاعتبار أبعاد الإنسان الأساسية :</a:t>
              </a:r>
            </a:p>
            <a:p>
              <a:pPr algn="just" rtl="1">
                <a:lnSpc>
                  <a:spcPct val="150000"/>
                </a:lnSpc>
              </a:pPr>
              <a:r>
                <a:rPr lang="ar-EG" sz="3600" dirty="0">
                  <a:latin typeface="Dubai" panose="020B0503030403030204" pitchFamily="34" charset="-78"/>
                  <a:ea typeface="Calibri" panose="020F0502020204030204" pitchFamily="34" charset="0"/>
                  <a:cs typeface="Dubai" panose="020B0503030403030204" pitchFamily="34" charset="-78"/>
                </a:rPr>
                <a:t>البعد الأول : البعد الجسمي</a:t>
              </a:r>
            </a:p>
            <a:p>
              <a:pPr algn="just" rtl="1">
                <a:lnSpc>
                  <a:spcPct val="150000"/>
                </a:lnSpc>
              </a:pPr>
              <a:r>
                <a:rPr lang="ar-EG" sz="3600" dirty="0">
                  <a:latin typeface="Dubai" panose="020B0503030403030204" pitchFamily="34" charset="-78"/>
                  <a:ea typeface="Calibri" panose="020F0502020204030204" pitchFamily="34" charset="0"/>
                  <a:cs typeface="Dubai" panose="020B0503030403030204" pitchFamily="34" charset="-78"/>
                </a:rPr>
                <a:t>البعد الثاني : البعد النفسي</a:t>
              </a:r>
            </a:p>
            <a:p>
              <a:pPr algn="just" rtl="1">
                <a:lnSpc>
                  <a:spcPct val="150000"/>
                </a:lnSpc>
              </a:pPr>
              <a:r>
                <a:rPr lang="ar-EG" sz="3600" dirty="0">
                  <a:latin typeface="Dubai" panose="020B0503030403030204" pitchFamily="34" charset="-78"/>
                  <a:ea typeface="Calibri" panose="020F0502020204030204" pitchFamily="34" charset="0"/>
                  <a:cs typeface="Dubai" panose="020B0503030403030204" pitchFamily="34" charset="-78"/>
                </a:rPr>
                <a:t>البعد الثالث : البعد البيئي </a:t>
              </a:r>
            </a:p>
          </p:txBody>
        </p:sp>
      </p:grpSp>
      <p:grpSp>
        <p:nvGrpSpPr>
          <p:cNvPr id="27" name="Group 4">
            <a:extLst>
              <a:ext uri="{FF2B5EF4-FFF2-40B4-BE49-F238E27FC236}">
                <a16:creationId xmlns:a16="http://schemas.microsoft.com/office/drawing/2014/main" id="{1BB6DE8D-F692-44B0-8C98-3E30ADA82940}"/>
              </a:ext>
            </a:extLst>
          </p:cNvPr>
          <p:cNvGrpSpPr/>
          <p:nvPr/>
        </p:nvGrpSpPr>
        <p:grpSpPr>
          <a:xfrm>
            <a:off x="0" y="2315997"/>
            <a:ext cx="5412615" cy="5366465"/>
            <a:chOff x="-4282541" y="3921401"/>
            <a:chExt cx="7866340" cy="8699050"/>
          </a:xfrm>
        </p:grpSpPr>
        <p:pic>
          <p:nvPicPr>
            <p:cNvPr id="28" name="Picture 5">
              <a:extLst>
                <a:ext uri="{FF2B5EF4-FFF2-40B4-BE49-F238E27FC236}">
                  <a16:creationId xmlns:a16="http://schemas.microsoft.com/office/drawing/2014/main" id="{88864996-467C-43D3-BBC5-508FF2AB271A}"/>
                </a:ext>
              </a:extLst>
            </p:cNvPr>
            <p:cNvPicPr>
              <a:picLocks noChangeAspect="1"/>
            </p:cNvPicPr>
            <p:nvPr/>
          </p:nvPicPr>
          <p:blipFill>
            <a:blip r:embed="rId9">
              <a:extLst>
                <a:ext uri="{28A0092B-C50C-407E-A947-70E740481C1C}">
                  <a14:useLocalDpi xmlns:a14="http://schemas.microsoft.com/office/drawing/2010/main" val="0"/>
                </a:ext>
              </a:extLst>
            </a:blip>
            <a:srcRect l="4005" r="4005"/>
            <a:stretch/>
          </p:blipFill>
          <p:spPr>
            <a:xfrm>
              <a:off x="-4282541" y="3921401"/>
              <a:ext cx="7866340" cy="8699050"/>
            </a:xfrm>
            <a:prstGeom prst="hexagon">
              <a:avLst/>
            </a:prstGeom>
          </p:spPr>
        </p:pic>
      </p:grpSp>
    </p:spTree>
    <p:extLst>
      <p:ext uri="{BB962C8B-B14F-4D97-AF65-F5344CB8AC3E}">
        <p14:creationId xmlns:p14="http://schemas.microsoft.com/office/powerpoint/2010/main" val="2151412705"/>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Triangle 7">
            <a:extLst>
              <a:ext uri="{FF2B5EF4-FFF2-40B4-BE49-F238E27FC236}">
                <a16:creationId xmlns:a16="http://schemas.microsoft.com/office/drawing/2014/main" id="{BDC96880-C9A8-D463-187E-5F44CF00C555}"/>
              </a:ext>
            </a:extLst>
          </p:cNvPr>
          <p:cNvSpPr/>
          <p:nvPr/>
        </p:nvSpPr>
        <p:spPr>
          <a:xfrm flipH="1">
            <a:off x="0" y="-30549"/>
            <a:ext cx="18288000" cy="10325100"/>
          </a:xfrm>
          <a:prstGeom prst="rtTriangle">
            <a:avLst/>
          </a:prstGeom>
          <a:solidFill>
            <a:schemeClr val="accent4">
              <a:lumMod val="75000"/>
              <a:alpha val="54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ar-EG" dirty="0"/>
          </a:p>
        </p:txBody>
      </p:sp>
      <p:grpSp>
        <p:nvGrpSpPr>
          <p:cNvPr id="2" name="Group 1">
            <a:extLst>
              <a:ext uri="{FF2B5EF4-FFF2-40B4-BE49-F238E27FC236}">
                <a16:creationId xmlns:a16="http://schemas.microsoft.com/office/drawing/2014/main" id="{EA7FD379-A12B-C0F3-294C-AF8BD930CAD6}"/>
              </a:ext>
            </a:extLst>
          </p:cNvPr>
          <p:cNvGrpSpPr/>
          <p:nvPr/>
        </p:nvGrpSpPr>
        <p:grpSpPr>
          <a:xfrm>
            <a:off x="695755" y="1061232"/>
            <a:ext cx="1980028" cy="980225"/>
            <a:chOff x="789788" y="568550"/>
            <a:chExt cx="2263765" cy="876343"/>
          </a:xfrm>
        </p:grpSpPr>
        <p:pic>
          <p:nvPicPr>
            <p:cNvPr id="3" name="Picture 2">
              <a:extLst>
                <a:ext uri="{FF2B5EF4-FFF2-40B4-BE49-F238E27FC236}">
                  <a16:creationId xmlns:a16="http://schemas.microsoft.com/office/drawing/2014/main" id="{06FDF8A8-8115-0A6B-2829-DA2EC6FE1CBB}"/>
                </a:ext>
              </a:extLst>
            </p:cNvPr>
            <p:cNvPicPr>
              <a:picLocks noChangeAspect="1"/>
            </p:cNvPicPr>
            <p:nvPr/>
          </p:nvPicPr>
          <p:blipFill>
            <a:blip r:embed="rId3"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789788" y="568550"/>
              <a:ext cx="2263765" cy="876343"/>
            </a:xfrm>
            <a:prstGeom prst="rect">
              <a:avLst/>
            </a:prstGeom>
          </p:spPr>
        </p:pic>
        <p:sp>
          <p:nvSpPr>
            <p:cNvPr id="4" name="TextBox 28">
              <a:extLst>
                <a:ext uri="{FF2B5EF4-FFF2-40B4-BE49-F238E27FC236}">
                  <a16:creationId xmlns:a16="http://schemas.microsoft.com/office/drawing/2014/main" id="{4E9B5231-2549-7509-307B-8A7BD2A6ABD2}"/>
                </a:ext>
              </a:extLst>
            </p:cNvPr>
            <p:cNvSpPr txBox="1"/>
            <p:nvPr/>
          </p:nvSpPr>
          <p:spPr>
            <a:xfrm rot="20457677">
              <a:off x="874661" y="849684"/>
              <a:ext cx="1896204" cy="368025"/>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2500" b="1"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rPr>
                <a:t>الجلسة الأولى</a:t>
              </a:r>
              <a:endParaRPr lang="en-US" sz="2500"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5" name="Group 4">
            <a:extLst>
              <a:ext uri="{FF2B5EF4-FFF2-40B4-BE49-F238E27FC236}">
                <a16:creationId xmlns:a16="http://schemas.microsoft.com/office/drawing/2014/main" id="{9B30CF6B-06A4-7767-9951-7F92C4EFB13A}"/>
              </a:ext>
            </a:extLst>
          </p:cNvPr>
          <p:cNvGrpSpPr/>
          <p:nvPr/>
        </p:nvGrpSpPr>
        <p:grpSpPr>
          <a:xfrm>
            <a:off x="140419" y="299624"/>
            <a:ext cx="1879169" cy="980224"/>
            <a:chOff x="1282652" y="498315"/>
            <a:chExt cx="1807888" cy="876343"/>
          </a:xfrm>
        </p:grpSpPr>
        <p:pic>
          <p:nvPicPr>
            <p:cNvPr id="6" name="Picture 5">
              <a:extLst>
                <a:ext uri="{FF2B5EF4-FFF2-40B4-BE49-F238E27FC236}">
                  <a16:creationId xmlns:a16="http://schemas.microsoft.com/office/drawing/2014/main" id="{FEBD5877-C1CE-1FA6-5F49-D25B89BE69F2}"/>
                </a:ext>
              </a:extLst>
            </p:cNvPr>
            <p:cNvPicPr>
              <a:picLocks noChangeAspect="1"/>
            </p:cNvPicPr>
            <p:nvPr/>
          </p:nvPicPr>
          <p:blipFill>
            <a:blip r:embed="rId4"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1282652" y="498315"/>
              <a:ext cx="1807888" cy="876343"/>
            </a:xfrm>
            <a:prstGeom prst="rect">
              <a:avLst/>
            </a:prstGeom>
          </p:spPr>
        </p:pic>
        <p:sp>
          <p:nvSpPr>
            <p:cNvPr id="7" name="TextBox 28">
              <a:extLst>
                <a:ext uri="{FF2B5EF4-FFF2-40B4-BE49-F238E27FC236}">
                  <a16:creationId xmlns:a16="http://schemas.microsoft.com/office/drawing/2014/main" id="{FC86DDE1-7B1B-D414-53E9-60A2955210EE}"/>
                </a:ext>
              </a:extLst>
            </p:cNvPr>
            <p:cNvSpPr txBox="1"/>
            <p:nvPr/>
          </p:nvSpPr>
          <p:spPr>
            <a:xfrm rot="20457677">
              <a:off x="1345850" y="709582"/>
              <a:ext cx="1421884" cy="441630"/>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3000" b="1"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rPr>
                <a:t>اليوم الثاني</a:t>
              </a:r>
              <a:endParaRPr lang="en-US" sz="3000"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9" name="Group 8">
            <a:extLst>
              <a:ext uri="{FF2B5EF4-FFF2-40B4-BE49-F238E27FC236}">
                <a16:creationId xmlns:a16="http://schemas.microsoft.com/office/drawing/2014/main" id="{4F232B40-6637-2F3C-5186-E94AE85DE2F2}"/>
              </a:ext>
            </a:extLst>
          </p:cNvPr>
          <p:cNvGrpSpPr/>
          <p:nvPr/>
        </p:nvGrpSpPr>
        <p:grpSpPr>
          <a:xfrm>
            <a:off x="12103212" y="132020"/>
            <a:ext cx="5976052" cy="1024493"/>
            <a:chOff x="4650339" y="1798820"/>
            <a:chExt cx="9218059" cy="2703922"/>
          </a:xfrm>
        </p:grpSpPr>
        <p:pic>
          <p:nvPicPr>
            <p:cNvPr id="19" name="Picture 18">
              <a:extLst>
                <a:ext uri="{FF2B5EF4-FFF2-40B4-BE49-F238E27FC236}">
                  <a16:creationId xmlns:a16="http://schemas.microsoft.com/office/drawing/2014/main" id="{DB587E16-79F8-057F-8149-E7592A68F8A7}"/>
                </a:ext>
              </a:extLst>
            </p:cNvPr>
            <p:cNvPicPr>
              <a:picLocks noChangeAspect="1"/>
            </p:cNvPicPr>
            <p:nvPr/>
          </p:nvPicPr>
          <p:blipFill rotWithShape="1">
            <a:blip r:embed="rId5">
              <a:grayscl/>
              <a:extLst>
                <a:ext uri="{BEBA8EAE-BF5A-486C-A8C5-ECC9F3942E4B}">
                  <a14:imgProps xmlns:a14="http://schemas.microsoft.com/office/drawing/2010/main">
                    <a14:imgLayer r:embed="rId6">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630" t="9182" r="839" b="13125"/>
            <a:stretch/>
          </p:blipFill>
          <p:spPr>
            <a:xfrm>
              <a:off x="5374985" y="1798820"/>
              <a:ext cx="8493413" cy="2703922"/>
            </a:xfrm>
            <a:prstGeom prst="rect">
              <a:avLst/>
            </a:prstGeom>
          </p:spPr>
        </p:pic>
        <p:sp>
          <p:nvSpPr>
            <p:cNvPr id="20" name="TextBox 42">
              <a:extLst>
                <a:ext uri="{FF2B5EF4-FFF2-40B4-BE49-F238E27FC236}">
                  <a16:creationId xmlns:a16="http://schemas.microsoft.com/office/drawing/2014/main" id="{A8710DD6-0C55-5F29-4CAF-3B243057A9DD}"/>
                </a:ext>
              </a:extLst>
            </p:cNvPr>
            <p:cNvSpPr txBox="1"/>
            <p:nvPr/>
          </p:nvSpPr>
          <p:spPr>
            <a:xfrm>
              <a:off x="4650339" y="1798821"/>
              <a:ext cx="8662082" cy="2513078"/>
            </a:xfrm>
            <a:prstGeom prst="rect">
              <a:avLst/>
            </a:prstGeom>
          </p:spPr>
          <p:txBody>
            <a:bodyPr wrap="square" lIns="0" tIns="0" rIns="0" bIns="0" rtlCol="0" anchor="t">
              <a:spAutoFit/>
            </a:bodyPr>
            <a:lstStyle/>
            <a:p>
              <a:pPr algn="just" rtl="1">
                <a:lnSpc>
                  <a:spcPct val="150000"/>
                </a:lnSpc>
              </a:pPr>
              <a:r>
                <a:rPr lang="ar-EG" sz="4500" b="1" spc="51" dirty="0">
                  <a:latin typeface="Aljazeera" panose="02000000000000000000" pitchFamily="2" charset="-78"/>
                  <a:cs typeface="Aljazeera" panose="02000000000000000000" pitchFamily="2" charset="-78"/>
                </a:rPr>
                <a:t>المرشد عند دراسة الحالة</a:t>
              </a:r>
              <a:endParaRPr lang="en-US" sz="4500" b="1" spc="51" dirty="0">
                <a:latin typeface="Aljazeera" panose="02000000000000000000" pitchFamily="2" charset="-78"/>
                <a:cs typeface="Aljazeera" panose="02000000000000000000" pitchFamily="2" charset="-78"/>
              </a:endParaRPr>
            </a:p>
          </p:txBody>
        </p:sp>
      </p:grpSp>
      <p:grpSp>
        <p:nvGrpSpPr>
          <p:cNvPr id="21" name="Group 20">
            <a:extLst>
              <a:ext uri="{FF2B5EF4-FFF2-40B4-BE49-F238E27FC236}">
                <a16:creationId xmlns:a16="http://schemas.microsoft.com/office/drawing/2014/main" id="{5B62A8B4-4138-3877-B476-EFD14E7625E9}"/>
              </a:ext>
            </a:extLst>
          </p:cNvPr>
          <p:cNvGrpSpPr>
            <a:grpSpLocks/>
          </p:cNvGrpSpPr>
          <p:nvPr/>
        </p:nvGrpSpPr>
        <p:grpSpPr>
          <a:xfrm>
            <a:off x="4915948" y="1409700"/>
            <a:ext cx="6999133" cy="1397974"/>
            <a:chOff x="1280529" y="130715"/>
            <a:chExt cx="1249336" cy="791746"/>
          </a:xfrm>
        </p:grpSpPr>
        <p:pic>
          <p:nvPicPr>
            <p:cNvPr id="22" name="Picture 21">
              <a:extLst>
                <a:ext uri="{FF2B5EF4-FFF2-40B4-BE49-F238E27FC236}">
                  <a16:creationId xmlns:a16="http://schemas.microsoft.com/office/drawing/2014/main" id="{F7E4C941-92BF-CA20-A31B-F70224216A20}"/>
                </a:ext>
              </a:extLst>
            </p:cNvPr>
            <p:cNvPicPr>
              <a:picLocks noChangeAspect="1"/>
            </p:cNvPicPr>
            <p:nvPr/>
          </p:nvPicPr>
          <p:blipFill>
            <a:blip r:embed="rId7" cstate="print">
              <a:duotone>
                <a:schemeClr val="accent2">
                  <a:shade val="45000"/>
                  <a:satMod val="135000"/>
                </a:schemeClr>
                <a:prstClr val="white"/>
              </a:duotone>
            </a:blip>
            <a:srcRect/>
            <a:stretch>
              <a:fillRect/>
            </a:stretch>
          </p:blipFill>
          <p:spPr bwMode="auto">
            <a:xfrm>
              <a:off x="1475265" y="130715"/>
              <a:ext cx="1054600" cy="791746"/>
            </a:xfrm>
            <a:prstGeom prst="rect">
              <a:avLst/>
            </a:prstGeom>
            <a:noFill/>
            <a:ln>
              <a:noFill/>
            </a:ln>
          </p:spPr>
        </p:pic>
        <p:sp>
          <p:nvSpPr>
            <p:cNvPr id="23" name="Rectangle 22">
              <a:extLst>
                <a:ext uri="{FF2B5EF4-FFF2-40B4-BE49-F238E27FC236}">
                  <a16:creationId xmlns:a16="http://schemas.microsoft.com/office/drawing/2014/main" id="{32A5CCB6-8AA8-211D-C4D0-AF6966438DE8}"/>
                </a:ext>
              </a:extLst>
            </p:cNvPr>
            <p:cNvSpPr/>
            <p:nvPr/>
          </p:nvSpPr>
          <p:spPr>
            <a:xfrm>
              <a:off x="1280529" y="187218"/>
              <a:ext cx="1135490" cy="62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algn="r" rtl="0">
                <a:lnSpc>
                  <a:spcPct val="107000"/>
                </a:lnSpc>
                <a:spcAft>
                  <a:spcPts val="800"/>
                </a:spcAft>
              </a:pPr>
              <a:r>
                <a:rPr lang="ar-EG"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أهم المعلومات عن الحالة</a:t>
              </a:r>
              <a:endParaRPr lang="en-US" sz="45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4" name="Group 23">
            <a:extLst>
              <a:ext uri="{FF2B5EF4-FFF2-40B4-BE49-F238E27FC236}">
                <a16:creationId xmlns:a16="http://schemas.microsoft.com/office/drawing/2014/main" id="{1BF27AE6-7215-5DBF-46A4-D5CC7C5D6B56}"/>
              </a:ext>
            </a:extLst>
          </p:cNvPr>
          <p:cNvGrpSpPr/>
          <p:nvPr/>
        </p:nvGrpSpPr>
        <p:grpSpPr>
          <a:xfrm>
            <a:off x="4409353" y="2838847"/>
            <a:ext cx="13735860" cy="7190161"/>
            <a:chOff x="12902191" y="2612075"/>
            <a:chExt cx="6434827" cy="2584534"/>
          </a:xfrm>
        </p:grpSpPr>
        <p:sp>
          <p:nvSpPr>
            <p:cNvPr id="25" name="Freeform 9">
              <a:extLst>
                <a:ext uri="{FF2B5EF4-FFF2-40B4-BE49-F238E27FC236}">
                  <a16:creationId xmlns:a16="http://schemas.microsoft.com/office/drawing/2014/main" id="{95826796-CF80-5A30-53CF-C27B1190AD40}"/>
                </a:ext>
              </a:extLst>
            </p:cNvPr>
            <p:cNvSpPr/>
            <p:nvPr/>
          </p:nvSpPr>
          <p:spPr>
            <a:xfrm flipH="1">
              <a:off x="12902191" y="2998953"/>
              <a:ext cx="6434827" cy="2197656"/>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8">
                <a:duotone>
                  <a:schemeClr val="accent4">
                    <a:shade val="45000"/>
                    <a:satMod val="135000"/>
                  </a:schemeClr>
                  <a:prstClr val="white"/>
                </a:duotone>
                <a:extLst>
                  <a:ext uri="{96DAC541-7B7A-43D3-8B79-37D633B846F1}">
                    <asvg:svgBlip xmlns:asvg="http://schemas.microsoft.com/office/drawing/2016/SVG/main" r:embed="rId9"/>
                  </a:ext>
                </a:extLst>
              </a:blip>
              <a:stretch>
                <a:fillRect/>
              </a:stretch>
            </a:blipFill>
          </p:spPr>
          <p:txBody>
            <a:bodyPr/>
            <a:lstStyle/>
            <a:p>
              <a:endParaRPr lang="ar-EG" sz="1200" dirty="0"/>
            </a:p>
          </p:txBody>
        </p:sp>
        <p:sp>
          <p:nvSpPr>
            <p:cNvPr id="26" name="TextBox 25">
              <a:extLst>
                <a:ext uri="{FF2B5EF4-FFF2-40B4-BE49-F238E27FC236}">
                  <a16:creationId xmlns:a16="http://schemas.microsoft.com/office/drawing/2014/main" id="{99F5437B-F32E-9D47-8281-8ECA6500C813}"/>
                </a:ext>
              </a:extLst>
            </p:cNvPr>
            <p:cNvSpPr txBox="1"/>
            <p:nvPr/>
          </p:nvSpPr>
          <p:spPr>
            <a:xfrm>
              <a:off x="13562400" y="2612075"/>
              <a:ext cx="5532643" cy="2364750"/>
            </a:xfrm>
            <a:prstGeom prst="rect">
              <a:avLst/>
            </a:prstGeom>
            <a:noFill/>
          </p:spPr>
          <p:txBody>
            <a:bodyPr wrap="square" rtlCol="1">
              <a:spAutoFit/>
            </a:bodyPr>
            <a:lstStyle/>
            <a:p>
              <a:pPr algn="just" rtl="1">
                <a:lnSpc>
                  <a:spcPct val="150000"/>
                </a:lnSpc>
              </a:pPr>
              <a:r>
                <a:rPr lang="ar-EG" sz="3600" b="1" u="sng" dirty="0">
                  <a:latin typeface="Dubai" panose="020B0503030403030204" pitchFamily="34" charset="-78"/>
                  <a:ea typeface="Calibri" panose="020F0502020204030204" pitchFamily="34" charset="0"/>
                  <a:cs typeface="Dubai" panose="020B0503030403030204" pitchFamily="34" charset="-78"/>
                </a:rPr>
                <a:t>التفاعل بين الأبعاد الثلاث في دراسة في دراسة الحالة</a:t>
              </a:r>
            </a:p>
            <a:p>
              <a:pPr algn="just" rtl="1">
                <a:lnSpc>
                  <a:spcPct val="150000"/>
                </a:lnSpc>
              </a:pPr>
              <a:endParaRPr lang="ar-EG" sz="3600" b="1" u="sng" dirty="0">
                <a:latin typeface="Dubai" panose="020B0503030403030204" pitchFamily="34" charset="-78"/>
                <a:ea typeface="Calibri" panose="020F0502020204030204" pitchFamily="34" charset="0"/>
                <a:cs typeface="Dubai" panose="020B0503030403030204" pitchFamily="34" charset="-78"/>
              </a:endParaRPr>
            </a:p>
            <a:p>
              <a:pPr algn="just" rtl="1">
                <a:lnSpc>
                  <a:spcPct val="150000"/>
                </a:lnSpc>
              </a:pPr>
              <a:r>
                <a:rPr lang="ar-EG" sz="3600" u="sng" dirty="0">
                  <a:latin typeface="Dubai" panose="020B0503030403030204" pitchFamily="34" charset="-78"/>
                  <a:ea typeface="Calibri" panose="020F0502020204030204" pitchFamily="34" charset="0"/>
                  <a:cs typeface="Dubai" panose="020B0503030403030204" pitchFamily="34" charset="-78"/>
                </a:rPr>
                <a:t>أولا:  الجسم كبعد له عدد المتغيرات تصنف إلي : </a:t>
              </a:r>
            </a:p>
            <a:p>
              <a:pPr algn="just" rtl="1">
                <a:lnSpc>
                  <a:spcPct val="150000"/>
                </a:lnSpc>
              </a:pPr>
              <a:r>
                <a:rPr lang="ar-EG" sz="3200" dirty="0">
                  <a:latin typeface="Dubai" panose="020B0503030403030204" pitchFamily="34" charset="-78"/>
                  <a:ea typeface="Calibri" panose="020F0502020204030204" pitchFamily="34" charset="0"/>
                  <a:cs typeface="Dubai" panose="020B0503030403030204" pitchFamily="34" charset="-78"/>
                </a:rPr>
                <a:t>المتغيرات الصريحة السلوك اللفظي وغير اللفظي والمتغيرات الفسلوجية </a:t>
              </a:r>
            </a:p>
            <a:p>
              <a:pPr algn="just" rtl="1">
                <a:lnSpc>
                  <a:spcPct val="150000"/>
                </a:lnSpc>
              </a:pPr>
              <a:r>
                <a:rPr lang="ar-EG" sz="3600" u="sng" dirty="0">
                  <a:latin typeface="Dubai" panose="020B0503030403030204" pitchFamily="34" charset="-78"/>
                  <a:ea typeface="Calibri" panose="020F0502020204030204" pitchFamily="34" charset="0"/>
                  <a:cs typeface="Dubai" panose="020B0503030403030204" pitchFamily="34" charset="-78"/>
                </a:rPr>
                <a:t>ثانيا : النفس لها عدد من المتغيرات تصنف إلي : </a:t>
              </a:r>
            </a:p>
            <a:p>
              <a:pPr algn="just" rtl="1">
                <a:lnSpc>
                  <a:spcPct val="150000"/>
                </a:lnSpc>
              </a:pPr>
              <a:r>
                <a:rPr lang="ar-EG" sz="3600" dirty="0">
                  <a:latin typeface="Dubai" panose="020B0503030403030204" pitchFamily="34" charset="-78"/>
                  <a:ea typeface="Calibri" panose="020F0502020204030204" pitchFamily="34" charset="0"/>
                  <a:cs typeface="Dubai" panose="020B0503030403030204" pitchFamily="34" charset="-78"/>
                </a:rPr>
                <a:t>متغيرات انفعالية </a:t>
              </a:r>
            </a:p>
            <a:p>
              <a:pPr algn="just" rtl="1">
                <a:lnSpc>
                  <a:spcPct val="150000"/>
                </a:lnSpc>
              </a:pPr>
              <a:r>
                <a:rPr lang="ar-EG" sz="3600" u="sng" dirty="0">
                  <a:latin typeface="Dubai" panose="020B0503030403030204" pitchFamily="34" charset="-78"/>
                  <a:ea typeface="Calibri" panose="020F0502020204030204" pitchFamily="34" charset="0"/>
                  <a:cs typeface="Dubai" panose="020B0503030403030204" pitchFamily="34" charset="-78"/>
                </a:rPr>
                <a:t>ثالثا : البيئة يمكن تصنيفها إلي : </a:t>
              </a:r>
            </a:p>
            <a:p>
              <a:pPr algn="just" rtl="1">
                <a:lnSpc>
                  <a:spcPct val="150000"/>
                </a:lnSpc>
              </a:pPr>
              <a:r>
                <a:rPr lang="ar-EG" sz="3600" dirty="0">
                  <a:latin typeface="Dubai" panose="020B0503030403030204" pitchFamily="34" charset="-78"/>
                  <a:ea typeface="Calibri" panose="020F0502020204030204" pitchFamily="34" charset="0"/>
                  <a:cs typeface="Dubai" panose="020B0503030403030204" pitchFamily="34" charset="-78"/>
                </a:rPr>
                <a:t>متغيرات فيزيائية، متغيرات اجتماعية</a:t>
              </a:r>
            </a:p>
          </p:txBody>
        </p:sp>
      </p:grpSp>
      <p:grpSp>
        <p:nvGrpSpPr>
          <p:cNvPr id="27" name="Group 4">
            <a:extLst>
              <a:ext uri="{FF2B5EF4-FFF2-40B4-BE49-F238E27FC236}">
                <a16:creationId xmlns:a16="http://schemas.microsoft.com/office/drawing/2014/main" id="{1BB6DE8D-F692-44B0-8C98-3E30ADA82940}"/>
              </a:ext>
            </a:extLst>
          </p:cNvPr>
          <p:cNvGrpSpPr/>
          <p:nvPr/>
        </p:nvGrpSpPr>
        <p:grpSpPr>
          <a:xfrm>
            <a:off x="0" y="2315997"/>
            <a:ext cx="5412615" cy="5366465"/>
            <a:chOff x="-4282541" y="3921401"/>
            <a:chExt cx="7866340" cy="8699050"/>
          </a:xfrm>
        </p:grpSpPr>
        <p:pic>
          <p:nvPicPr>
            <p:cNvPr id="28" name="Picture 5">
              <a:extLst>
                <a:ext uri="{FF2B5EF4-FFF2-40B4-BE49-F238E27FC236}">
                  <a16:creationId xmlns:a16="http://schemas.microsoft.com/office/drawing/2014/main" id="{88864996-467C-43D3-BBC5-508FF2AB271A}"/>
                </a:ext>
              </a:extLst>
            </p:cNvPr>
            <p:cNvPicPr>
              <a:picLocks noChangeAspect="1"/>
            </p:cNvPicPr>
            <p:nvPr/>
          </p:nvPicPr>
          <p:blipFill>
            <a:blip r:embed="rId10">
              <a:extLst>
                <a:ext uri="{28A0092B-C50C-407E-A947-70E740481C1C}">
                  <a14:useLocalDpi xmlns:a14="http://schemas.microsoft.com/office/drawing/2010/main" val="0"/>
                </a:ext>
              </a:extLst>
            </a:blip>
            <a:srcRect l="4005" r="4005"/>
            <a:stretch/>
          </p:blipFill>
          <p:spPr>
            <a:xfrm>
              <a:off x="-4282541" y="3921401"/>
              <a:ext cx="7866340" cy="8699050"/>
            </a:xfrm>
            <a:prstGeom prst="hexagon">
              <a:avLst/>
            </a:prstGeom>
          </p:spPr>
        </p:pic>
      </p:grpSp>
    </p:spTree>
    <p:extLst>
      <p:ext uri="{BB962C8B-B14F-4D97-AF65-F5344CB8AC3E}">
        <p14:creationId xmlns:p14="http://schemas.microsoft.com/office/powerpoint/2010/main" val="3577186771"/>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Triangle 7">
            <a:extLst>
              <a:ext uri="{FF2B5EF4-FFF2-40B4-BE49-F238E27FC236}">
                <a16:creationId xmlns:a16="http://schemas.microsoft.com/office/drawing/2014/main" id="{BDC96880-C9A8-D463-187E-5F44CF00C555}"/>
              </a:ext>
            </a:extLst>
          </p:cNvPr>
          <p:cNvSpPr/>
          <p:nvPr/>
        </p:nvSpPr>
        <p:spPr>
          <a:xfrm flipH="1">
            <a:off x="0" y="-30549"/>
            <a:ext cx="18288000" cy="10325100"/>
          </a:xfrm>
          <a:prstGeom prst="rtTriangle">
            <a:avLst/>
          </a:prstGeom>
          <a:solidFill>
            <a:schemeClr val="accent4">
              <a:lumMod val="75000"/>
              <a:alpha val="54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ar-EG" dirty="0"/>
          </a:p>
        </p:txBody>
      </p:sp>
      <p:grpSp>
        <p:nvGrpSpPr>
          <p:cNvPr id="2" name="Group 1">
            <a:extLst>
              <a:ext uri="{FF2B5EF4-FFF2-40B4-BE49-F238E27FC236}">
                <a16:creationId xmlns:a16="http://schemas.microsoft.com/office/drawing/2014/main" id="{EA7FD379-A12B-C0F3-294C-AF8BD930CAD6}"/>
              </a:ext>
            </a:extLst>
          </p:cNvPr>
          <p:cNvGrpSpPr/>
          <p:nvPr/>
        </p:nvGrpSpPr>
        <p:grpSpPr>
          <a:xfrm>
            <a:off x="695755" y="1061232"/>
            <a:ext cx="1980028" cy="980225"/>
            <a:chOff x="789788" y="568550"/>
            <a:chExt cx="2263765" cy="876343"/>
          </a:xfrm>
        </p:grpSpPr>
        <p:pic>
          <p:nvPicPr>
            <p:cNvPr id="3" name="Picture 2">
              <a:extLst>
                <a:ext uri="{FF2B5EF4-FFF2-40B4-BE49-F238E27FC236}">
                  <a16:creationId xmlns:a16="http://schemas.microsoft.com/office/drawing/2014/main" id="{06FDF8A8-8115-0A6B-2829-DA2EC6FE1CBB}"/>
                </a:ext>
              </a:extLst>
            </p:cNvPr>
            <p:cNvPicPr>
              <a:picLocks noChangeAspect="1"/>
            </p:cNvPicPr>
            <p:nvPr/>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789788" y="568550"/>
              <a:ext cx="2263765" cy="876343"/>
            </a:xfrm>
            <a:prstGeom prst="rect">
              <a:avLst/>
            </a:prstGeom>
          </p:spPr>
        </p:pic>
        <p:sp>
          <p:nvSpPr>
            <p:cNvPr id="4" name="TextBox 28">
              <a:extLst>
                <a:ext uri="{FF2B5EF4-FFF2-40B4-BE49-F238E27FC236}">
                  <a16:creationId xmlns:a16="http://schemas.microsoft.com/office/drawing/2014/main" id="{4E9B5231-2549-7509-307B-8A7BD2A6ABD2}"/>
                </a:ext>
              </a:extLst>
            </p:cNvPr>
            <p:cNvSpPr txBox="1"/>
            <p:nvPr/>
          </p:nvSpPr>
          <p:spPr>
            <a:xfrm rot="20457677">
              <a:off x="874661" y="849684"/>
              <a:ext cx="1896204" cy="368025"/>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2500" b="1"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rPr>
                <a:t>الجلسة الأولى</a:t>
              </a:r>
              <a:endParaRPr lang="en-US" sz="2500"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5" name="Group 4">
            <a:extLst>
              <a:ext uri="{FF2B5EF4-FFF2-40B4-BE49-F238E27FC236}">
                <a16:creationId xmlns:a16="http://schemas.microsoft.com/office/drawing/2014/main" id="{9B30CF6B-06A4-7767-9951-7F92C4EFB13A}"/>
              </a:ext>
            </a:extLst>
          </p:cNvPr>
          <p:cNvGrpSpPr/>
          <p:nvPr/>
        </p:nvGrpSpPr>
        <p:grpSpPr>
          <a:xfrm>
            <a:off x="140419" y="299624"/>
            <a:ext cx="1879169" cy="980224"/>
            <a:chOff x="1282652" y="498315"/>
            <a:chExt cx="1807888" cy="876343"/>
          </a:xfrm>
        </p:grpSpPr>
        <p:pic>
          <p:nvPicPr>
            <p:cNvPr id="6" name="Picture 5">
              <a:extLst>
                <a:ext uri="{FF2B5EF4-FFF2-40B4-BE49-F238E27FC236}">
                  <a16:creationId xmlns:a16="http://schemas.microsoft.com/office/drawing/2014/main" id="{FEBD5877-C1CE-1FA6-5F49-D25B89BE69F2}"/>
                </a:ext>
              </a:extLst>
            </p:cNvPr>
            <p:cNvPicPr>
              <a:picLocks noChangeAspect="1"/>
            </p:cNvPicPr>
            <p:nvPr/>
          </p:nvPicPr>
          <p:blipFill>
            <a:blip r:embed="rId3"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1282652" y="498315"/>
              <a:ext cx="1807888" cy="876343"/>
            </a:xfrm>
            <a:prstGeom prst="rect">
              <a:avLst/>
            </a:prstGeom>
          </p:spPr>
        </p:pic>
        <p:sp>
          <p:nvSpPr>
            <p:cNvPr id="7" name="TextBox 28">
              <a:extLst>
                <a:ext uri="{FF2B5EF4-FFF2-40B4-BE49-F238E27FC236}">
                  <a16:creationId xmlns:a16="http://schemas.microsoft.com/office/drawing/2014/main" id="{FC86DDE1-7B1B-D414-53E9-60A2955210EE}"/>
                </a:ext>
              </a:extLst>
            </p:cNvPr>
            <p:cNvSpPr txBox="1"/>
            <p:nvPr/>
          </p:nvSpPr>
          <p:spPr>
            <a:xfrm rot="20457677">
              <a:off x="1345850" y="709582"/>
              <a:ext cx="1421884" cy="441630"/>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3000" b="1"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rPr>
                <a:t>اليوم الثاني</a:t>
              </a:r>
              <a:endParaRPr lang="en-US" sz="3000"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9" name="Group 8">
            <a:extLst>
              <a:ext uri="{FF2B5EF4-FFF2-40B4-BE49-F238E27FC236}">
                <a16:creationId xmlns:a16="http://schemas.microsoft.com/office/drawing/2014/main" id="{4F232B40-6637-2F3C-5186-E94AE85DE2F2}"/>
              </a:ext>
            </a:extLst>
          </p:cNvPr>
          <p:cNvGrpSpPr/>
          <p:nvPr/>
        </p:nvGrpSpPr>
        <p:grpSpPr>
          <a:xfrm>
            <a:off x="12103212" y="132020"/>
            <a:ext cx="5976052" cy="1024493"/>
            <a:chOff x="4650339" y="1798820"/>
            <a:chExt cx="9218059" cy="2703922"/>
          </a:xfrm>
        </p:grpSpPr>
        <p:pic>
          <p:nvPicPr>
            <p:cNvPr id="19" name="Picture 18">
              <a:extLst>
                <a:ext uri="{FF2B5EF4-FFF2-40B4-BE49-F238E27FC236}">
                  <a16:creationId xmlns:a16="http://schemas.microsoft.com/office/drawing/2014/main" id="{DB587E16-79F8-057F-8149-E7592A68F8A7}"/>
                </a:ext>
              </a:extLst>
            </p:cNvPr>
            <p:cNvPicPr>
              <a:picLocks noChangeAspect="1"/>
            </p:cNvPicPr>
            <p:nvPr/>
          </p:nvPicPr>
          <p:blipFill rotWithShape="1">
            <a:blip r:embed="rId4">
              <a:grayscl/>
              <a:extLst>
                <a:ext uri="{BEBA8EAE-BF5A-486C-A8C5-ECC9F3942E4B}">
                  <a14:imgProps xmlns:a14="http://schemas.microsoft.com/office/drawing/2010/main">
                    <a14:imgLayer r:embed="rId5">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630" t="9182" r="839" b="13125"/>
            <a:stretch/>
          </p:blipFill>
          <p:spPr>
            <a:xfrm>
              <a:off x="5374985" y="1798820"/>
              <a:ext cx="8493413" cy="2703922"/>
            </a:xfrm>
            <a:prstGeom prst="rect">
              <a:avLst/>
            </a:prstGeom>
          </p:spPr>
        </p:pic>
        <p:sp>
          <p:nvSpPr>
            <p:cNvPr id="20" name="TextBox 42">
              <a:extLst>
                <a:ext uri="{FF2B5EF4-FFF2-40B4-BE49-F238E27FC236}">
                  <a16:creationId xmlns:a16="http://schemas.microsoft.com/office/drawing/2014/main" id="{A8710DD6-0C55-5F29-4CAF-3B243057A9DD}"/>
                </a:ext>
              </a:extLst>
            </p:cNvPr>
            <p:cNvSpPr txBox="1"/>
            <p:nvPr/>
          </p:nvSpPr>
          <p:spPr>
            <a:xfrm>
              <a:off x="4650339" y="1798821"/>
              <a:ext cx="8662082" cy="2513078"/>
            </a:xfrm>
            <a:prstGeom prst="rect">
              <a:avLst/>
            </a:prstGeom>
          </p:spPr>
          <p:txBody>
            <a:bodyPr wrap="square" lIns="0" tIns="0" rIns="0" bIns="0" rtlCol="0" anchor="t">
              <a:spAutoFit/>
            </a:bodyPr>
            <a:lstStyle/>
            <a:p>
              <a:pPr algn="just" rtl="1">
                <a:lnSpc>
                  <a:spcPct val="150000"/>
                </a:lnSpc>
              </a:pPr>
              <a:r>
                <a:rPr lang="ar-EG" sz="4500" b="1" spc="51" dirty="0">
                  <a:latin typeface="Aljazeera" panose="02000000000000000000" pitchFamily="2" charset="-78"/>
                  <a:cs typeface="Aljazeera" panose="02000000000000000000" pitchFamily="2" charset="-78"/>
                </a:rPr>
                <a:t>المرشد عند دراسة الحالة</a:t>
              </a:r>
              <a:endParaRPr lang="en-US" sz="4500" b="1" spc="51" dirty="0">
                <a:latin typeface="Aljazeera" panose="02000000000000000000" pitchFamily="2" charset="-78"/>
                <a:cs typeface="Aljazeera" panose="02000000000000000000" pitchFamily="2" charset="-78"/>
              </a:endParaRPr>
            </a:p>
          </p:txBody>
        </p:sp>
      </p:grpSp>
      <p:grpSp>
        <p:nvGrpSpPr>
          <p:cNvPr id="21" name="Group 20">
            <a:extLst>
              <a:ext uri="{FF2B5EF4-FFF2-40B4-BE49-F238E27FC236}">
                <a16:creationId xmlns:a16="http://schemas.microsoft.com/office/drawing/2014/main" id="{5B62A8B4-4138-3877-B476-EFD14E7625E9}"/>
              </a:ext>
            </a:extLst>
          </p:cNvPr>
          <p:cNvGrpSpPr>
            <a:grpSpLocks/>
          </p:cNvGrpSpPr>
          <p:nvPr/>
        </p:nvGrpSpPr>
        <p:grpSpPr>
          <a:xfrm>
            <a:off x="4915948" y="1409700"/>
            <a:ext cx="6999133" cy="1397974"/>
            <a:chOff x="1280529" y="130715"/>
            <a:chExt cx="1249336" cy="791746"/>
          </a:xfrm>
        </p:grpSpPr>
        <p:pic>
          <p:nvPicPr>
            <p:cNvPr id="22" name="Picture 21">
              <a:extLst>
                <a:ext uri="{FF2B5EF4-FFF2-40B4-BE49-F238E27FC236}">
                  <a16:creationId xmlns:a16="http://schemas.microsoft.com/office/drawing/2014/main" id="{F7E4C941-92BF-CA20-A31B-F70224216A20}"/>
                </a:ext>
              </a:extLst>
            </p:cNvPr>
            <p:cNvPicPr>
              <a:picLocks noChangeAspect="1"/>
            </p:cNvPicPr>
            <p:nvPr/>
          </p:nvPicPr>
          <p:blipFill>
            <a:blip r:embed="rId6" cstate="print">
              <a:duotone>
                <a:schemeClr val="accent2">
                  <a:shade val="45000"/>
                  <a:satMod val="135000"/>
                </a:schemeClr>
                <a:prstClr val="white"/>
              </a:duotone>
            </a:blip>
            <a:srcRect/>
            <a:stretch>
              <a:fillRect/>
            </a:stretch>
          </p:blipFill>
          <p:spPr bwMode="auto">
            <a:xfrm>
              <a:off x="1475265" y="130715"/>
              <a:ext cx="1054600" cy="791746"/>
            </a:xfrm>
            <a:prstGeom prst="rect">
              <a:avLst/>
            </a:prstGeom>
            <a:noFill/>
            <a:ln>
              <a:noFill/>
            </a:ln>
          </p:spPr>
        </p:pic>
        <p:sp>
          <p:nvSpPr>
            <p:cNvPr id="23" name="Rectangle 22">
              <a:extLst>
                <a:ext uri="{FF2B5EF4-FFF2-40B4-BE49-F238E27FC236}">
                  <a16:creationId xmlns:a16="http://schemas.microsoft.com/office/drawing/2014/main" id="{32A5CCB6-8AA8-211D-C4D0-AF6966438DE8}"/>
                </a:ext>
              </a:extLst>
            </p:cNvPr>
            <p:cNvSpPr/>
            <p:nvPr/>
          </p:nvSpPr>
          <p:spPr>
            <a:xfrm>
              <a:off x="1280529" y="187218"/>
              <a:ext cx="1135490" cy="62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algn="r" rtl="0">
                <a:lnSpc>
                  <a:spcPct val="107000"/>
                </a:lnSpc>
                <a:spcAft>
                  <a:spcPts val="800"/>
                </a:spcAft>
              </a:pPr>
              <a:r>
                <a:rPr lang="ar-EG"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أهم المعلومات عن الحالة</a:t>
              </a:r>
              <a:endParaRPr lang="en-US" sz="45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4" name="Group 23">
            <a:extLst>
              <a:ext uri="{FF2B5EF4-FFF2-40B4-BE49-F238E27FC236}">
                <a16:creationId xmlns:a16="http://schemas.microsoft.com/office/drawing/2014/main" id="{1BF27AE6-7215-5DBF-46A4-D5CC7C5D6B56}"/>
              </a:ext>
            </a:extLst>
          </p:cNvPr>
          <p:cNvGrpSpPr/>
          <p:nvPr/>
        </p:nvGrpSpPr>
        <p:grpSpPr>
          <a:xfrm>
            <a:off x="4409353" y="3238501"/>
            <a:ext cx="13735860" cy="7101883"/>
            <a:chOff x="12902191" y="2755732"/>
            <a:chExt cx="6434827" cy="2552802"/>
          </a:xfrm>
        </p:grpSpPr>
        <p:sp>
          <p:nvSpPr>
            <p:cNvPr id="25" name="Freeform 9">
              <a:extLst>
                <a:ext uri="{FF2B5EF4-FFF2-40B4-BE49-F238E27FC236}">
                  <a16:creationId xmlns:a16="http://schemas.microsoft.com/office/drawing/2014/main" id="{95826796-CF80-5A30-53CF-C27B1190AD40}"/>
                </a:ext>
              </a:extLst>
            </p:cNvPr>
            <p:cNvSpPr/>
            <p:nvPr/>
          </p:nvSpPr>
          <p:spPr>
            <a:xfrm flipH="1">
              <a:off x="12902191" y="2998953"/>
              <a:ext cx="6434827" cy="2309581"/>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7">
                <a:duotone>
                  <a:schemeClr val="accent4">
                    <a:shade val="45000"/>
                    <a:satMod val="135000"/>
                  </a:schemeClr>
                  <a:prstClr val="white"/>
                </a:duotone>
                <a:extLst>
                  <a:ext uri="{96DAC541-7B7A-43D3-8B79-37D633B846F1}">
                    <asvg:svgBlip xmlns:asvg="http://schemas.microsoft.com/office/drawing/2016/SVG/main" r:embed="rId8"/>
                  </a:ext>
                </a:extLst>
              </a:blip>
              <a:stretch>
                <a:fillRect/>
              </a:stretch>
            </a:blipFill>
          </p:spPr>
          <p:txBody>
            <a:bodyPr/>
            <a:lstStyle/>
            <a:p>
              <a:endParaRPr lang="ar-EG" sz="1200" dirty="0"/>
            </a:p>
          </p:txBody>
        </p:sp>
        <p:sp>
          <p:nvSpPr>
            <p:cNvPr id="26" name="TextBox 25">
              <a:extLst>
                <a:ext uri="{FF2B5EF4-FFF2-40B4-BE49-F238E27FC236}">
                  <a16:creationId xmlns:a16="http://schemas.microsoft.com/office/drawing/2014/main" id="{99F5437B-F32E-9D47-8281-8ECA6500C813}"/>
                </a:ext>
              </a:extLst>
            </p:cNvPr>
            <p:cNvSpPr txBox="1"/>
            <p:nvPr/>
          </p:nvSpPr>
          <p:spPr>
            <a:xfrm>
              <a:off x="13478149" y="2755732"/>
              <a:ext cx="5532643" cy="2397940"/>
            </a:xfrm>
            <a:prstGeom prst="rect">
              <a:avLst/>
            </a:prstGeom>
            <a:noFill/>
          </p:spPr>
          <p:txBody>
            <a:bodyPr wrap="square" rtlCol="1">
              <a:spAutoFit/>
            </a:bodyPr>
            <a:lstStyle/>
            <a:p>
              <a:pPr algn="just" rtl="1">
                <a:lnSpc>
                  <a:spcPct val="150000"/>
                </a:lnSpc>
              </a:pPr>
              <a:r>
                <a:rPr lang="ar-EG" sz="3600" b="1" u="sng" dirty="0">
                  <a:latin typeface="Dubai" panose="020B0503030403030204" pitchFamily="34" charset="-78"/>
                  <a:ea typeface="Calibri" panose="020F0502020204030204" pitchFamily="34" charset="0"/>
                  <a:cs typeface="Dubai" panose="020B0503030403030204" pitchFamily="34" charset="-78"/>
                </a:rPr>
                <a:t>ومن محتويات ملف دراسة الحالة ما يلي :</a:t>
              </a:r>
            </a:p>
            <a:p>
              <a:pPr algn="just" rtl="1">
                <a:lnSpc>
                  <a:spcPct val="150000"/>
                </a:lnSpc>
              </a:pPr>
              <a:r>
                <a:rPr lang="ar-EG" sz="3600" dirty="0">
                  <a:latin typeface="Dubai" panose="020B0503030403030204" pitchFamily="34" charset="-78"/>
                  <a:ea typeface="Calibri" panose="020F0502020204030204" pitchFamily="34" charset="0"/>
                  <a:cs typeface="Dubai" panose="020B0503030403030204" pitchFamily="34" charset="-78"/>
                </a:rPr>
                <a:t>- المقدمة  </a:t>
              </a:r>
            </a:p>
            <a:p>
              <a:pPr algn="just" rtl="1">
                <a:lnSpc>
                  <a:spcPct val="150000"/>
                </a:lnSpc>
              </a:pPr>
              <a:r>
                <a:rPr lang="ar-EG" sz="3600" dirty="0">
                  <a:latin typeface="Dubai" panose="020B0503030403030204" pitchFamily="34" charset="-78"/>
                  <a:ea typeface="Calibri" panose="020F0502020204030204" pitchFamily="34" charset="0"/>
                  <a:cs typeface="Dubai" panose="020B0503030403030204" pitchFamily="34" charset="-78"/>
                </a:rPr>
                <a:t>- الهدف من عمل دراسة الحالة.</a:t>
              </a:r>
            </a:p>
            <a:p>
              <a:pPr algn="just" rtl="1">
                <a:lnSpc>
                  <a:spcPct val="150000"/>
                </a:lnSpc>
              </a:pPr>
              <a:r>
                <a:rPr lang="ar-EG" sz="3600" dirty="0">
                  <a:latin typeface="Dubai" panose="020B0503030403030204" pitchFamily="34" charset="-78"/>
                  <a:ea typeface="Calibri" panose="020F0502020204030204" pitchFamily="34" charset="0"/>
                  <a:cs typeface="Dubai" panose="020B0503030403030204" pitchFamily="34" charset="-78"/>
                </a:rPr>
                <a:t>- التعريف بالحالة  </a:t>
              </a:r>
            </a:p>
            <a:p>
              <a:pPr algn="just" rtl="1">
                <a:lnSpc>
                  <a:spcPct val="150000"/>
                </a:lnSpc>
              </a:pPr>
              <a:r>
                <a:rPr lang="ar-EG" sz="3600" dirty="0">
                  <a:latin typeface="Dubai" panose="020B0503030403030204" pitchFamily="34" charset="-78"/>
                  <a:ea typeface="Calibri" panose="020F0502020204030204" pitchFamily="34" charset="0"/>
                  <a:cs typeface="Dubai" panose="020B0503030403030204" pitchFamily="34" charset="-78"/>
                </a:rPr>
                <a:t>- الأدوات المستخدمة. </a:t>
              </a:r>
            </a:p>
            <a:p>
              <a:pPr algn="just" rtl="1">
                <a:lnSpc>
                  <a:spcPct val="150000"/>
                </a:lnSpc>
              </a:pPr>
              <a:r>
                <a:rPr lang="ar-EG" sz="3600" dirty="0">
                  <a:latin typeface="Dubai" panose="020B0503030403030204" pitchFamily="34" charset="-78"/>
                  <a:ea typeface="Calibri" panose="020F0502020204030204" pitchFamily="34" charset="0"/>
                  <a:cs typeface="Dubai" panose="020B0503030403030204" pitchFamily="34" charset="-78"/>
                </a:rPr>
                <a:t>- التعليق النهائي على الحالة، والربط بين كل النتائج السابقة</a:t>
              </a:r>
            </a:p>
            <a:p>
              <a:pPr algn="just" rtl="1">
                <a:lnSpc>
                  <a:spcPct val="150000"/>
                </a:lnSpc>
              </a:pPr>
              <a:r>
                <a:rPr lang="ar-EG" sz="3600" dirty="0">
                  <a:latin typeface="Dubai" panose="020B0503030403030204" pitchFamily="34" charset="-78"/>
                  <a:ea typeface="Calibri" panose="020F0502020204030204" pitchFamily="34" charset="0"/>
                  <a:cs typeface="Dubai" panose="020B0503030403030204" pitchFamily="34" charset="-78"/>
                </a:rPr>
                <a:t>- التشخيص.</a:t>
              </a:r>
            </a:p>
            <a:p>
              <a:pPr algn="just" rtl="1">
                <a:lnSpc>
                  <a:spcPct val="150000"/>
                </a:lnSpc>
              </a:pPr>
              <a:r>
                <a:rPr lang="ar-EG" sz="3600" dirty="0">
                  <a:latin typeface="Dubai" panose="020B0503030403030204" pitchFamily="34" charset="-78"/>
                  <a:ea typeface="Calibri" panose="020F0502020204030204" pitchFamily="34" charset="0"/>
                  <a:cs typeface="Dubai" panose="020B0503030403030204" pitchFamily="34" charset="-78"/>
                </a:rPr>
                <a:t>- الخلاصة.</a:t>
              </a:r>
            </a:p>
          </p:txBody>
        </p:sp>
      </p:grpSp>
      <p:grpSp>
        <p:nvGrpSpPr>
          <p:cNvPr id="27" name="Group 4">
            <a:extLst>
              <a:ext uri="{FF2B5EF4-FFF2-40B4-BE49-F238E27FC236}">
                <a16:creationId xmlns:a16="http://schemas.microsoft.com/office/drawing/2014/main" id="{1BB6DE8D-F692-44B0-8C98-3E30ADA82940}"/>
              </a:ext>
            </a:extLst>
          </p:cNvPr>
          <p:cNvGrpSpPr/>
          <p:nvPr/>
        </p:nvGrpSpPr>
        <p:grpSpPr>
          <a:xfrm>
            <a:off x="0" y="2315997"/>
            <a:ext cx="5412615" cy="5366465"/>
            <a:chOff x="-4282541" y="3921401"/>
            <a:chExt cx="7866340" cy="8699050"/>
          </a:xfrm>
        </p:grpSpPr>
        <p:pic>
          <p:nvPicPr>
            <p:cNvPr id="28" name="Picture 5">
              <a:extLst>
                <a:ext uri="{FF2B5EF4-FFF2-40B4-BE49-F238E27FC236}">
                  <a16:creationId xmlns:a16="http://schemas.microsoft.com/office/drawing/2014/main" id="{88864996-467C-43D3-BBC5-508FF2AB271A}"/>
                </a:ext>
              </a:extLst>
            </p:cNvPr>
            <p:cNvPicPr>
              <a:picLocks noChangeAspect="1"/>
            </p:cNvPicPr>
            <p:nvPr/>
          </p:nvPicPr>
          <p:blipFill>
            <a:blip r:embed="rId9">
              <a:extLst>
                <a:ext uri="{28A0092B-C50C-407E-A947-70E740481C1C}">
                  <a14:useLocalDpi xmlns:a14="http://schemas.microsoft.com/office/drawing/2010/main" val="0"/>
                </a:ext>
              </a:extLst>
            </a:blip>
            <a:srcRect l="4005" r="4005"/>
            <a:stretch/>
          </p:blipFill>
          <p:spPr>
            <a:xfrm>
              <a:off x="-4282541" y="3921401"/>
              <a:ext cx="7866340" cy="8699050"/>
            </a:xfrm>
            <a:prstGeom prst="hexagon">
              <a:avLst/>
            </a:prstGeom>
          </p:spPr>
        </p:pic>
      </p:grpSp>
    </p:spTree>
    <p:extLst>
      <p:ext uri="{BB962C8B-B14F-4D97-AF65-F5344CB8AC3E}">
        <p14:creationId xmlns:p14="http://schemas.microsoft.com/office/powerpoint/2010/main" val="1801939941"/>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Triangle 7">
            <a:extLst>
              <a:ext uri="{FF2B5EF4-FFF2-40B4-BE49-F238E27FC236}">
                <a16:creationId xmlns:a16="http://schemas.microsoft.com/office/drawing/2014/main" id="{BDC96880-C9A8-D463-187E-5F44CF00C555}"/>
              </a:ext>
            </a:extLst>
          </p:cNvPr>
          <p:cNvSpPr/>
          <p:nvPr/>
        </p:nvSpPr>
        <p:spPr>
          <a:xfrm flipH="1">
            <a:off x="0" y="-30549"/>
            <a:ext cx="18288000" cy="10325100"/>
          </a:xfrm>
          <a:prstGeom prst="rtTriangle">
            <a:avLst/>
          </a:prstGeom>
          <a:solidFill>
            <a:schemeClr val="accent4">
              <a:lumMod val="75000"/>
              <a:alpha val="54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ar-EG" dirty="0"/>
          </a:p>
        </p:txBody>
      </p:sp>
      <p:grpSp>
        <p:nvGrpSpPr>
          <p:cNvPr id="2" name="Group 1">
            <a:extLst>
              <a:ext uri="{FF2B5EF4-FFF2-40B4-BE49-F238E27FC236}">
                <a16:creationId xmlns:a16="http://schemas.microsoft.com/office/drawing/2014/main" id="{EA7FD379-A12B-C0F3-294C-AF8BD930CAD6}"/>
              </a:ext>
            </a:extLst>
          </p:cNvPr>
          <p:cNvGrpSpPr/>
          <p:nvPr/>
        </p:nvGrpSpPr>
        <p:grpSpPr>
          <a:xfrm>
            <a:off x="695755" y="1061232"/>
            <a:ext cx="1980028" cy="980225"/>
            <a:chOff x="789788" y="568550"/>
            <a:chExt cx="2263765" cy="876343"/>
          </a:xfrm>
        </p:grpSpPr>
        <p:pic>
          <p:nvPicPr>
            <p:cNvPr id="3" name="Picture 2">
              <a:extLst>
                <a:ext uri="{FF2B5EF4-FFF2-40B4-BE49-F238E27FC236}">
                  <a16:creationId xmlns:a16="http://schemas.microsoft.com/office/drawing/2014/main" id="{06FDF8A8-8115-0A6B-2829-DA2EC6FE1CBB}"/>
                </a:ext>
              </a:extLst>
            </p:cNvPr>
            <p:cNvPicPr>
              <a:picLocks noChangeAspect="1"/>
            </p:cNvPicPr>
            <p:nvPr/>
          </p:nvPicPr>
          <p:blipFill>
            <a:blip r:embed="rId3"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789788" y="568550"/>
              <a:ext cx="2263765" cy="876343"/>
            </a:xfrm>
            <a:prstGeom prst="rect">
              <a:avLst/>
            </a:prstGeom>
          </p:spPr>
        </p:pic>
        <p:sp>
          <p:nvSpPr>
            <p:cNvPr id="4" name="TextBox 28">
              <a:extLst>
                <a:ext uri="{FF2B5EF4-FFF2-40B4-BE49-F238E27FC236}">
                  <a16:creationId xmlns:a16="http://schemas.microsoft.com/office/drawing/2014/main" id="{4E9B5231-2549-7509-307B-8A7BD2A6ABD2}"/>
                </a:ext>
              </a:extLst>
            </p:cNvPr>
            <p:cNvSpPr txBox="1"/>
            <p:nvPr/>
          </p:nvSpPr>
          <p:spPr>
            <a:xfrm rot="20457677">
              <a:off x="874661" y="849684"/>
              <a:ext cx="1896204" cy="368025"/>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2500" b="1"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rPr>
                <a:t>الجلسة الأولى</a:t>
              </a:r>
              <a:endParaRPr lang="en-US" sz="2500"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5" name="Group 4">
            <a:extLst>
              <a:ext uri="{FF2B5EF4-FFF2-40B4-BE49-F238E27FC236}">
                <a16:creationId xmlns:a16="http://schemas.microsoft.com/office/drawing/2014/main" id="{9B30CF6B-06A4-7767-9951-7F92C4EFB13A}"/>
              </a:ext>
            </a:extLst>
          </p:cNvPr>
          <p:cNvGrpSpPr/>
          <p:nvPr/>
        </p:nvGrpSpPr>
        <p:grpSpPr>
          <a:xfrm>
            <a:off x="140419" y="299624"/>
            <a:ext cx="1879169" cy="980224"/>
            <a:chOff x="1282652" y="498315"/>
            <a:chExt cx="1807888" cy="876343"/>
          </a:xfrm>
        </p:grpSpPr>
        <p:pic>
          <p:nvPicPr>
            <p:cNvPr id="6" name="Picture 5">
              <a:extLst>
                <a:ext uri="{FF2B5EF4-FFF2-40B4-BE49-F238E27FC236}">
                  <a16:creationId xmlns:a16="http://schemas.microsoft.com/office/drawing/2014/main" id="{FEBD5877-C1CE-1FA6-5F49-D25B89BE69F2}"/>
                </a:ext>
              </a:extLst>
            </p:cNvPr>
            <p:cNvPicPr>
              <a:picLocks noChangeAspect="1"/>
            </p:cNvPicPr>
            <p:nvPr/>
          </p:nvPicPr>
          <p:blipFill>
            <a:blip r:embed="rId4"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1282652" y="498315"/>
              <a:ext cx="1807888" cy="876343"/>
            </a:xfrm>
            <a:prstGeom prst="rect">
              <a:avLst/>
            </a:prstGeom>
          </p:spPr>
        </p:pic>
        <p:sp>
          <p:nvSpPr>
            <p:cNvPr id="7" name="TextBox 28">
              <a:extLst>
                <a:ext uri="{FF2B5EF4-FFF2-40B4-BE49-F238E27FC236}">
                  <a16:creationId xmlns:a16="http://schemas.microsoft.com/office/drawing/2014/main" id="{FC86DDE1-7B1B-D414-53E9-60A2955210EE}"/>
                </a:ext>
              </a:extLst>
            </p:cNvPr>
            <p:cNvSpPr txBox="1"/>
            <p:nvPr/>
          </p:nvSpPr>
          <p:spPr>
            <a:xfrm rot="20457677">
              <a:off x="1345850" y="709582"/>
              <a:ext cx="1421884" cy="441630"/>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3000" b="1"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rPr>
                <a:t>اليوم الثاني</a:t>
              </a:r>
              <a:endParaRPr lang="en-US" sz="3000"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9" name="Group 8">
            <a:extLst>
              <a:ext uri="{FF2B5EF4-FFF2-40B4-BE49-F238E27FC236}">
                <a16:creationId xmlns:a16="http://schemas.microsoft.com/office/drawing/2014/main" id="{4F232B40-6637-2F3C-5186-E94AE85DE2F2}"/>
              </a:ext>
            </a:extLst>
          </p:cNvPr>
          <p:cNvGrpSpPr/>
          <p:nvPr/>
        </p:nvGrpSpPr>
        <p:grpSpPr>
          <a:xfrm>
            <a:off x="12103212" y="132020"/>
            <a:ext cx="5976052" cy="1024493"/>
            <a:chOff x="4650339" y="1798820"/>
            <a:chExt cx="9218059" cy="2703922"/>
          </a:xfrm>
        </p:grpSpPr>
        <p:pic>
          <p:nvPicPr>
            <p:cNvPr id="19" name="Picture 18">
              <a:extLst>
                <a:ext uri="{FF2B5EF4-FFF2-40B4-BE49-F238E27FC236}">
                  <a16:creationId xmlns:a16="http://schemas.microsoft.com/office/drawing/2014/main" id="{DB587E16-79F8-057F-8149-E7592A68F8A7}"/>
                </a:ext>
              </a:extLst>
            </p:cNvPr>
            <p:cNvPicPr>
              <a:picLocks noChangeAspect="1"/>
            </p:cNvPicPr>
            <p:nvPr/>
          </p:nvPicPr>
          <p:blipFill rotWithShape="1">
            <a:blip r:embed="rId5">
              <a:grayscl/>
              <a:extLst>
                <a:ext uri="{BEBA8EAE-BF5A-486C-A8C5-ECC9F3942E4B}">
                  <a14:imgProps xmlns:a14="http://schemas.microsoft.com/office/drawing/2010/main">
                    <a14:imgLayer r:embed="rId6">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630" t="9182" r="839" b="13125"/>
            <a:stretch/>
          </p:blipFill>
          <p:spPr>
            <a:xfrm>
              <a:off x="5374985" y="1798820"/>
              <a:ext cx="8493413" cy="2703922"/>
            </a:xfrm>
            <a:prstGeom prst="rect">
              <a:avLst/>
            </a:prstGeom>
          </p:spPr>
        </p:pic>
        <p:sp>
          <p:nvSpPr>
            <p:cNvPr id="20" name="TextBox 42">
              <a:extLst>
                <a:ext uri="{FF2B5EF4-FFF2-40B4-BE49-F238E27FC236}">
                  <a16:creationId xmlns:a16="http://schemas.microsoft.com/office/drawing/2014/main" id="{A8710DD6-0C55-5F29-4CAF-3B243057A9DD}"/>
                </a:ext>
              </a:extLst>
            </p:cNvPr>
            <p:cNvSpPr txBox="1"/>
            <p:nvPr/>
          </p:nvSpPr>
          <p:spPr>
            <a:xfrm>
              <a:off x="4650339" y="1798821"/>
              <a:ext cx="8662082" cy="2513078"/>
            </a:xfrm>
            <a:prstGeom prst="rect">
              <a:avLst/>
            </a:prstGeom>
          </p:spPr>
          <p:txBody>
            <a:bodyPr wrap="square" lIns="0" tIns="0" rIns="0" bIns="0" rtlCol="0" anchor="t">
              <a:spAutoFit/>
            </a:bodyPr>
            <a:lstStyle/>
            <a:p>
              <a:pPr algn="just" rtl="1">
                <a:lnSpc>
                  <a:spcPct val="150000"/>
                </a:lnSpc>
              </a:pPr>
              <a:r>
                <a:rPr lang="ar-EG" sz="4500" b="1" spc="51" dirty="0">
                  <a:latin typeface="Aljazeera" panose="02000000000000000000" pitchFamily="2" charset="-78"/>
                  <a:cs typeface="Aljazeera" panose="02000000000000000000" pitchFamily="2" charset="-78"/>
                </a:rPr>
                <a:t>المرشد عند دراسة الحالة</a:t>
              </a:r>
              <a:endParaRPr lang="en-US" sz="4500" b="1" spc="51" dirty="0">
                <a:latin typeface="Aljazeera" panose="02000000000000000000" pitchFamily="2" charset="-78"/>
                <a:cs typeface="Aljazeera" panose="02000000000000000000" pitchFamily="2" charset="-78"/>
              </a:endParaRPr>
            </a:p>
          </p:txBody>
        </p:sp>
      </p:grpSp>
      <p:grpSp>
        <p:nvGrpSpPr>
          <p:cNvPr id="21" name="Group 20">
            <a:extLst>
              <a:ext uri="{FF2B5EF4-FFF2-40B4-BE49-F238E27FC236}">
                <a16:creationId xmlns:a16="http://schemas.microsoft.com/office/drawing/2014/main" id="{5B62A8B4-4138-3877-B476-EFD14E7625E9}"/>
              </a:ext>
            </a:extLst>
          </p:cNvPr>
          <p:cNvGrpSpPr>
            <a:grpSpLocks/>
          </p:cNvGrpSpPr>
          <p:nvPr/>
        </p:nvGrpSpPr>
        <p:grpSpPr>
          <a:xfrm>
            <a:off x="4915948" y="1181100"/>
            <a:ext cx="6742655" cy="1397974"/>
            <a:chOff x="1280529" y="130715"/>
            <a:chExt cx="1203555" cy="791746"/>
          </a:xfrm>
        </p:grpSpPr>
        <p:pic>
          <p:nvPicPr>
            <p:cNvPr id="22" name="Picture 21">
              <a:extLst>
                <a:ext uri="{FF2B5EF4-FFF2-40B4-BE49-F238E27FC236}">
                  <a16:creationId xmlns:a16="http://schemas.microsoft.com/office/drawing/2014/main" id="{F7E4C941-92BF-CA20-A31B-F70224216A20}"/>
                </a:ext>
              </a:extLst>
            </p:cNvPr>
            <p:cNvPicPr>
              <a:picLocks noChangeAspect="1"/>
            </p:cNvPicPr>
            <p:nvPr/>
          </p:nvPicPr>
          <p:blipFill>
            <a:blip r:embed="rId7" cstate="print">
              <a:duotone>
                <a:schemeClr val="accent2">
                  <a:shade val="45000"/>
                  <a:satMod val="135000"/>
                </a:schemeClr>
                <a:prstClr val="white"/>
              </a:duotone>
            </a:blip>
            <a:srcRect/>
            <a:stretch>
              <a:fillRect/>
            </a:stretch>
          </p:blipFill>
          <p:spPr bwMode="auto">
            <a:xfrm>
              <a:off x="1613581" y="130715"/>
              <a:ext cx="870503" cy="791746"/>
            </a:xfrm>
            <a:prstGeom prst="rect">
              <a:avLst/>
            </a:prstGeom>
            <a:noFill/>
            <a:ln>
              <a:noFill/>
            </a:ln>
          </p:spPr>
        </p:pic>
        <p:sp>
          <p:nvSpPr>
            <p:cNvPr id="23" name="Rectangle 22">
              <a:extLst>
                <a:ext uri="{FF2B5EF4-FFF2-40B4-BE49-F238E27FC236}">
                  <a16:creationId xmlns:a16="http://schemas.microsoft.com/office/drawing/2014/main" id="{32A5CCB6-8AA8-211D-C4D0-AF6966438DE8}"/>
                </a:ext>
              </a:extLst>
            </p:cNvPr>
            <p:cNvSpPr/>
            <p:nvPr/>
          </p:nvSpPr>
          <p:spPr>
            <a:xfrm>
              <a:off x="1280529" y="187218"/>
              <a:ext cx="1135490" cy="62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algn="r" rtl="0">
                <a:lnSpc>
                  <a:spcPct val="107000"/>
                </a:lnSpc>
                <a:spcAft>
                  <a:spcPts val="800"/>
                </a:spcAft>
              </a:pPr>
              <a:r>
                <a:rPr lang="ar-EG"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صعوبات دراسة الحالة</a:t>
              </a:r>
              <a:endParaRPr lang="en-US" sz="45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4" name="Group 23">
            <a:extLst>
              <a:ext uri="{FF2B5EF4-FFF2-40B4-BE49-F238E27FC236}">
                <a16:creationId xmlns:a16="http://schemas.microsoft.com/office/drawing/2014/main" id="{1BF27AE6-7215-5DBF-46A4-D5CC7C5D6B56}"/>
              </a:ext>
            </a:extLst>
          </p:cNvPr>
          <p:cNvGrpSpPr/>
          <p:nvPr/>
        </p:nvGrpSpPr>
        <p:grpSpPr>
          <a:xfrm>
            <a:off x="4343404" y="2613511"/>
            <a:ext cx="13735860" cy="8016391"/>
            <a:chOff x="12871296" y="2531077"/>
            <a:chExt cx="6434827" cy="2881526"/>
          </a:xfrm>
        </p:grpSpPr>
        <p:sp>
          <p:nvSpPr>
            <p:cNvPr id="25" name="Freeform 9">
              <a:extLst>
                <a:ext uri="{FF2B5EF4-FFF2-40B4-BE49-F238E27FC236}">
                  <a16:creationId xmlns:a16="http://schemas.microsoft.com/office/drawing/2014/main" id="{95826796-CF80-5A30-53CF-C27B1190AD40}"/>
                </a:ext>
              </a:extLst>
            </p:cNvPr>
            <p:cNvSpPr/>
            <p:nvPr/>
          </p:nvSpPr>
          <p:spPr>
            <a:xfrm flipH="1">
              <a:off x="12871296" y="2531077"/>
              <a:ext cx="6434827" cy="2881526"/>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8">
                <a:duotone>
                  <a:schemeClr val="accent4">
                    <a:shade val="45000"/>
                    <a:satMod val="135000"/>
                  </a:schemeClr>
                  <a:prstClr val="white"/>
                </a:duotone>
                <a:extLst>
                  <a:ext uri="{96DAC541-7B7A-43D3-8B79-37D633B846F1}">
                    <asvg:svgBlip xmlns:asvg="http://schemas.microsoft.com/office/drawing/2016/SVG/main" r:embed="rId9"/>
                  </a:ext>
                </a:extLst>
              </a:blip>
              <a:stretch>
                <a:fillRect/>
              </a:stretch>
            </a:blipFill>
          </p:spPr>
          <p:txBody>
            <a:bodyPr/>
            <a:lstStyle/>
            <a:p>
              <a:endParaRPr lang="ar-EG" sz="1200" dirty="0"/>
            </a:p>
          </p:txBody>
        </p:sp>
        <p:sp>
          <p:nvSpPr>
            <p:cNvPr id="26" name="TextBox 25">
              <a:extLst>
                <a:ext uri="{FF2B5EF4-FFF2-40B4-BE49-F238E27FC236}">
                  <a16:creationId xmlns:a16="http://schemas.microsoft.com/office/drawing/2014/main" id="{99F5437B-F32E-9D47-8281-8ECA6500C813}"/>
                </a:ext>
              </a:extLst>
            </p:cNvPr>
            <p:cNvSpPr txBox="1"/>
            <p:nvPr/>
          </p:nvSpPr>
          <p:spPr>
            <a:xfrm>
              <a:off x="13442452" y="2575668"/>
              <a:ext cx="5532643" cy="2666222"/>
            </a:xfrm>
            <a:prstGeom prst="rect">
              <a:avLst/>
            </a:prstGeom>
            <a:noFill/>
          </p:spPr>
          <p:txBody>
            <a:bodyPr wrap="square" rtlCol="1">
              <a:spAutoFit/>
            </a:bodyPr>
            <a:lstStyle/>
            <a:p>
              <a:pPr algn="just" rtl="1">
                <a:lnSpc>
                  <a:spcPct val="150000"/>
                </a:lnSpc>
              </a:pPr>
              <a:r>
                <a:rPr lang="ar-EG" sz="3200" dirty="0">
                  <a:latin typeface="Dubai" panose="020B0503030403030204" pitchFamily="34" charset="-78"/>
                  <a:ea typeface="Calibri" panose="020F0502020204030204" pitchFamily="34" charset="0"/>
                  <a:cs typeface="Dubai" panose="020B0503030403030204" pitchFamily="34" charset="-78"/>
                </a:rPr>
                <a:t>1- عامل الوقت .</a:t>
              </a:r>
            </a:p>
            <a:p>
              <a:pPr algn="just" rtl="1">
                <a:lnSpc>
                  <a:spcPct val="150000"/>
                </a:lnSpc>
              </a:pPr>
              <a:r>
                <a:rPr lang="ar-EG" sz="3200" dirty="0">
                  <a:latin typeface="Dubai" panose="020B0503030403030204" pitchFamily="34" charset="-78"/>
                  <a:ea typeface="Calibri" panose="020F0502020204030204" pitchFamily="34" charset="0"/>
                  <a:cs typeface="Dubai" panose="020B0503030403030204" pitchFamily="34" charset="-78"/>
                </a:rPr>
                <a:t>2- المعلومات المستهلكة </a:t>
              </a:r>
            </a:p>
            <a:p>
              <a:pPr algn="just" rtl="1">
                <a:lnSpc>
                  <a:spcPct val="150000"/>
                </a:lnSpc>
              </a:pPr>
              <a:r>
                <a:rPr lang="ar-EG" sz="3200" dirty="0">
                  <a:latin typeface="Dubai" panose="020B0503030403030204" pitchFamily="34" charset="-78"/>
                  <a:ea typeface="Calibri" panose="020F0502020204030204" pitchFamily="34" charset="0"/>
                  <a:cs typeface="Dubai" panose="020B0503030403030204" pitchFamily="34" charset="-78"/>
                </a:rPr>
                <a:t>3- المعلومات المجردة </a:t>
              </a:r>
            </a:p>
            <a:p>
              <a:pPr algn="just" rtl="1">
                <a:lnSpc>
                  <a:spcPct val="150000"/>
                </a:lnSpc>
              </a:pPr>
              <a:r>
                <a:rPr lang="ar-EG" sz="3200" dirty="0">
                  <a:latin typeface="Dubai" panose="020B0503030403030204" pitchFamily="34" charset="-78"/>
                  <a:ea typeface="Calibri" panose="020F0502020204030204" pitchFamily="34" charset="0"/>
                  <a:cs typeface="Dubai" panose="020B0503030403030204" pitchFamily="34" charset="-78"/>
                </a:rPr>
                <a:t>4- طول الفترة التي يحتاجها الأخصائي لاستيفاء المعلومات</a:t>
              </a:r>
            </a:p>
            <a:p>
              <a:pPr algn="just" rtl="1">
                <a:lnSpc>
                  <a:spcPct val="150000"/>
                </a:lnSpc>
              </a:pPr>
              <a:r>
                <a:rPr lang="ar-EG" sz="3200" dirty="0">
                  <a:latin typeface="Dubai" panose="020B0503030403030204" pitchFamily="34" charset="-78"/>
                  <a:ea typeface="Calibri" panose="020F0502020204030204" pitchFamily="34" charset="0"/>
                  <a:cs typeface="Dubai" panose="020B0503030403030204" pitchFamily="34" charset="-78"/>
                </a:rPr>
                <a:t>5- التداخل بين المسببات والأعراض مما يصعب عملية التشخيص.</a:t>
              </a:r>
            </a:p>
            <a:p>
              <a:pPr algn="just" rtl="1">
                <a:lnSpc>
                  <a:spcPct val="150000"/>
                </a:lnSpc>
              </a:pPr>
              <a:r>
                <a:rPr lang="ar-EG" sz="3200" dirty="0">
                  <a:latin typeface="Dubai" panose="020B0503030403030204" pitchFamily="34" charset="-78"/>
                  <a:ea typeface="Calibri" panose="020F0502020204030204" pitchFamily="34" charset="0"/>
                  <a:cs typeface="Dubai" panose="020B0503030403030204" pitchFamily="34" charset="-78"/>
                </a:rPr>
                <a:t>6- تحتاج إلى من قدر من التخصص والخبرة والتدريب .</a:t>
              </a:r>
            </a:p>
            <a:p>
              <a:pPr algn="just" rtl="1">
                <a:lnSpc>
                  <a:spcPct val="150000"/>
                </a:lnSpc>
              </a:pPr>
              <a:r>
                <a:rPr lang="ar-EG" sz="3200" dirty="0">
                  <a:latin typeface="Dubai" panose="020B0503030403030204" pitchFamily="34" charset="-78"/>
                  <a:ea typeface="Calibri" panose="020F0502020204030204" pitchFamily="34" charset="0"/>
                  <a:cs typeface="Dubai" panose="020B0503030403030204" pitchFamily="34" charset="-78"/>
                </a:rPr>
                <a:t>7- الاختلاف والتحيز لنظرية معينة في دراسة الحالة من قبل الأخصائيين .</a:t>
              </a:r>
            </a:p>
            <a:p>
              <a:pPr algn="just" rtl="1">
                <a:lnSpc>
                  <a:spcPct val="150000"/>
                </a:lnSpc>
              </a:pPr>
              <a:r>
                <a:rPr lang="ar-EG" sz="3200" dirty="0">
                  <a:latin typeface="Dubai" panose="020B0503030403030204" pitchFamily="34" charset="-78"/>
                  <a:ea typeface="Calibri" panose="020F0502020204030204" pitchFamily="34" charset="0"/>
                  <a:cs typeface="Dubai" panose="020B0503030403030204" pitchFamily="34" charset="-78"/>
                </a:rPr>
                <a:t>8- صعوبة الوصول إلى بعض مصادر دراسة الحالة .</a:t>
              </a:r>
            </a:p>
            <a:p>
              <a:pPr algn="just" rtl="1">
                <a:lnSpc>
                  <a:spcPct val="150000"/>
                </a:lnSpc>
              </a:pPr>
              <a:r>
                <a:rPr lang="ar-EG" sz="3200" dirty="0">
                  <a:latin typeface="Dubai" panose="020B0503030403030204" pitchFamily="34" charset="-78"/>
                  <a:ea typeface="Calibri" panose="020F0502020204030204" pitchFamily="34" charset="0"/>
                  <a:cs typeface="Dubai" panose="020B0503030403030204" pitchFamily="34" charset="-78"/>
                </a:rPr>
                <a:t>9- تحتاج لمتابعة طويلة ومنظمة.</a:t>
              </a:r>
            </a:p>
            <a:p>
              <a:pPr algn="just" rtl="1">
                <a:lnSpc>
                  <a:spcPct val="150000"/>
                </a:lnSpc>
              </a:pPr>
              <a:r>
                <a:rPr lang="ar-EG" sz="3200" dirty="0">
                  <a:latin typeface="Dubai" panose="020B0503030403030204" pitchFamily="34" charset="-78"/>
                  <a:ea typeface="Calibri" panose="020F0502020204030204" pitchFamily="34" charset="0"/>
                  <a:cs typeface="Dubai" panose="020B0503030403030204" pitchFamily="34" charset="-78"/>
                </a:rPr>
                <a:t>10- ضعف التنسيق بين الأخصائيين عند انتقال العميل .</a:t>
              </a:r>
            </a:p>
          </p:txBody>
        </p:sp>
      </p:grpSp>
      <p:grpSp>
        <p:nvGrpSpPr>
          <p:cNvPr id="27" name="Group 4">
            <a:extLst>
              <a:ext uri="{FF2B5EF4-FFF2-40B4-BE49-F238E27FC236}">
                <a16:creationId xmlns:a16="http://schemas.microsoft.com/office/drawing/2014/main" id="{1BB6DE8D-F692-44B0-8C98-3E30ADA82940}"/>
              </a:ext>
            </a:extLst>
          </p:cNvPr>
          <p:cNvGrpSpPr/>
          <p:nvPr/>
        </p:nvGrpSpPr>
        <p:grpSpPr>
          <a:xfrm>
            <a:off x="0" y="2315997"/>
            <a:ext cx="5412615" cy="5366465"/>
            <a:chOff x="-4282541" y="3921401"/>
            <a:chExt cx="7866340" cy="8699050"/>
          </a:xfrm>
        </p:grpSpPr>
        <p:pic>
          <p:nvPicPr>
            <p:cNvPr id="28" name="Picture 5">
              <a:extLst>
                <a:ext uri="{FF2B5EF4-FFF2-40B4-BE49-F238E27FC236}">
                  <a16:creationId xmlns:a16="http://schemas.microsoft.com/office/drawing/2014/main" id="{88864996-467C-43D3-BBC5-508FF2AB271A}"/>
                </a:ext>
              </a:extLst>
            </p:cNvPr>
            <p:cNvPicPr>
              <a:picLocks noChangeAspect="1"/>
            </p:cNvPicPr>
            <p:nvPr/>
          </p:nvPicPr>
          <p:blipFill>
            <a:blip r:embed="rId10">
              <a:extLst>
                <a:ext uri="{28A0092B-C50C-407E-A947-70E740481C1C}">
                  <a14:useLocalDpi xmlns:a14="http://schemas.microsoft.com/office/drawing/2010/main" val="0"/>
                </a:ext>
              </a:extLst>
            </a:blip>
            <a:srcRect l="4005" r="4005"/>
            <a:stretch/>
          </p:blipFill>
          <p:spPr>
            <a:xfrm>
              <a:off x="-4282541" y="3921401"/>
              <a:ext cx="7866340" cy="8699050"/>
            </a:xfrm>
            <a:prstGeom prst="hexagon">
              <a:avLst/>
            </a:prstGeom>
          </p:spPr>
        </p:pic>
      </p:grpSp>
    </p:spTree>
    <p:extLst>
      <p:ext uri="{BB962C8B-B14F-4D97-AF65-F5344CB8AC3E}">
        <p14:creationId xmlns:p14="http://schemas.microsoft.com/office/powerpoint/2010/main" val="2748219640"/>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Triangle 7">
            <a:extLst>
              <a:ext uri="{FF2B5EF4-FFF2-40B4-BE49-F238E27FC236}">
                <a16:creationId xmlns:a16="http://schemas.microsoft.com/office/drawing/2014/main" id="{BDC96880-C9A8-D463-187E-5F44CF00C555}"/>
              </a:ext>
            </a:extLst>
          </p:cNvPr>
          <p:cNvSpPr/>
          <p:nvPr/>
        </p:nvSpPr>
        <p:spPr>
          <a:xfrm flipH="1">
            <a:off x="0" y="-30549"/>
            <a:ext cx="18288000" cy="10325100"/>
          </a:xfrm>
          <a:prstGeom prst="rtTriangle">
            <a:avLst/>
          </a:prstGeom>
          <a:solidFill>
            <a:schemeClr val="accent4">
              <a:lumMod val="75000"/>
              <a:alpha val="54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ar-EG" dirty="0"/>
          </a:p>
        </p:txBody>
      </p:sp>
      <p:grpSp>
        <p:nvGrpSpPr>
          <p:cNvPr id="2" name="Group 1">
            <a:extLst>
              <a:ext uri="{FF2B5EF4-FFF2-40B4-BE49-F238E27FC236}">
                <a16:creationId xmlns:a16="http://schemas.microsoft.com/office/drawing/2014/main" id="{EA7FD379-A12B-C0F3-294C-AF8BD930CAD6}"/>
              </a:ext>
            </a:extLst>
          </p:cNvPr>
          <p:cNvGrpSpPr/>
          <p:nvPr/>
        </p:nvGrpSpPr>
        <p:grpSpPr>
          <a:xfrm>
            <a:off x="695755" y="1061232"/>
            <a:ext cx="1980028" cy="980225"/>
            <a:chOff x="789788" y="568550"/>
            <a:chExt cx="2263765" cy="876343"/>
          </a:xfrm>
        </p:grpSpPr>
        <p:pic>
          <p:nvPicPr>
            <p:cNvPr id="3" name="Picture 2">
              <a:extLst>
                <a:ext uri="{FF2B5EF4-FFF2-40B4-BE49-F238E27FC236}">
                  <a16:creationId xmlns:a16="http://schemas.microsoft.com/office/drawing/2014/main" id="{06FDF8A8-8115-0A6B-2829-DA2EC6FE1CBB}"/>
                </a:ext>
              </a:extLst>
            </p:cNvPr>
            <p:cNvPicPr>
              <a:picLocks noChangeAspect="1"/>
            </p:cNvPicPr>
            <p:nvPr/>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789788" y="568550"/>
              <a:ext cx="2263765" cy="876343"/>
            </a:xfrm>
            <a:prstGeom prst="rect">
              <a:avLst/>
            </a:prstGeom>
          </p:spPr>
        </p:pic>
        <p:sp>
          <p:nvSpPr>
            <p:cNvPr id="4" name="TextBox 28">
              <a:extLst>
                <a:ext uri="{FF2B5EF4-FFF2-40B4-BE49-F238E27FC236}">
                  <a16:creationId xmlns:a16="http://schemas.microsoft.com/office/drawing/2014/main" id="{4E9B5231-2549-7509-307B-8A7BD2A6ABD2}"/>
                </a:ext>
              </a:extLst>
            </p:cNvPr>
            <p:cNvSpPr txBox="1"/>
            <p:nvPr/>
          </p:nvSpPr>
          <p:spPr>
            <a:xfrm rot="20457677">
              <a:off x="874661" y="849684"/>
              <a:ext cx="1896204" cy="368025"/>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2500" b="1"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rPr>
                <a:t>الجلسة الأولى</a:t>
              </a:r>
              <a:endParaRPr lang="en-US" sz="2500"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5" name="Group 4">
            <a:extLst>
              <a:ext uri="{FF2B5EF4-FFF2-40B4-BE49-F238E27FC236}">
                <a16:creationId xmlns:a16="http://schemas.microsoft.com/office/drawing/2014/main" id="{9B30CF6B-06A4-7767-9951-7F92C4EFB13A}"/>
              </a:ext>
            </a:extLst>
          </p:cNvPr>
          <p:cNvGrpSpPr/>
          <p:nvPr/>
        </p:nvGrpSpPr>
        <p:grpSpPr>
          <a:xfrm>
            <a:off x="140419" y="299624"/>
            <a:ext cx="1879169" cy="980224"/>
            <a:chOff x="1282652" y="498315"/>
            <a:chExt cx="1807888" cy="876343"/>
          </a:xfrm>
        </p:grpSpPr>
        <p:pic>
          <p:nvPicPr>
            <p:cNvPr id="6" name="Picture 5">
              <a:extLst>
                <a:ext uri="{FF2B5EF4-FFF2-40B4-BE49-F238E27FC236}">
                  <a16:creationId xmlns:a16="http://schemas.microsoft.com/office/drawing/2014/main" id="{FEBD5877-C1CE-1FA6-5F49-D25B89BE69F2}"/>
                </a:ext>
              </a:extLst>
            </p:cNvPr>
            <p:cNvPicPr>
              <a:picLocks noChangeAspect="1"/>
            </p:cNvPicPr>
            <p:nvPr/>
          </p:nvPicPr>
          <p:blipFill>
            <a:blip r:embed="rId3"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1282652" y="498315"/>
              <a:ext cx="1807888" cy="876343"/>
            </a:xfrm>
            <a:prstGeom prst="rect">
              <a:avLst/>
            </a:prstGeom>
          </p:spPr>
        </p:pic>
        <p:sp>
          <p:nvSpPr>
            <p:cNvPr id="7" name="TextBox 28">
              <a:extLst>
                <a:ext uri="{FF2B5EF4-FFF2-40B4-BE49-F238E27FC236}">
                  <a16:creationId xmlns:a16="http://schemas.microsoft.com/office/drawing/2014/main" id="{FC86DDE1-7B1B-D414-53E9-60A2955210EE}"/>
                </a:ext>
              </a:extLst>
            </p:cNvPr>
            <p:cNvSpPr txBox="1"/>
            <p:nvPr/>
          </p:nvSpPr>
          <p:spPr>
            <a:xfrm rot="20457677">
              <a:off x="1345850" y="709582"/>
              <a:ext cx="1421884" cy="441630"/>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3000" b="1"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rPr>
                <a:t>اليوم الثاني</a:t>
              </a:r>
              <a:endParaRPr lang="en-US" sz="3000"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9" name="Group 8">
            <a:extLst>
              <a:ext uri="{FF2B5EF4-FFF2-40B4-BE49-F238E27FC236}">
                <a16:creationId xmlns:a16="http://schemas.microsoft.com/office/drawing/2014/main" id="{4F232B40-6637-2F3C-5186-E94AE85DE2F2}"/>
              </a:ext>
            </a:extLst>
          </p:cNvPr>
          <p:cNvGrpSpPr/>
          <p:nvPr/>
        </p:nvGrpSpPr>
        <p:grpSpPr>
          <a:xfrm>
            <a:off x="12103212" y="132020"/>
            <a:ext cx="5976052" cy="1024493"/>
            <a:chOff x="4650339" y="1798820"/>
            <a:chExt cx="9218059" cy="2703922"/>
          </a:xfrm>
        </p:grpSpPr>
        <p:pic>
          <p:nvPicPr>
            <p:cNvPr id="19" name="Picture 18">
              <a:extLst>
                <a:ext uri="{FF2B5EF4-FFF2-40B4-BE49-F238E27FC236}">
                  <a16:creationId xmlns:a16="http://schemas.microsoft.com/office/drawing/2014/main" id="{DB587E16-79F8-057F-8149-E7592A68F8A7}"/>
                </a:ext>
              </a:extLst>
            </p:cNvPr>
            <p:cNvPicPr>
              <a:picLocks noChangeAspect="1"/>
            </p:cNvPicPr>
            <p:nvPr/>
          </p:nvPicPr>
          <p:blipFill rotWithShape="1">
            <a:blip r:embed="rId4">
              <a:grayscl/>
              <a:extLst>
                <a:ext uri="{BEBA8EAE-BF5A-486C-A8C5-ECC9F3942E4B}">
                  <a14:imgProps xmlns:a14="http://schemas.microsoft.com/office/drawing/2010/main">
                    <a14:imgLayer r:embed="rId5">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630" t="9182" r="839" b="13125"/>
            <a:stretch/>
          </p:blipFill>
          <p:spPr>
            <a:xfrm>
              <a:off x="5374985" y="1798820"/>
              <a:ext cx="8493413" cy="2703922"/>
            </a:xfrm>
            <a:prstGeom prst="rect">
              <a:avLst/>
            </a:prstGeom>
          </p:spPr>
        </p:pic>
        <p:sp>
          <p:nvSpPr>
            <p:cNvPr id="20" name="TextBox 42">
              <a:extLst>
                <a:ext uri="{FF2B5EF4-FFF2-40B4-BE49-F238E27FC236}">
                  <a16:creationId xmlns:a16="http://schemas.microsoft.com/office/drawing/2014/main" id="{A8710DD6-0C55-5F29-4CAF-3B243057A9DD}"/>
                </a:ext>
              </a:extLst>
            </p:cNvPr>
            <p:cNvSpPr txBox="1"/>
            <p:nvPr/>
          </p:nvSpPr>
          <p:spPr>
            <a:xfrm>
              <a:off x="4650339" y="1798821"/>
              <a:ext cx="8662082" cy="2513078"/>
            </a:xfrm>
            <a:prstGeom prst="rect">
              <a:avLst/>
            </a:prstGeom>
          </p:spPr>
          <p:txBody>
            <a:bodyPr wrap="square" lIns="0" tIns="0" rIns="0" bIns="0" rtlCol="0" anchor="t">
              <a:spAutoFit/>
            </a:bodyPr>
            <a:lstStyle/>
            <a:p>
              <a:pPr algn="just" rtl="1">
                <a:lnSpc>
                  <a:spcPct val="150000"/>
                </a:lnSpc>
              </a:pPr>
              <a:r>
                <a:rPr lang="ar-EG" sz="4500" b="1" spc="51" dirty="0">
                  <a:latin typeface="Aljazeera" panose="02000000000000000000" pitchFamily="2" charset="-78"/>
                  <a:cs typeface="Aljazeera" panose="02000000000000000000" pitchFamily="2" charset="-78"/>
                </a:rPr>
                <a:t>المرشد عند دراسة الحالة</a:t>
              </a:r>
              <a:endParaRPr lang="en-US" sz="4500" b="1" spc="51" dirty="0">
                <a:latin typeface="Aljazeera" panose="02000000000000000000" pitchFamily="2" charset="-78"/>
                <a:cs typeface="Aljazeera" panose="02000000000000000000" pitchFamily="2" charset="-78"/>
              </a:endParaRPr>
            </a:p>
          </p:txBody>
        </p:sp>
      </p:grpSp>
      <p:grpSp>
        <p:nvGrpSpPr>
          <p:cNvPr id="21" name="Group 20">
            <a:extLst>
              <a:ext uri="{FF2B5EF4-FFF2-40B4-BE49-F238E27FC236}">
                <a16:creationId xmlns:a16="http://schemas.microsoft.com/office/drawing/2014/main" id="{5B62A8B4-4138-3877-B476-EFD14E7625E9}"/>
              </a:ext>
            </a:extLst>
          </p:cNvPr>
          <p:cNvGrpSpPr>
            <a:grpSpLocks/>
          </p:cNvGrpSpPr>
          <p:nvPr/>
        </p:nvGrpSpPr>
        <p:grpSpPr>
          <a:xfrm>
            <a:off x="4915948" y="1181100"/>
            <a:ext cx="6742655" cy="1397974"/>
            <a:chOff x="1280529" y="130715"/>
            <a:chExt cx="1203555" cy="791746"/>
          </a:xfrm>
        </p:grpSpPr>
        <p:pic>
          <p:nvPicPr>
            <p:cNvPr id="22" name="Picture 21">
              <a:extLst>
                <a:ext uri="{FF2B5EF4-FFF2-40B4-BE49-F238E27FC236}">
                  <a16:creationId xmlns:a16="http://schemas.microsoft.com/office/drawing/2014/main" id="{F7E4C941-92BF-CA20-A31B-F70224216A20}"/>
                </a:ext>
              </a:extLst>
            </p:cNvPr>
            <p:cNvPicPr>
              <a:picLocks noChangeAspect="1"/>
            </p:cNvPicPr>
            <p:nvPr/>
          </p:nvPicPr>
          <p:blipFill>
            <a:blip r:embed="rId6" cstate="print">
              <a:duotone>
                <a:schemeClr val="accent2">
                  <a:shade val="45000"/>
                  <a:satMod val="135000"/>
                </a:schemeClr>
                <a:prstClr val="white"/>
              </a:duotone>
            </a:blip>
            <a:srcRect/>
            <a:stretch>
              <a:fillRect/>
            </a:stretch>
          </p:blipFill>
          <p:spPr bwMode="auto">
            <a:xfrm>
              <a:off x="1613581" y="130715"/>
              <a:ext cx="870503" cy="791746"/>
            </a:xfrm>
            <a:prstGeom prst="rect">
              <a:avLst/>
            </a:prstGeom>
            <a:noFill/>
            <a:ln>
              <a:noFill/>
            </a:ln>
          </p:spPr>
        </p:pic>
        <p:sp>
          <p:nvSpPr>
            <p:cNvPr id="23" name="Rectangle 22">
              <a:extLst>
                <a:ext uri="{FF2B5EF4-FFF2-40B4-BE49-F238E27FC236}">
                  <a16:creationId xmlns:a16="http://schemas.microsoft.com/office/drawing/2014/main" id="{32A5CCB6-8AA8-211D-C4D0-AF6966438DE8}"/>
                </a:ext>
              </a:extLst>
            </p:cNvPr>
            <p:cNvSpPr/>
            <p:nvPr/>
          </p:nvSpPr>
          <p:spPr>
            <a:xfrm>
              <a:off x="1280529" y="187218"/>
              <a:ext cx="1135490" cy="62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algn="r" rtl="0">
                <a:lnSpc>
                  <a:spcPct val="107000"/>
                </a:lnSpc>
                <a:spcAft>
                  <a:spcPts val="800"/>
                </a:spcAft>
              </a:pPr>
              <a:r>
                <a:rPr lang="ar-EG"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صعوبات دراسة الحالة</a:t>
              </a:r>
              <a:endParaRPr lang="en-US" sz="45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4" name="Group 23">
            <a:extLst>
              <a:ext uri="{FF2B5EF4-FFF2-40B4-BE49-F238E27FC236}">
                <a16:creationId xmlns:a16="http://schemas.microsoft.com/office/drawing/2014/main" id="{1BF27AE6-7215-5DBF-46A4-D5CC7C5D6B56}"/>
              </a:ext>
            </a:extLst>
          </p:cNvPr>
          <p:cNvGrpSpPr/>
          <p:nvPr/>
        </p:nvGrpSpPr>
        <p:grpSpPr>
          <a:xfrm>
            <a:off x="4343404" y="2613511"/>
            <a:ext cx="13735860" cy="7541469"/>
            <a:chOff x="12871296" y="2531077"/>
            <a:chExt cx="6434827" cy="2710813"/>
          </a:xfrm>
        </p:grpSpPr>
        <p:sp>
          <p:nvSpPr>
            <p:cNvPr id="25" name="Freeform 9">
              <a:extLst>
                <a:ext uri="{FF2B5EF4-FFF2-40B4-BE49-F238E27FC236}">
                  <a16:creationId xmlns:a16="http://schemas.microsoft.com/office/drawing/2014/main" id="{95826796-CF80-5A30-53CF-C27B1190AD40}"/>
                </a:ext>
              </a:extLst>
            </p:cNvPr>
            <p:cNvSpPr/>
            <p:nvPr/>
          </p:nvSpPr>
          <p:spPr>
            <a:xfrm flipH="1">
              <a:off x="12871296" y="2531077"/>
              <a:ext cx="6434827" cy="2710813"/>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7">
                <a:duotone>
                  <a:schemeClr val="accent4">
                    <a:shade val="45000"/>
                    <a:satMod val="135000"/>
                  </a:schemeClr>
                  <a:prstClr val="white"/>
                </a:duotone>
                <a:extLst>
                  <a:ext uri="{96DAC541-7B7A-43D3-8B79-37D633B846F1}">
                    <asvg:svgBlip xmlns:asvg="http://schemas.microsoft.com/office/drawing/2016/SVG/main" r:embed="rId8"/>
                  </a:ext>
                </a:extLst>
              </a:blip>
              <a:stretch>
                <a:fillRect/>
              </a:stretch>
            </a:blipFill>
          </p:spPr>
          <p:txBody>
            <a:bodyPr/>
            <a:lstStyle/>
            <a:p>
              <a:endParaRPr lang="ar-EG" sz="1200" dirty="0"/>
            </a:p>
          </p:txBody>
        </p:sp>
        <p:sp>
          <p:nvSpPr>
            <p:cNvPr id="26" name="TextBox 25">
              <a:extLst>
                <a:ext uri="{FF2B5EF4-FFF2-40B4-BE49-F238E27FC236}">
                  <a16:creationId xmlns:a16="http://schemas.microsoft.com/office/drawing/2014/main" id="{99F5437B-F32E-9D47-8281-8ECA6500C813}"/>
                </a:ext>
              </a:extLst>
            </p:cNvPr>
            <p:cNvSpPr txBox="1"/>
            <p:nvPr/>
          </p:nvSpPr>
          <p:spPr>
            <a:xfrm>
              <a:off x="13442452" y="2575668"/>
              <a:ext cx="5532643" cy="2400705"/>
            </a:xfrm>
            <a:prstGeom prst="rect">
              <a:avLst/>
            </a:prstGeom>
            <a:noFill/>
          </p:spPr>
          <p:txBody>
            <a:bodyPr wrap="square" rtlCol="1">
              <a:spAutoFit/>
            </a:bodyPr>
            <a:lstStyle/>
            <a:p>
              <a:pPr algn="just" rtl="1">
                <a:lnSpc>
                  <a:spcPct val="150000"/>
                </a:lnSpc>
              </a:pPr>
              <a:r>
                <a:rPr lang="ar-EG" sz="3200" b="1" u="sng" dirty="0">
                  <a:latin typeface="Dubai" panose="020B0503030403030204" pitchFamily="34" charset="-78"/>
                  <a:ea typeface="Calibri" panose="020F0502020204030204" pitchFamily="34" charset="0"/>
                  <a:cs typeface="Dubai" panose="020B0503030403030204" pitchFamily="34" charset="-78"/>
                </a:rPr>
                <a:t>وهناك ايضاً بعض الصعوبات التي تواجه الاخصائيين في المدارس :</a:t>
              </a:r>
            </a:p>
            <a:p>
              <a:pPr algn="just" rtl="1">
                <a:lnSpc>
                  <a:spcPct val="150000"/>
                </a:lnSpc>
              </a:pPr>
              <a:r>
                <a:rPr lang="ar-EG" sz="3200" dirty="0">
                  <a:latin typeface="Dubai" panose="020B0503030403030204" pitchFamily="34" charset="-78"/>
                  <a:ea typeface="Calibri" panose="020F0502020204030204" pitchFamily="34" charset="0"/>
                  <a:cs typeface="Dubai" panose="020B0503030403030204" pitchFamily="34" charset="-78"/>
                </a:rPr>
                <a:t>1- عدم قدرة الأخصائي على تأمين المعلومات الكافية عن الحالة </a:t>
              </a:r>
            </a:p>
            <a:p>
              <a:pPr algn="just" rtl="1">
                <a:lnSpc>
                  <a:spcPct val="150000"/>
                </a:lnSpc>
              </a:pPr>
              <a:r>
                <a:rPr lang="ar-EG" sz="3200" dirty="0">
                  <a:latin typeface="Dubai" panose="020B0503030403030204" pitchFamily="34" charset="-78"/>
                  <a:ea typeface="Calibri" panose="020F0502020204030204" pitchFamily="34" charset="0"/>
                  <a:cs typeface="Dubai" panose="020B0503030403030204" pitchFamily="34" charset="-78"/>
                </a:rPr>
                <a:t>2-  كثرة أعداد طلاب المدرسة  </a:t>
              </a:r>
            </a:p>
            <a:p>
              <a:pPr algn="just" rtl="1">
                <a:lnSpc>
                  <a:spcPct val="150000"/>
                </a:lnSpc>
              </a:pPr>
              <a:r>
                <a:rPr lang="ar-EG" sz="3200" dirty="0">
                  <a:latin typeface="Dubai" panose="020B0503030403030204" pitchFamily="34" charset="-78"/>
                  <a:ea typeface="Calibri" panose="020F0502020204030204" pitchFamily="34" charset="0"/>
                  <a:cs typeface="Dubai" panose="020B0503030403030204" pitchFamily="34" charset="-78"/>
                </a:rPr>
                <a:t>3-  قلة تدريب بعض الأخصائيين على فنيات دراسة الحالة </a:t>
              </a:r>
            </a:p>
            <a:p>
              <a:pPr algn="just" rtl="1">
                <a:lnSpc>
                  <a:spcPct val="150000"/>
                </a:lnSpc>
              </a:pPr>
              <a:r>
                <a:rPr lang="ar-EG" sz="3200" dirty="0">
                  <a:latin typeface="Dubai" panose="020B0503030403030204" pitchFamily="34" charset="-78"/>
                  <a:ea typeface="Calibri" panose="020F0502020204030204" pitchFamily="34" charset="0"/>
                  <a:cs typeface="Dubai" panose="020B0503030403030204" pitchFamily="34" charset="-78"/>
                </a:rPr>
                <a:t>4-  عدم ثقة كثير من الطلاب بالأخصائي الاجتماعي </a:t>
              </a:r>
            </a:p>
            <a:p>
              <a:pPr algn="just" rtl="1">
                <a:lnSpc>
                  <a:spcPct val="150000"/>
                </a:lnSpc>
              </a:pPr>
              <a:r>
                <a:rPr lang="ar-EG" sz="3200" dirty="0">
                  <a:latin typeface="Dubai" panose="020B0503030403030204" pitchFamily="34" charset="-78"/>
                  <a:ea typeface="Calibri" panose="020F0502020204030204" pitchFamily="34" charset="0"/>
                  <a:cs typeface="Dubai" panose="020B0503030403030204" pitchFamily="34" charset="-78"/>
                </a:rPr>
                <a:t>5-  عدم القدرة على كسب ثقة الوالدين </a:t>
              </a:r>
            </a:p>
            <a:p>
              <a:pPr algn="just" rtl="1">
                <a:lnSpc>
                  <a:spcPct val="150000"/>
                </a:lnSpc>
              </a:pPr>
              <a:r>
                <a:rPr lang="ar-EG" sz="3200" dirty="0">
                  <a:latin typeface="Dubai" panose="020B0503030403030204" pitchFamily="34" charset="-78"/>
                  <a:ea typeface="Calibri" panose="020F0502020204030204" pitchFamily="34" charset="0"/>
                  <a:cs typeface="Dubai" panose="020B0503030403030204" pitchFamily="34" charset="-78"/>
                </a:rPr>
                <a:t>6-  انعدام الثقة بين الشيخ والأخصائي </a:t>
              </a:r>
            </a:p>
            <a:p>
              <a:pPr algn="just" rtl="1">
                <a:lnSpc>
                  <a:spcPct val="150000"/>
                </a:lnSpc>
              </a:pPr>
              <a:r>
                <a:rPr lang="ar-EG" sz="3200" dirty="0">
                  <a:latin typeface="Dubai" panose="020B0503030403030204" pitchFamily="34" charset="-78"/>
                  <a:ea typeface="Calibri" panose="020F0502020204030204" pitchFamily="34" charset="0"/>
                  <a:cs typeface="Dubai" panose="020B0503030403030204" pitchFamily="34" charset="-78"/>
                </a:rPr>
                <a:t>7-  فقدان الأخصائي لدعم المعلمين.</a:t>
              </a:r>
            </a:p>
            <a:p>
              <a:pPr algn="just" rtl="1">
                <a:lnSpc>
                  <a:spcPct val="150000"/>
                </a:lnSpc>
              </a:pPr>
              <a:r>
                <a:rPr lang="ar-EG" sz="3200" dirty="0">
                  <a:latin typeface="Dubai" panose="020B0503030403030204" pitchFamily="34" charset="-78"/>
                  <a:ea typeface="Calibri" panose="020F0502020204030204" pitchFamily="34" charset="0"/>
                  <a:cs typeface="Dubai" panose="020B0503030403030204" pitchFamily="34" charset="-78"/>
                </a:rPr>
                <a:t>8-  يجب ألا يمارس دراسة الحالة إلا من لديه دراية ومعرفة</a:t>
              </a:r>
            </a:p>
          </p:txBody>
        </p:sp>
      </p:grpSp>
      <p:grpSp>
        <p:nvGrpSpPr>
          <p:cNvPr id="27" name="Group 4">
            <a:extLst>
              <a:ext uri="{FF2B5EF4-FFF2-40B4-BE49-F238E27FC236}">
                <a16:creationId xmlns:a16="http://schemas.microsoft.com/office/drawing/2014/main" id="{1BB6DE8D-F692-44B0-8C98-3E30ADA82940}"/>
              </a:ext>
            </a:extLst>
          </p:cNvPr>
          <p:cNvGrpSpPr/>
          <p:nvPr/>
        </p:nvGrpSpPr>
        <p:grpSpPr>
          <a:xfrm>
            <a:off x="0" y="2315997"/>
            <a:ext cx="5412615" cy="5366465"/>
            <a:chOff x="-4282541" y="3921401"/>
            <a:chExt cx="7866340" cy="8699050"/>
          </a:xfrm>
        </p:grpSpPr>
        <p:pic>
          <p:nvPicPr>
            <p:cNvPr id="28" name="Picture 5">
              <a:extLst>
                <a:ext uri="{FF2B5EF4-FFF2-40B4-BE49-F238E27FC236}">
                  <a16:creationId xmlns:a16="http://schemas.microsoft.com/office/drawing/2014/main" id="{88864996-467C-43D3-BBC5-508FF2AB271A}"/>
                </a:ext>
              </a:extLst>
            </p:cNvPr>
            <p:cNvPicPr>
              <a:picLocks noChangeAspect="1"/>
            </p:cNvPicPr>
            <p:nvPr/>
          </p:nvPicPr>
          <p:blipFill>
            <a:blip r:embed="rId9">
              <a:extLst>
                <a:ext uri="{28A0092B-C50C-407E-A947-70E740481C1C}">
                  <a14:useLocalDpi xmlns:a14="http://schemas.microsoft.com/office/drawing/2010/main" val="0"/>
                </a:ext>
              </a:extLst>
            </a:blip>
            <a:srcRect l="4005" r="4005"/>
            <a:stretch/>
          </p:blipFill>
          <p:spPr>
            <a:xfrm>
              <a:off x="-4282541" y="3921401"/>
              <a:ext cx="7866340" cy="8699050"/>
            </a:xfrm>
            <a:prstGeom prst="hexagon">
              <a:avLst/>
            </a:prstGeom>
          </p:spPr>
        </p:pic>
      </p:grpSp>
    </p:spTree>
    <p:extLst>
      <p:ext uri="{BB962C8B-B14F-4D97-AF65-F5344CB8AC3E}">
        <p14:creationId xmlns:p14="http://schemas.microsoft.com/office/powerpoint/2010/main" val="3596419936"/>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Triangle 7">
            <a:extLst>
              <a:ext uri="{FF2B5EF4-FFF2-40B4-BE49-F238E27FC236}">
                <a16:creationId xmlns:a16="http://schemas.microsoft.com/office/drawing/2014/main" id="{BDC96880-C9A8-D463-187E-5F44CF00C555}"/>
              </a:ext>
            </a:extLst>
          </p:cNvPr>
          <p:cNvSpPr/>
          <p:nvPr/>
        </p:nvSpPr>
        <p:spPr>
          <a:xfrm flipH="1">
            <a:off x="0" y="-30549"/>
            <a:ext cx="18288000" cy="10325100"/>
          </a:xfrm>
          <a:prstGeom prst="rtTriangle">
            <a:avLst/>
          </a:prstGeom>
          <a:solidFill>
            <a:schemeClr val="accent4">
              <a:lumMod val="75000"/>
              <a:alpha val="54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ar-EG" dirty="0"/>
          </a:p>
        </p:txBody>
      </p:sp>
      <p:grpSp>
        <p:nvGrpSpPr>
          <p:cNvPr id="2" name="Group 1">
            <a:extLst>
              <a:ext uri="{FF2B5EF4-FFF2-40B4-BE49-F238E27FC236}">
                <a16:creationId xmlns:a16="http://schemas.microsoft.com/office/drawing/2014/main" id="{EA7FD379-A12B-C0F3-294C-AF8BD930CAD6}"/>
              </a:ext>
            </a:extLst>
          </p:cNvPr>
          <p:cNvGrpSpPr/>
          <p:nvPr/>
        </p:nvGrpSpPr>
        <p:grpSpPr>
          <a:xfrm>
            <a:off x="695755" y="1061232"/>
            <a:ext cx="1980028" cy="980225"/>
            <a:chOff x="789788" y="568550"/>
            <a:chExt cx="2263765" cy="876343"/>
          </a:xfrm>
        </p:grpSpPr>
        <p:pic>
          <p:nvPicPr>
            <p:cNvPr id="3" name="Picture 2">
              <a:extLst>
                <a:ext uri="{FF2B5EF4-FFF2-40B4-BE49-F238E27FC236}">
                  <a16:creationId xmlns:a16="http://schemas.microsoft.com/office/drawing/2014/main" id="{06FDF8A8-8115-0A6B-2829-DA2EC6FE1CBB}"/>
                </a:ext>
              </a:extLst>
            </p:cNvPr>
            <p:cNvPicPr>
              <a:picLocks noChangeAspect="1"/>
            </p:cNvPicPr>
            <p:nvPr/>
          </p:nvPicPr>
          <p:blipFill>
            <a:blip r:embed="rId3"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789788" y="568550"/>
              <a:ext cx="2263765" cy="876343"/>
            </a:xfrm>
            <a:prstGeom prst="rect">
              <a:avLst/>
            </a:prstGeom>
          </p:spPr>
        </p:pic>
        <p:sp>
          <p:nvSpPr>
            <p:cNvPr id="4" name="TextBox 28">
              <a:extLst>
                <a:ext uri="{FF2B5EF4-FFF2-40B4-BE49-F238E27FC236}">
                  <a16:creationId xmlns:a16="http://schemas.microsoft.com/office/drawing/2014/main" id="{4E9B5231-2549-7509-307B-8A7BD2A6ABD2}"/>
                </a:ext>
              </a:extLst>
            </p:cNvPr>
            <p:cNvSpPr txBox="1"/>
            <p:nvPr/>
          </p:nvSpPr>
          <p:spPr>
            <a:xfrm rot="20457677">
              <a:off x="874661" y="849684"/>
              <a:ext cx="1896204" cy="368025"/>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2500" b="1"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rPr>
                <a:t>الجلسة الأولى</a:t>
              </a:r>
              <a:endParaRPr lang="en-US" sz="2500"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5" name="Group 4">
            <a:extLst>
              <a:ext uri="{FF2B5EF4-FFF2-40B4-BE49-F238E27FC236}">
                <a16:creationId xmlns:a16="http://schemas.microsoft.com/office/drawing/2014/main" id="{9B30CF6B-06A4-7767-9951-7F92C4EFB13A}"/>
              </a:ext>
            </a:extLst>
          </p:cNvPr>
          <p:cNvGrpSpPr/>
          <p:nvPr/>
        </p:nvGrpSpPr>
        <p:grpSpPr>
          <a:xfrm>
            <a:off x="140419" y="299624"/>
            <a:ext cx="1879169" cy="980224"/>
            <a:chOff x="1282652" y="498315"/>
            <a:chExt cx="1807888" cy="876343"/>
          </a:xfrm>
        </p:grpSpPr>
        <p:pic>
          <p:nvPicPr>
            <p:cNvPr id="6" name="Picture 5">
              <a:extLst>
                <a:ext uri="{FF2B5EF4-FFF2-40B4-BE49-F238E27FC236}">
                  <a16:creationId xmlns:a16="http://schemas.microsoft.com/office/drawing/2014/main" id="{FEBD5877-C1CE-1FA6-5F49-D25B89BE69F2}"/>
                </a:ext>
              </a:extLst>
            </p:cNvPr>
            <p:cNvPicPr>
              <a:picLocks noChangeAspect="1"/>
            </p:cNvPicPr>
            <p:nvPr/>
          </p:nvPicPr>
          <p:blipFill>
            <a:blip r:embed="rId4"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1282652" y="498315"/>
              <a:ext cx="1807888" cy="876343"/>
            </a:xfrm>
            <a:prstGeom prst="rect">
              <a:avLst/>
            </a:prstGeom>
          </p:spPr>
        </p:pic>
        <p:sp>
          <p:nvSpPr>
            <p:cNvPr id="7" name="TextBox 28">
              <a:extLst>
                <a:ext uri="{FF2B5EF4-FFF2-40B4-BE49-F238E27FC236}">
                  <a16:creationId xmlns:a16="http://schemas.microsoft.com/office/drawing/2014/main" id="{FC86DDE1-7B1B-D414-53E9-60A2955210EE}"/>
                </a:ext>
              </a:extLst>
            </p:cNvPr>
            <p:cNvSpPr txBox="1"/>
            <p:nvPr/>
          </p:nvSpPr>
          <p:spPr>
            <a:xfrm rot="20457677">
              <a:off x="1345850" y="709582"/>
              <a:ext cx="1421884" cy="441630"/>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3000" b="1"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rPr>
                <a:t>اليوم الثاني</a:t>
              </a:r>
              <a:endParaRPr lang="en-US" sz="3000"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9" name="Group 8">
            <a:extLst>
              <a:ext uri="{FF2B5EF4-FFF2-40B4-BE49-F238E27FC236}">
                <a16:creationId xmlns:a16="http://schemas.microsoft.com/office/drawing/2014/main" id="{4F232B40-6637-2F3C-5186-E94AE85DE2F2}"/>
              </a:ext>
            </a:extLst>
          </p:cNvPr>
          <p:cNvGrpSpPr/>
          <p:nvPr/>
        </p:nvGrpSpPr>
        <p:grpSpPr>
          <a:xfrm>
            <a:off x="12103212" y="132020"/>
            <a:ext cx="5976052" cy="1024493"/>
            <a:chOff x="4650339" y="1798820"/>
            <a:chExt cx="9218059" cy="2703922"/>
          </a:xfrm>
        </p:grpSpPr>
        <p:pic>
          <p:nvPicPr>
            <p:cNvPr id="19" name="Picture 18">
              <a:extLst>
                <a:ext uri="{FF2B5EF4-FFF2-40B4-BE49-F238E27FC236}">
                  <a16:creationId xmlns:a16="http://schemas.microsoft.com/office/drawing/2014/main" id="{DB587E16-79F8-057F-8149-E7592A68F8A7}"/>
                </a:ext>
              </a:extLst>
            </p:cNvPr>
            <p:cNvPicPr>
              <a:picLocks noChangeAspect="1"/>
            </p:cNvPicPr>
            <p:nvPr/>
          </p:nvPicPr>
          <p:blipFill rotWithShape="1">
            <a:blip r:embed="rId5">
              <a:grayscl/>
              <a:extLst>
                <a:ext uri="{BEBA8EAE-BF5A-486C-A8C5-ECC9F3942E4B}">
                  <a14:imgProps xmlns:a14="http://schemas.microsoft.com/office/drawing/2010/main">
                    <a14:imgLayer r:embed="rId6">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630" t="9182" r="839" b="13125"/>
            <a:stretch/>
          </p:blipFill>
          <p:spPr>
            <a:xfrm>
              <a:off x="5374985" y="1798820"/>
              <a:ext cx="8493413" cy="2703922"/>
            </a:xfrm>
            <a:prstGeom prst="rect">
              <a:avLst/>
            </a:prstGeom>
          </p:spPr>
        </p:pic>
        <p:sp>
          <p:nvSpPr>
            <p:cNvPr id="20" name="TextBox 42">
              <a:extLst>
                <a:ext uri="{FF2B5EF4-FFF2-40B4-BE49-F238E27FC236}">
                  <a16:creationId xmlns:a16="http://schemas.microsoft.com/office/drawing/2014/main" id="{A8710DD6-0C55-5F29-4CAF-3B243057A9DD}"/>
                </a:ext>
              </a:extLst>
            </p:cNvPr>
            <p:cNvSpPr txBox="1"/>
            <p:nvPr/>
          </p:nvSpPr>
          <p:spPr>
            <a:xfrm>
              <a:off x="4650339" y="1798821"/>
              <a:ext cx="8662082" cy="2513078"/>
            </a:xfrm>
            <a:prstGeom prst="rect">
              <a:avLst/>
            </a:prstGeom>
          </p:spPr>
          <p:txBody>
            <a:bodyPr wrap="square" lIns="0" tIns="0" rIns="0" bIns="0" rtlCol="0" anchor="t">
              <a:spAutoFit/>
            </a:bodyPr>
            <a:lstStyle/>
            <a:p>
              <a:pPr algn="just" rtl="1">
                <a:lnSpc>
                  <a:spcPct val="150000"/>
                </a:lnSpc>
              </a:pPr>
              <a:r>
                <a:rPr lang="ar-EG" sz="4500" b="1" spc="51" dirty="0">
                  <a:latin typeface="Aljazeera" panose="02000000000000000000" pitchFamily="2" charset="-78"/>
                  <a:cs typeface="Aljazeera" panose="02000000000000000000" pitchFamily="2" charset="-78"/>
                </a:rPr>
                <a:t>المرشد عند دراسة الحالة</a:t>
              </a:r>
              <a:endParaRPr lang="en-US" sz="4500" b="1" spc="51" dirty="0">
                <a:latin typeface="Aljazeera" panose="02000000000000000000" pitchFamily="2" charset="-78"/>
                <a:cs typeface="Aljazeera" panose="02000000000000000000" pitchFamily="2" charset="-78"/>
              </a:endParaRPr>
            </a:p>
          </p:txBody>
        </p:sp>
      </p:grpSp>
      <p:grpSp>
        <p:nvGrpSpPr>
          <p:cNvPr id="21" name="Group 20">
            <a:extLst>
              <a:ext uri="{FF2B5EF4-FFF2-40B4-BE49-F238E27FC236}">
                <a16:creationId xmlns:a16="http://schemas.microsoft.com/office/drawing/2014/main" id="{5B62A8B4-4138-3877-B476-EFD14E7625E9}"/>
              </a:ext>
            </a:extLst>
          </p:cNvPr>
          <p:cNvGrpSpPr>
            <a:grpSpLocks/>
          </p:cNvGrpSpPr>
          <p:nvPr/>
        </p:nvGrpSpPr>
        <p:grpSpPr>
          <a:xfrm>
            <a:off x="8686801" y="1181100"/>
            <a:ext cx="2971804" cy="1397974"/>
            <a:chOff x="1953621" y="130715"/>
            <a:chExt cx="530463" cy="791746"/>
          </a:xfrm>
        </p:grpSpPr>
        <p:pic>
          <p:nvPicPr>
            <p:cNvPr id="22" name="Picture 21">
              <a:extLst>
                <a:ext uri="{FF2B5EF4-FFF2-40B4-BE49-F238E27FC236}">
                  <a16:creationId xmlns:a16="http://schemas.microsoft.com/office/drawing/2014/main" id="{F7E4C941-92BF-CA20-A31B-F70224216A20}"/>
                </a:ext>
              </a:extLst>
            </p:cNvPr>
            <p:cNvPicPr>
              <a:picLocks noChangeAspect="1"/>
            </p:cNvPicPr>
            <p:nvPr/>
          </p:nvPicPr>
          <p:blipFill>
            <a:blip r:embed="rId7" cstate="print">
              <a:duotone>
                <a:schemeClr val="accent2">
                  <a:shade val="45000"/>
                  <a:satMod val="135000"/>
                </a:schemeClr>
                <a:prstClr val="white"/>
              </a:duotone>
            </a:blip>
            <a:srcRect/>
            <a:stretch>
              <a:fillRect/>
            </a:stretch>
          </p:blipFill>
          <p:spPr bwMode="auto">
            <a:xfrm>
              <a:off x="1980824" y="130715"/>
              <a:ext cx="503260" cy="791746"/>
            </a:xfrm>
            <a:prstGeom prst="rect">
              <a:avLst/>
            </a:prstGeom>
            <a:noFill/>
            <a:ln>
              <a:noFill/>
            </a:ln>
          </p:spPr>
        </p:pic>
        <p:sp>
          <p:nvSpPr>
            <p:cNvPr id="23" name="Rectangle 22">
              <a:extLst>
                <a:ext uri="{FF2B5EF4-FFF2-40B4-BE49-F238E27FC236}">
                  <a16:creationId xmlns:a16="http://schemas.microsoft.com/office/drawing/2014/main" id="{32A5CCB6-8AA8-211D-C4D0-AF6966438DE8}"/>
                </a:ext>
              </a:extLst>
            </p:cNvPr>
            <p:cNvSpPr/>
            <p:nvPr/>
          </p:nvSpPr>
          <p:spPr>
            <a:xfrm>
              <a:off x="1953621" y="187218"/>
              <a:ext cx="462398" cy="62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algn="r" rtl="0">
                <a:lnSpc>
                  <a:spcPct val="107000"/>
                </a:lnSpc>
                <a:spcAft>
                  <a:spcPts val="800"/>
                </a:spcAft>
              </a:pPr>
              <a:r>
                <a:rPr lang="ar-EG"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التشخيص</a:t>
              </a:r>
              <a:endParaRPr lang="en-US" sz="45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4" name="Group 23">
            <a:extLst>
              <a:ext uri="{FF2B5EF4-FFF2-40B4-BE49-F238E27FC236}">
                <a16:creationId xmlns:a16="http://schemas.microsoft.com/office/drawing/2014/main" id="{1BF27AE6-7215-5DBF-46A4-D5CC7C5D6B56}"/>
              </a:ext>
            </a:extLst>
          </p:cNvPr>
          <p:cNvGrpSpPr/>
          <p:nvPr/>
        </p:nvGrpSpPr>
        <p:grpSpPr>
          <a:xfrm>
            <a:off x="4343404" y="2613511"/>
            <a:ext cx="13735860" cy="4892189"/>
            <a:chOff x="12871296" y="2531077"/>
            <a:chExt cx="6434827" cy="1758518"/>
          </a:xfrm>
        </p:grpSpPr>
        <p:sp>
          <p:nvSpPr>
            <p:cNvPr id="25" name="Freeform 9">
              <a:extLst>
                <a:ext uri="{FF2B5EF4-FFF2-40B4-BE49-F238E27FC236}">
                  <a16:creationId xmlns:a16="http://schemas.microsoft.com/office/drawing/2014/main" id="{95826796-CF80-5A30-53CF-C27B1190AD40}"/>
                </a:ext>
              </a:extLst>
            </p:cNvPr>
            <p:cNvSpPr/>
            <p:nvPr/>
          </p:nvSpPr>
          <p:spPr>
            <a:xfrm flipH="1">
              <a:off x="12871296" y="2531077"/>
              <a:ext cx="6434827" cy="1758518"/>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8">
                <a:duotone>
                  <a:schemeClr val="accent4">
                    <a:shade val="45000"/>
                    <a:satMod val="135000"/>
                  </a:schemeClr>
                  <a:prstClr val="white"/>
                </a:duotone>
                <a:extLst>
                  <a:ext uri="{96DAC541-7B7A-43D3-8B79-37D633B846F1}">
                    <asvg:svgBlip xmlns:asvg="http://schemas.microsoft.com/office/drawing/2016/SVG/main" r:embed="rId9"/>
                  </a:ext>
                </a:extLst>
              </a:blip>
              <a:stretch>
                <a:fillRect/>
              </a:stretch>
            </a:blipFill>
          </p:spPr>
          <p:txBody>
            <a:bodyPr/>
            <a:lstStyle/>
            <a:p>
              <a:endParaRPr lang="ar-EG" sz="1200" dirty="0"/>
            </a:p>
          </p:txBody>
        </p:sp>
        <p:sp>
          <p:nvSpPr>
            <p:cNvPr id="26" name="TextBox 25">
              <a:extLst>
                <a:ext uri="{FF2B5EF4-FFF2-40B4-BE49-F238E27FC236}">
                  <a16:creationId xmlns:a16="http://schemas.microsoft.com/office/drawing/2014/main" id="{99F5437B-F32E-9D47-8281-8ECA6500C813}"/>
                </a:ext>
              </a:extLst>
            </p:cNvPr>
            <p:cNvSpPr txBox="1"/>
            <p:nvPr/>
          </p:nvSpPr>
          <p:spPr>
            <a:xfrm>
              <a:off x="13531920" y="2606177"/>
              <a:ext cx="5532643" cy="1405021"/>
            </a:xfrm>
            <a:prstGeom prst="rect">
              <a:avLst/>
            </a:prstGeom>
            <a:noFill/>
          </p:spPr>
          <p:txBody>
            <a:bodyPr wrap="square" rtlCol="1">
              <a:spAutoFit/>
            </a:bodyPr>
            <a:lstStyle/>
            <a:p>
              <a:pPr algn="just" rtl="1">
                <a:lnSpc>
                  <a:spcPct val="200000"/>
                </a:lnSpc>
              </a:pPr>
              <a:r>
                <a:rPr lang="ar-EG" sz="3200" b="1" dirty="0">
                  <a:latin typeface="Dubai" panose="020B0503030403030204" pitchFamily="34" charset="-78"/>
                  <a:ea typeface="Calibri" panose="020F0502020204030204" pitchFamily="34" charset="0"/>
                  <a:cs typeface="Dubai" panose="020B0503030403030204" pitchFamily="34" charset="-78"/>
                </a:rPr>
                <a:t>الوصول لفهم المشكلة العميل من خلال التحديد الدقيق للمشكلة أيضاً تتضمن عملية التشخيص تحديد العوامل التي أدت الحدوث المشكلة وذلك من أجل الوصول لتقرير وحكم صادق لوضع العميل ومشكلته يساعد على اختيار أفضل الأساليب العلاجية التي تتناسب مع طبيعة المشكلة . </a:t>
              </a:r>
              <a:endParaRPr lang="ar-EG" sz="3200" dirty="0">
                <a:latin typeface="Dubai" panose="020B0503030403030204" pitchFamily="34" charset="-78"/>
                <a:ea typeface="Calibri" panose="020F0502020204030204" pitchFamily="34" charset="0"/>
                <a:cs typeface="Dubai" panose="020B0503030403030204" pitchFamily="34" charset="-78"/>
              </a:endParaRPr>
            </a:p>
          </p:txBody>
        </p:sp>
      </p:grpSp>
      <p:grpSp>
        <p:nvGrpSpPr>
          <p:cNvPr id="27" name="Group 4">
            <a:extLst>
              <a:ext uri="{FF2B5EF4-FFF2-40B4-BE49-F238E27FC236}">
                <a16:creationId xmlns:a16="http://schemas.microsoft.com/office/drawing/2014/main" id="{1BB6DE8D-F692-44B0-8C98-3E30ADA82940}"/>
              </a:ext>
            </a:extLst>
          </p:cNvPr>
          <p:cNvGrpSpPr/>
          <p:nvPr/>
        </p:nvGrpSpPr>
        <p:grpSpPr>
          <a:xfrm>
            <a:off x="0" y="2315997"/>
            <a:ext cx="5412615" cy="5366465"/>
            <a:chOff x="-4282541" y="3921401"/>
            <a:chExt cx="7866340" cy="8699050"/>
          </a:xfrm>
        </p:grpSpPr>
        <p:pic>
          <p:nvPicPr>
            <p:cNvPr id="28" name="Picture 5">
              <a:extLst>
                <a:ext uri="{FF2B5EF4-FFF2-40B4-BE49-F238E27FC236}">
                  <a16:creationId xmlns:a16="http://schemas.microsoft.com/office/drawing/2014/main" id="{88864996-467C-43D3-BBC5-508FF2AB271A}"/>
                </a:ext>
              </a:extLst>
            </p:cNvPr>
            <p:cNvPicPr>
              <a:picLocks noChangeAspect="1"/>
            </p:cNvPicPr>
            <p:nvPr/>
          </p:nvPicPr>
          <p:blipFill>
            <a:blip r:embed="rId10">
              <a:extLst>
                <a:ext uri="{28A0092B-C50C-407E-A947-70E740481C1C}">
                  <a14:useLocalDpi xmlns:a14="http://schemas.microsoft.com/office/drawing/2010/main" val="0"/>
                </a:ext>
              </a:extLst>
            </a:blip>
            <a:srcRect l="4005" r="4005"/>
            <a:stretch/>
          </p:blipFill>
          <p:spPr>
            <a:xfrm>
              <a:off x="-4282541" y="3921401"/>
              <a:ext cx="7866340" cy="8699050"/>
            </a:xfrm>
            <a:prstGeom prst="hexagon">
              <a:avLst/>
            </a:prstGeom>
          </p:spPr>
        </p:pic>
      </p:grpSp>
    </p:spTree>
    <p:extLst>
      <p:ext uri="{BB962C8B-B14F-4D97-AF65-F5344CB8AC3E}">
        <p14:creationId xmlns:p14="http://schemas.microsoft.com/office/powerpoint/2010/main" val="3536569064"/>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Triangle 7">
            <a:extLst>
              <a:ext uri="{FF2B5EF4-FFF2-40B4-BE49-F238E27FC236}">
                <a16:creationId xmlns:a16="http://schemas.microsoft.com/office/drawing/2014/main" id="{BDC96880-C9A8-D463-187E-5F44CF00C555}"/>
              </a:ext>
            </a:extLst>
          </p:cNvPr>
          <p:cNvSpPr/>
          <p:nvPr/>
        </p:nvSpPr>
        <p:spPr>
          <a:xfrm flipH="1">
            <a:off x="0" y="-30549"/>
            <a:ext cx="18288000" cy="10325100"/>
          </a:xfrm>
          <a:prstGeom prst="rtTriangle">
            <a:avLst/>
          </a:prstGeom>
          <a:solidFill>
            <a:schemeClr val="accent4">
              <a:lumMod val="75000"/>
              <a:alpha val="54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ar-EG" dirty="0"/>
          </a:p>
        </p:txBody>
      </p:sp>
      <p:grpSp>
        <p:nvGrpSpPr>
          <p:cNvPr id="2" name="Group 1">
            <a:extLst>
              <a:ext uri="{FF2B5EF4-FFF2-40B4-BE49-F238E27FC236}">
                <a16:creationId xmlns:a16="http://schemas.microsoft.com/office/drawing/2014/main" id="{EA7FD379-A12B-C0F3-294C-AF8BD930CAD6}"/>
              </a:ext>
            </a:extLst>
          </p:cNvPr>
          <p:cNvGrpSpPr/>
          <p:nvPr/>
        </p:nvGrpSpPr>
        <p:grpSpPr>
          <a:xfrm>
            <a:off x="695755" y="1061232"/>
            <a:ext cx="1980028" cy="980225"/>
            <a:chOff x="789788" y="568550"/>
            <a:chExt cx="2263765" cy="876343"/>
          </a:xfrm>
        </p:grpSpPr>
        <p:pic>
          <p:nvPicPr>
            <p:cNvPr id="3" name="Picture 2">
              <a:extLst>
                <a:ext uri="{FF2B5EF4-FFF2-40B4-BE49-F238E27FC236}">
                  <a16:creationId xmlns:a16="http://schemas.microsoft.com/office/drawing/2014/main" id="{06FDF8A8-8115-0A6B-2829-DA2EC6FE1CBB}"/>
                </a:ext>
              </a:extLst>
            </p:cNvPr>
            <p:cNvPicPr>
              <a:picLocks noChangeAspect="1"/>
            </p:cNvPicPr>
            <p:nvPr/>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789788" y="568550"/>
              <a:ext cx="2263765" cy="876343"/>
            </a:xfrm>
            <a:prstGeom prst="rect">
              <a:avLst/>
            </a:prstGeom>
          </p:spPr>
        </p:pic>
        <p:sp>
          <p:nvSpPr>
            <p:cNvPr id="4" name="TextBox 28">
              <a:extLst>
                <a:ext uri="{FF2B5EF4-FFF2-40B4-BE49-F238E27FC236}">
                  <a16:creationId xmlns:a16="http://schemas.microsoft.com/office/drawing/2014/main" id="{4E9B5231-2549-7509-307B-8A7BD2A6ABD2}"/>
                </a:ext>
              </a:extLst>
            </p:cNvPr>
            <p:cNvSpPr txBox="1"/>
            <p:nvPr/>
          </p:nvSpPr>
          <p:spPr>
            <a:xfrm rot="20457677">
              <a:off x="874661" y="849684"/>
              <a:ext cx="1896204" cy="368025"/>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2500" b="1"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rPr>
                <a:t>الجلسة الأولى</a:t>
              </a:r>
              <a:endParaRPr lang="en-US" sz="2500"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5" name="Group 4">
            <a:extLst>
              <a:ext uri="{FF2B5EF4-FFF2-40B4-BE49-F238E27FC236}">
                <a16:creationId xmlns:a16="http://schemas.microsoft.com/office/drawing/2014/main" id="{9B30CF6B-06A4-7767-9951-7F92C4EFB13A}"/>
              </a:ext>
            </a:extLst>
          </p:cNvPr>
          <p:cNvGrpSpPr/>
          <p:nvPr/>
        </p:nvGrpSpPr>
        <p:grpSpPr>
          <a:xfrm>
            <a:off x="140419" y="299624"/>
            <a:ext cx="1879169" cy="980224"/>
            <a:chOff x="1282652" y="498315"/>
            <a:chExt cx="1807888" cy="876343"/>
          </a:xfrm>
        </p:grpSpPr>
        <p:pic>
          <p:nvPicPr>
            <p:cNvPr id="6" name="Picture 5">
              <a:extLst>
                <a:ext uri="{FF2B5EF4-FFF2-40B4-BE49-F238E27FC236}">
                  <a16:creationId xmlns:a16="http://schemas.microsoft.com/office/drawing/2014/main" id="{FEBD5877-C1CE-1FA6-5F49-D25B89BE69F2}"/>
                </a:ext>
              </a:extLst>
            </p:cNvPr>
            <p:cNvPicPr>
              <a:picLocks noChangeAspect="1"/>
            </p:cNvPicPr>
            <p:nvPr/>
          </p:nvPicPr>
          <p:blipFill>
            <a:blip r:embed="rId3"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1282652" y="498315"/>
              <a:ext cx="1807888" cy="876343"/>
            </a:xfrm>
            <a:prstGeom prst="rect">
              <a:avLst/>
            </a:prstGeom>
          </p:spPr>
        </p:pic>
        <p:sp>
          <p:nvSpPr>
            <p:cNvPr id="7" name="TextBox 28">
              <a:extLst>
                <a:ext uri="{FF2B5EF4-FFF2-40B4-BE49-F238E27FC236}">
                  <a16:creationId xmlns:a16="http://schemas.microsoft.com/office/drawing/2014/main" id="{FC86DDE1-7B1B-D414-53E9-60A2955210EE}"/>
                </a:ext>
              </a:extLst>
            </p:cNvPr>
            <p:cNvSpPr txBox="1"/>
            <p:nvPr/>
          </p:nvSpPr>
          <p:spPr>
            <a:xfrm rot="20457677">
              <a:off x="1345850" y="709582"/>
              <a:ext cx="1421884" cy="441630"/>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3000" b="1"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rPr>
                <a:t>اليوم الثاني</a:t>
              </a:r>
              <a:endParaRPr lang="en-US" sz="3000"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9" name="Group 8">
            <a:extLst>
              <a:ext uri="{FF2B5EF4-FFF2-40B4-BE49-F238E27FC236}">
                <a16:creationId xmlns:a16="http://schemas.microsoft.com/office/drawing/2014/main" id="{4F232B40-6637-2F3C-5186-E94AE85DE2F2}"/>
              </a:ext>
            </a:extLst>
          </p:cNvPr>
          <p:cNvGrpSpPr/>
          <p:nvPr/>
        </p:nvGrpSpPr>
        <p:grpSpPr>
          <a:xfrm>
            <a:off x="12103212" y="132020"/>
            <a:ext cx="5976052" cy="1024493"/>
            <a:chOff x="4650339" y="1798820"/>
            <a:chExt cx="9218059" cy="2703922"/>
          </a:xfrm>
        </p:grpSpPr>
        <p:pic>
          <p:nvPicPr>
            <p:cNvPr id="19" name="Picture 18">
              <a:extLst>
                <a:ext uri="{FF2B5EF4-FFF2-40B4-BE49-F238E27FC236}">
                  <a16:creationId xmlns:a16="http://schemas.microsoft.com/office/drawing/2014/main" id="{DB587E16-79F8-057F-8149-E7592A68F8A7}"/>
                </a:ext>
              </a:extLst>
            </p:cNvPr>
            <p:cNvPicPr>
              <a:picLocks noChangeAspect="1"/>
            </p:cNvPicPr>
            <p:nvPr/>
          </p:nvPicPr>
          <p:blipFill rotWithShape="1">
            <a:blip r:embed="rId4">
              <a:grayscl/>
              <a:extLst>
                <a:ext uri="{BEBA8EAE-BF5A-486C-A8C5-ECC9F3942E4B}">
                  <a14:imgProps xmlns:a14="http://schemas.microsoft.com/office/drawing/2010/main">
                    <a14:imgLayer r:embed="rId5">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630" t="9182" r="839" b="13125"/>
            <a:stretch/>
          </p:blipFill>
          <p:spPr>
            <a:xfrm>
              <a:off x="5374985" y="1798820"/>
              <a:ext cx="8493413" cy="2703922"/>
            </a:xfrm>
            <a:prstGeom prst="rect">
              <a:avLst/>
            </a:prstGeom>
          </p:spPr>
        </p:pic>
        <p:sp>
          <p:nvSpPr>
            <p:cNvPr id="20" name="TextBox 42">
              <a:extLst>
                <a:ext uri="{FF2B5EF4-FFF2-40B4-BE49-F238E27FC236}">
                  <a16:creationId xmlns:a16="http://schemas.microsoft.com/office/drawing/2014/main" id="{A8710DD6-0C55-5F29-4CAF-3B243057A9DD}"/>
                </a:ext>
              </a:extLst>
            </p:cNvPr>
            <p:cNvSpPr txBox="1"/>
            <p:nvPr/>
          </p:nvSpPr>
          <p:spPr>
            <a:xfrm>
              <a:off x="4650339" y="1798821"/>
              <a:ext cx="8662082" cy="2513078"/>
            </a:xfrm>
            <a:prstGeom prst="rect">
              <a:avLst/>
            </a:prstGeom>
          </p:spPr>
          <p:txBody>
            <a:bodyPr wrap="square" lIns="0" tIns="0" rIns="0" bIns="0" rtlCol="0" anchor="t">
              <a:spAutoFit/>
            </a:bodyPr>
            <a:lstStyle/>
            <a:p>
              <a:pPr algn="just" rtl="1">
                <a:lnSpc>
                  <a:spcPct val="150000"/>
                </a:lnSpc>
              </a:pPr>
              <a:r>
                <a:rPr lang="ar-EG" sz="4500" b="1" spc="51" dirty="0">
                  <a:latin typeface="Aljazeera" panose="02000000000000000000" pitchFamily="2" charset="-78"/>
                  <a:cs typeface="Aljazeera" panose="02000000000000000000" pitchFamily="2" charset="-78"/>
                </a:rPr>
                <a:t>المرشد عند دراسة الحالة</a:t>
              </a:r>
              <a:endParaRPr lang="en-US" sz="4500" b="1" spc="51" dirty="0">
                <a:latin typeface="Aljazeera" panose="02000000000000000000" pitchFamily="2" charset="-78"/>
                <a:cs typeface="Aljazeera" panose="02000000000000000000" pitchFamily="2" charset="-78"/>
              </a:endParaRPr>
            </a:p>
          </p:txBody>
        </p:sp>
      </p:grpSp>
      <p:grpSp>
        <p:nvGrpSpPr>
          <p:cNvPr id="21" name="Group 20">
            <a:extLst>
              <a:ext uri="{FF2B5EF4-FFF2-40B4-BE49-F238E27FC236}">
                <a16:creationId xmlns:a16="http://schemas.microsoft.com/office/drawing/2014/main" id="{5B62A8B4-4138-3877-B476-EFD14E7625E9}"/>
              </a:ext>
            </a:extLst>
          </p:cNvPr>
          <p:cNvGrpSpPr>
            <a:grpSpLocks/>
          </p:cNvGrpSpPr>
          <p:nvPr/>
        </p:nvGrpSpPr>
        <p:grpSpPr>
          <a:xfrm>
            <a:off x="8686801" y="1181100"/>
            <a:ext cx="2971804" cy="1397974"/>
            <a:chOff x="1953621" y="130715"/>
            <a:chExt cx="530463" cy="791746"/>
          </a:xfrm>
        </p:grpSpPr>
        <p:pic>
          <p:nvPicPr>
            <p:cNvPr id="22" name="Picture 21">
              <a:extLst>
                <a:ext uri="{FF2B5EF4-FFF2-40B4-BE49-F238E27FC236}">
                  <a16:creationId xmlns:a16="http://schemas.microsoft.com/office/drawing/2014/main" id="{F7E4C941-92BF-CA20-A31B-F70224216A20}"/>
                </a:ext>
              </a:extLst>
            </p:cNvPr>
            <p:cNvPicPr>
              <a:picLocks noChangeAspect="1"/>
            </p:cNvPicPr>
            <p:nvPr/>
          </p:nvPicPr>
          <p:blipFill>
            <a:blip r:embed="rId6" cstate="print">
              <a:duotone>
                <a:schemeClr val="accent2">
                  <a:shade val="45000"/>
                  <a:satMod val="135000"/>
                </a:schemeClr>
                <a:prstClr val="white"/>
              </a:duotone>
            </a:blip>
            <a:srcRect/>
            <a:stretch>
              <a:fillRect/>
            </a:stretch>
          </p:blipFill>
          <p:spPr bwMode="auto">
            <a:xfrm>
              <a:off x="1980824" y="130715"/>
              <a:ext cx="503260" cy="791746"/>
            </a:xfrm>
            <a:prstGeom prst="rect">
              <a:avLst/>
            </a:prstGeom>
            <a:noFill/>
            <a:ln>
              <a:noFill/>
            </a:ln>
          </p:spPr>
        </p:pic>
        <p:sp>
          <p:nvSpPr>
            <p:cNvPr id="23" name="Rectangle 22">
              <a:extLst>
                <a:ext uri="{FF2B5EF4-FFF2-40B4-BE49-F238E27FC236}">
                  <a16:creationId xmlns:a16="http://schemas.microsoft.com/office/drawing/2014/main" id="{32A5CCB6-8AA8-211D-C4D0-AF6966438DE8}"/>
                </a:ext>
              </a:extLst>
            </p:cNvPr>
            <p:cNvSpPr/>
            <p:nvPr/>
          </p:nvSpPr>
          <p:spPr>
            <a:xfrm>
              <a:off x="1953621" y="187218"/>
              <a:ext cx="462398" cy="62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algn="r" rtl="0">
                <a:lnSpc>
                  <a:spcPct val="107000"/>
                </a:lnSpc>
                <a:spcAft>
                  <a:spcPts val="800"/>
                </a:spcAft>
              </a:pPr>
              <a:r>
                <a:rPr lang="ar-EG"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التشخيص</a:t>
              </a:r>
              <a:endParaRPr lang="en-US" sz="45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4" name="Group 23">
            <a:extLst>
              <a:ext uri="{FF2B5EF4-FFF2-40B4-BE49-F238E27FC236}">
                <a16:creationId xmlns:a16="http://schemas.microsoft.com/office/drawing/2014/main" id="{1BF27AE6-7215-5DBF-46A4-D5CC7C5D6B56}"/>
              </a:ext>
            </a:extLst>
          </p:cNvPr>
          <p:cNvGrpSpPr/>
          <p:nvPr/>
        </p:nvGrpSpPr>
        <p:grpSpPr>
          <a:xfrm>
            <a:off x="4343404" y="2613512"/>
            <a:ext cx="13735860" cy="4892189"/>
            <a:chOff x="12871296" y="2531077"/>
            <a:chExt cx="6434827" cy="1758518"/>
          </a:xfrm>
        </p:grpSpPr>
        <p:sp>
          <p:nvSpPr>
            <p:cNvPr id="25" name="Freeform 9">
              <a:extLst>
                <a:ext uri="{FF2B5EF4-FFF2-40B4-BE49-F238E27FC236}">
                  <a16:creationId xmlns:a16="http://schemas.microsoft.com/office/drawing/2014/main" id="{95826796-CF80-5A30-53CF-C27B1190AD40}"/>
                </a:ext>
              </a:extLst>
            </p:cNvPr>
            <p:cNvSpPr/>
            <p:nvPr/>
          </p:nvSpPr>
          <p:spPr>
            <a:xfrm flipH="1">
              <a:off x="12871296" y="2531077"/>
              <a:ext cx="6434827" cy="1758518"/>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7">
                <a:duotone>
                  <a:schemeClr val="accent4">
                    <a:shade val="45000"/>
                    <a:satMod val="135000"/>
                  </a:schemeClr>
                  <a:prstClr val="white"/>
                </a:duotone>
                <a:extLst>
                  <a:ext uri="{96DAC541-7B7A-43D3-8B79-37D633B846F1}">
                    <asvg:svgBlip xmlns:asvg="http://schemas.microsoft.com/office/drawing/2016/SVG/main" r:embed="rId8"/>
                  </a:ext>
                </a:extLst>
              </a:blip>
              <a:stretch>
                <a:fillRect/>
              </a:stretch>
            </a:blipFill>
          </p:spPr>
          <p:txBody>
            <a:bodyPr/>
            <a:lstStyle/>
            <a:p>
              <a:endParaRPr lang="ar-EG" sz="1200" dirty="0"/>
            </a:p>
          </p:txBody>
        </p:sp>
        <p:sp>
          <p:nvSpPr>
            <p:cNvPr id="26" name="TextBox 25">
              <a:extLst>
                <a:ext uri="{FF2B5EF4-FFF2-40B4-BE49-F238E27FC236}">
                  <a16:creationId xmlns:a16="http://schemas.microsoft.com/office/drawing/2014/main" id="{99F5437B-F32E-9D47-8281-8ECA6500C813}"/>
                </a:ext>
              </a:extLst>
            </p:cNvPr>
            <p:cNvSpPr txBox="1"/>
            <p:nvPr/>
          </p:nvSpPr>
          <p:spPr>
            <a:xfrm>
              <a:off x="13540732" y="2599952"/>
              <a:ext cx="5515019" cy="1405021"/>
            </a:xfrm>
            <a:prstGeom prst="rect">
              <a:avLst/>
            </a:prstGeom>
            <a:noFill/>
          </p:spPr>
          <p:txBody>
            <a:bodyPr wrap="square" rtlCol="1">
              <a:spAutoFit/>
            </a:bodyPr>
            <a:lstStyle/>
            <a:p>
              <a:pPr algn="just" rtl="1">
                <a:lnSpc>
                  <a:spcPct val="200000"/>
                </a:lnSpc>
              </a:pPr>
              <a:r>
                <a:rPr lang="ar-EG" sz="3200" b="1" dirty="0">
                  <a:latin typeface="Dubai" panose="020B0503030403030204" pitchFamily="34" charset="-78"/>
                  <a:ea typeface="Calibri" panose="020F0502020204030204" pitchFamily="34" charset="0"/>
                  <a:cs typeface="Dubai" panose="020B0503030403030204" pitchFamily="34" charset="-78"/>
                </a:rPr>
                <a:t>أهداف التشخيص :</a:t>
              </a:r>
            </a:p>
            <a:p>
              <a:pPr algn="just" rtl="1">
                <a:lnSpc>
                  <a:spcPct val="200000"/>
                </a:lnSpc>
              </a:pPr>
              <a:r>
                <a:rPr lang="ar-EG" sz="3200" u="sng" dirty="0">
                  <a:latin typeface="Dubai" panose="020B0503030403030204" pitchFamily="34" charset="-78"/>
                  <a:ea typeface="Calibri" panose="020F0502020204030204" pitchFamily="34" charset="0"/>
                  <a:cs typeface="Dubai" panose="020B0503030403030204" pitchFamily="34" charset="-78"/>
                </a:rPr>
                <a:t>الهدف الأول </a:t>
              </a:r>
              <a:r>
                <a:rPr lang="ar-EG" sz="3200" dirty="0">
                  <a:latin typeface="Dubai" panose="020B0503030403030204" pitchFamily="34" charset="-78"/>
                  <a:ea typeface="Calibri" panose="020F0502020204030204" pitchFamily="34" charset="0"/>
                  <a:cs typeface="Dubai" panose="020B0503030403030204" pitchFamily="34" charset="-78"/>
                </a:rPr>
                <a:t>: هو هدف علمي، وهو تجميع تشخيصات جزئية متناثرة تم الوصول لها خلال عملية الدراسة</a:t>
              </a:r>
            </a:p>
            <a:p>
              <a:pPr algn="just" rtl="1">
                <a:lnSpc>
                  <a:spcPct val="200000"/>
                </a:lnSpc>
              </a:pPr>
              <a:r>
                <a:rPr lang="ar-EG" sz="3200" u="sng" dirty="0">
                  <a:latin typeface="Dubai" panose="020B0503030403030204" pitchFamily="34" charset="-78"/>
                  <a:ea typeface="Calibri" panose="020F0502020204030204" pitchFamily="34" charset="0"/>
                  <a:cs typeface="Dubai" panose="020B0503030403030204" pitchFamily="34" charset="-78"/>
                </a:rPr>
                <a:t>الهدف الثاني </a:t>
              </a:r>
              <a:r>
                <a:rPr lang="ar-EG" sz="3200" dirty="0">
                  <a:latin typeface="Dubai" panose="020B0503030403030204" pitchFamily="34" charset="-78"/>
                  <a:ea typeface="Calibri" panose="020F0502020204030204" pitchFamily="34" charset="0"/>
                  <a:cs typeface="Dubai" panose="020B0503030403030204" pitchFamily="34" charset="-78"/>
                </a:rPr>
                <a:t>: وهو هدف عملي، وهو تقديم خطة للعمل (خطة العلاج )</a:t>
              </a:r>
            </a:p>
          </p:txBody>
        </p:sp>
      </p:grpSp>
      <p:grpSp>
        <p:nvGrpSpPr>
          <p:cNvPr id="27" name="Group 4">
            <a:extLst>
              <a:ext uri="{FF2B5EF4-FFF2-40B4-BE49-F238E27FC236}">
                <a16:creationId xmlns:a16="http://schemas.microsoft.com/office/drawing/2014/main" id="{1BB6DE8D-F692-44B0-8C98-3E30ADA82940}"/>
              </a:ext>
            </a:extLst>
          </p:cNvPr>
          <p:cNvGrpSpPr/>
          <p:nvPr/>
        </p:nvGrpSpPr>
        <p:grpSpPr>
          <a:xfrm>
            <a:off x="0" y="2315997"/>
            <a:ext cx="5412615" cy="5366465"/>
            <a:chOff x="-4282541" y="3921401"/>
            <a:chExt cx="7866340" cy="8699050"/>
          </a:xfrm>
        </p:grpSpPr>
        <p:pic>
          <p:nvPicPr>
            <p:cNvPr id="28" name="Picture 5">
              <a:extLst>
                <a:ext uri="{FF2B5EF4-FFF2-40B4-BE49-F238E27FC236}">
                  <a16:creationId xmlns:a16="http://schemas.microsoft.com/office/drawing/2014/main" id="{88864996-467C-43D3-BBC5-508FF2AB271A}"/>
                </a:ext>
              </a:extLst>
            </p:cNvPr>
            <p:cNvPicPr>
              <a:picLocks noChangeAspect="1"/>
            </p:cNvPicPr>
            <p:nvPr/>
          </p:nvPicPr>
          <p:blipFill>
            <a:blip r:embed="rId9">
              <a:extLst>
                <a:ext uri="{28A0092B-C50C-407E-A947-70E740481C1C}">
                  <a14:useLocalDpi xmlns:a14="http://schemas.microsoft.com/office/drawing/2010/main" val="0"/>
                </a:ext>
              </a:extLst>
            </a:blip>
            <a:srcRect l="4005" r="4005"/>
            <a:stretch/>
          </p:blipFill>
          <p:spPr>
            <a:xfrm>
              <a:off x="-4282541" y="3921401"/>
              <a:ext cx="7866340" cy="8699050"/>
            </a:xfrm>
            <a:prstGeom prst="hexagon">
              <a:avLst/>
            </a:prstGeom>
          </p:spPr>
        </p:pic>
      </p:grpSp>
    </p:spTree>
    <p:extLst>
      <p:ext uri="{BB962C8B-B14F-4D97-AF65-F5344CB8AC3E}">
        <p14:creationId xmlns:p14="http://schemas.microsoft.com/office/powerpoint/2010/main" val="2292485438"/>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Triangle 7">
            <a:extLst>
              <a:ext uri="{FF2B5EF4-FFF2-40B4-BE49-F238E27FC236}">
                <a16:creationId xmlns:a16="http://schemas.microsoft.com/office/drawing/2014/main" id="{BDC96880-C9A8-D463-187E-5F44CF00C555}"/>
              </a:ext>
            </a:extLst>
          </p:cNvPr>
          <p:cNvSpPr/>
          <p:nvPr/>
        </p:nvSpPr>
        <p:spPr>
          <a:xfrm flipH="1">
            <a:off x="0" y="-30549"/>
            <a:ext cx="18288000" cy="10325100"/>
          </a:xfrm>
          <a:prstGeom prst="rtTriangle">
            <a:avLst/>
          </a:prstGeom>
          <a:solidFill>
            <a:schemeClr val="accent4">
              <a:lumMod val="75000"/>
              <a:alpha val="54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ar-EG" dirty="0"/>
          </a:p>
        </p:txBody>
      </p:sp>
      <p:grpSp>
        <p:nvGrpSpPr>
          <p:cNvPr id="2" name="Group 1">
            <a:extLst>
              <a:ext uri="{FF2B5EF4-FFF2-40B4-BE49-F238E27FC236}">
                <a16:creationId xmlns:a16="http://schemas.microsoft.com/office/drawing/2014/main" id="{EA7FD379-A12B-C0F3-294C-AF8BD930CAD6}"/>
              </a:ext>
            </a:extLst>
          </p:cNvPr>
          <p:cNvGrpSpPr/>
          <p:nvPr/>
        </p:nvGrpSpPr>
        <p:grpSpPr>
          <a:xfrm>
            <a:off x="695755" y="1061232"/>
            <a:ext cx="1980028" cy="980225"/>
            <a:chOff x="789788" y="568550"/>
            <a:chExt cx="2263765" cy="876343"/>
          </a:xfrm>
        </p:grpSpPr>
        <p:pic>
          <p:nvPicPr>
            <p:cNvPr id="3" name="Picture 2">
              <a:extLst>
                <a:ext uri="{FF2B5EF4-FFF2-40B4-BE49-F238E27FC236}">
                  <a16:creationId xmlns:a16="http://schemas.microsoft.com/office/drawing/2014/main" id="{06FDF8A8-8115-0A6B-2829-DA2EC6FE1CBB}"/>
                </a:ext>
              </a:extLst>
            </p:cNvPr>
            <p:cNvPicPr>
              <a:picLocks noChangeAspect="1"/>
            </p:cNvPicPr>
            <p:nvPr/>
          </p:nvPicPr>
          <p:blipFill>
            <a:blip r:embed="rId3"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789788" y="568550"/>
              <a:ext cx="2263765" cy="876343"/>
            </a:xfrm>
            <a:prstGeom prst="rect">
              <a:avLst/>
            </a:prstGeom>
          </p:spPr>
        </p:pic>
        <p:sp>
          <p:nvSpPr>
            <p:cNvPr id="4" name="TextBox 28">
              <a:extLst>
                <a:ext uri="{FF2B5EF4-FFF2-40B4-BE49-F238E27FC236}">
                  <a16:creationId xmlns:a16="http://schemas.microsoft.com/office/drawing/2014/main" id="{4E9B5231-2549-7509-307B-8A7BD2A6ABD2}"/>
                </a:ext>
              </a:extLst>
            </p:cNvPr>
            <p:cNvSpPr txBox="1"/>
            <p:nvPr/>
          </p:nvSpPr>
          <p:spPr>
            <a:xfrm rot="20457677">
              <a:off x="874661" y="849684"/>
              <a:ext cx="1896204" cy="368025"/>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2500" b="1"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rPr>
                <a:t>الجلسة الأولى</a:t>
              </a:r>
              <a:endParaRPr lang="en-US" sz="2500"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5" name="Group 4">
            <a:extLst>
              <a:ext uri="{FF2B5EF4-FFF2-40B4-BE49-F238E27FC236}">
                <a16:creationId xmlns:a16="http://schemas.microsoft.com/office/drawing/2014/main" id="{9B30CF6B-06A4-7767-9951-7F92C4EFB13A}"/>
              </a:ext>
            </a:extLst>
          </p:cNvPr>
          <p:cNvGrpSpPr/>
          <p:nvPr/>
        </p:nvGrpSpPr>
        <p:grpSpPr>
          <a:xfrm>
            <a:off x="140419" y="299624"/>
            <a:ext cx="1879169" cy="980224"/>
            <a:chOff x="1282652" y="498315"/>
            <a:chExt cx="1807888" cy="876343"/>
          </a:xfrm>
        </p:grpSpPr>
        <p:pic>
          <p:nvPicPr>
            <p:cNvPr id="6" name="Picture 5">
              <a:extLst>
                <a:ext uri="{FF2B5EF4-FFF2-40B4-BE49-F238E27FC236}">
                  <a16:creationId xmlns:a16="http://schemas.microsoft.com/office/drawing/2014/main" id="{FEBD5877-C1CE-1FA6-5F49-D25B89BE69F2}"/>
                </a:ext>
              </a:extLst>
            </p:cNvPr>
            <p:cNvPicPr>
              <a:picLocks noChangeAspect="1"/>
            </p:cNvPicPr>
            <p:nvPr/>
          </p:nvPicPr>
          <p:blipFill>
            <a:blip r:embed="rId4"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1282652" y="498315"/>
              <a:ext cx="1807888" cy="876343"/>
            </a:xfrm>
            <a:prstGeom prst="rect">
              <a:avLst/>
            </a:prstGeom>
          </p:spPr>
        </p:pic>
        <p:sp>
          <p:nvSpPr>
            <p:cNvPr id="7" name="TextBox 28">
              <a:extLst>
                <a:ext uri="{FF2B5EF4-FFF2-40B4-BE49-F238E27FC236}">
                  <a16:creationId xmlns:a16="http://schemas.microsoft.com/office/drawing/2014/main" id="{FC86DDE1-7B1B-D414-53E9-60A2955210EE}"/>
                </a:ext>
              </a:extLst>
            </p:cNvPr>
            <p:cNvSpPr txBox="1"/>
            <p:nvPr/>
          </p:nvSpPr>
          <p:spPr>
            <a:xfrm rot="20457677">
              <a:off x="1345850" y="709582"/>
              <a:ext cx="1421884" cy="441630"/>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3000" b="1"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rPr>
                <a:t>اليوم الثاني</a:t>
              </a:r>
              <a:endParaRPr lang="en-US" sz="3000"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9" name="Group 8">
            <a:extLst>
              <a:ext uri="{FF2B5EF4-FFF2-40B4-BE49-F238E27FC236}">
                <a16:creationId xmlns:a16="http://schemas.microsoft.com/office/drawing/2014/main" id="{4F232B40-6637-2F3C-5186-E94AE85DE2F2}"/>
              </a:ext>
            </a:extLst>
          </p:cNvPr>
          <p:cNvGrpSpPr/>
          <p:nvPr/>
        </p:nvGrpSpPr>
        <p:grpSpPr>
          <a:xfrm>
            <a:off x="12103212" y="132020"/>
            <a:ext cx="5976052" cy="1024493"/>
            <a:chOff x="4650339" y="1798820"/>
            <a:chExt cx="9218059" cy="2703922"/>
          </a:xfrm>
        </p:grpSpPr>
        <p:pic>
          <p:nvPicPr>
            <p:cNvPr id="19" name="Picture 18">
              <a:extLst>
                <a:ext uri="{FF2B5EF4-FFF2-40B4-BE49-F238E27FC236}">
                  <a16:creationId xmlns:a16="http://schemas.microsoft.com/office/drawing/2014/main" id="{DB587E16-79F8-057F-8149-E7592A68F8A7}"/>
                </a:ext>
              </a:extLst>
            </p:cNvPr>
            <p:cNvPicPr>
              <a:picLocks noChangeAspect="1"/>
            </p:cNvPicPr>
            <p:nvPr/>
          </p:nvPicPr>
          <p:blipFill rotWithShape="1">
            <a:blip r:embed="rId5">
              <a:grayscl/>
              <a:extLst>
                <a:ext uri="{BEBA8EAE-BF5A-486C-A8C5-ECC9F3942E4B}">
                  <a14:imgProps xmlns:a14="http://schemas.microsoft.com/office/drawing/2010/main">
                    <a14:imgLayer r:embed="rId6">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630" t="9182" r="839" b="13125"/>
            <a:stretch/>
          </p:blipFill>
          <p:spPr>
            <a:xfrm>
              <a:off x="5374985" y="1798820"/>
              <a:ext cx="8493413" cy="2703922"/>
            </a:xfrm>
            <a:prstGeom prst="rect">
              <a:avLst/>
            </a:prstGeom>
          </p:spPr>
        </p:pic>
        <p:sp>
          <p:nvSpPr>
            <p:cNvPr id="20" name="TextBox 42">
              <a:extLst>
                <a:ext uri="{FF2B5EF4-FFF2-40B4-BE49-F238E27FC236}">
                  <a16:creationId xmlns:a16="http://schemas.microsoft.com/office/drawing/2014/main" id="{A8710DD6-0C55-5F29-4CAF-3B243057A9DD}"/>
                </a:ext>
              </a:extLst>
            </p:cNvPr>
            <p:cNvSpPr txBox="1"/>
            <p:nvPr/>
          </p:nvSpPr>
          <p:spPr>
            <a:xfrm>
              <a:off x="4650339" y="1798821"/>
              <a:ext cx="8662082" cy="2513078"/>
            </a:xfrm>
            <a:prstGeom prst="rect">
              <a:avLst/>
            </a:prstGeom>
          </p:spPr>
          <p:txBody>
            <a:bodyPr wrap="square" lIns="0" tIns="0" rIns="0" bIns="0" rtlCol="0" anchor="t">
              <a:spAutoFit/>
            </a:bodyPr>
            <a:lstStyle/>
            <a:p>
              <a:pPr algn="just" rtl="1">
                <a:lnSpc>
                  <a:spcPct val="150000"/>
                </a:lnSpc>
              </a:pPr>
              <a:r>
                <a:rPr lang="ar-EG" sz="4500" b="1" spc="51" dirty="0">
                  <a:latin typeface="Aljazeera" panose="02000000000000000000" pitchFamily="2" charset="-78"/>
                  <a:cs typeface="Aljazeera" panose="02000000000000000000" pitchFamily="2" charset="-78"/>
                </a:rPr>
                <a:t>المرشد عند دراسة الحالة</a:t>
              </a:r>
              <a:endParaRPr lang="en-US" sz="4500" b="1" spc="51" dirty="0">
                <a:latin typeface="Aljazeera" panose="02000000000000000000" pitchFamily="2" charset="-78"/>
                <a:cs typeface="Aljazeera" panose="02000000000000000000" pitchFamily="2" charset="-78"/>
              </a:endParaRPr>
            </a:p>
          </p:txBody>
        </p:sp>
      </p:grpSp>
      <p:grpSp>
        <p:nvGrpSpPr>
          <p:cNvPr id="21" name="Group 20">
            <a:extLst>
              <a:ext uri="{FF2B5EF4-FFF2-40B4-BE49-F238E27FC236}">
                <a16:creationId xmlns:a16="http://schemas.microsoft.com/office/drawing/2014/main" id="{5B62A8B4-4138-3877-B476-EFD14E7625E9}"/>
              </a:ext>
            </a:extLst>
          </p:cNvPr>
          <p:cNvGrpSpPr>
            <a:grpSpLocks/>
          </p:cNvGrpSpPr>
          <p:nvPr/>
        </p:nvGrpSpPr>
        <p:grpSpPr>
          <a:xfrm>
            <a:off x="8686801" y="1181100"/>
            <a:ext cx="2971804" cy="1397974"/>
            <a:chOff x="1953621" y="130715"/>
            <a:chExt cx="530463" cy="791746"/>
          </a:xfrm>
        </p:grpSpPr>
        <p:pic>
          <p:nvPicPr>
            <p:cNvPr id="22" name="Picture 21">
              <a:extLst>
                <a:ext uri="{FF2B5EF4-FFF2-40B4-BE49-F238E27FC236}">
                  <a16:creationId xmlns:a16="http://schemas.microsoft.com/office/drawing/2014/main" id="{F7E4C941-92BF-CA20-A31B-F70224216A20}"/>
                </a:ext>
              </a:extLst>
            </p:cNvPr>
            <p:cNvPicPr>
              <a:picLocks noChangeAspect="1"/>
            </p:cNvPicPr>
            <p:nvPr/>
          </p:nvPicPr>
          <p:blipFill>
            <a:blip r:embed="rId7" cstate="print">
              <a:duotone>
                <a:schemeClr val="accent2">
                  <a:shade val="45000"/>
                  <a:satMod val="135000"/>
                </a:schemeClr>
                <a:prstClr val="white"/>
              </a:duotone>
            </a:blip>
            <a:srcRect/>
            <a:stretch>
              <a:fillRect/>
            </a:stretch>
          </p:blipFill>
          <p:spPr bwMode="auto">
            <a:xfrm>
              <a:off x="1980824" y="130715"/>
              <a:ext cx="503260" cy="791746"/>
            </a:xfrm>
            <a:prstGeom prst="rect">
              <a:avLst/>
            </a:prstGeom>
            <a:noFill/>
            <a:ln>
              <a:noFill/>
            </a:ln>
          </p:spPr>
        </p:pic>
        <p:sp>
          <p:nvSpPr>
            <p:cNvPr id="23" name="Rectangle 22">
              <a:extLst>
                <a:ext uri="{FF2B5EF4-FFF2-40B4-BE49-F238E27FC236}">
                  <a16:creationId xmlns:a16="http://schemas.microsoft.com/office/drawing/2014/main" id="{32A5CCB6-8AA8-211D-C4D0-AF6966438DE8}"/>
                </a:ext>
              </a:extLst>
            </p:cNvPr>
            <p:cNvSpPr/>
            <p:nvPr/>
          </p:nvSpPr>
          <p:spPr>
            <a:xfrm>
              <a:off x="1953621" y="187218"/>
              <a:ext cx="462398" cy="62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algn="r" rtl="0">
                <a:lnSpc>
                  <a:spcPct val="107000"/>
                </a:lnSpc>
                <a:spcAft>
                  <a:spcPts val="800"/>
                </a:spcAft>
              </a:pPr>
              <a:r>
                <a:rPr lang="ar-EG"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التشخيص</a:t>
              </a:r>
              <a:endParaRPr lang="en-US" sz="45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4" name="Group 23">
            <a:extLst>
              <a:ext uri="{FF2B5EF4-FFF2-40B4-BE49-F238E27FC236}">
                <a16:creationId xmlns:a16="http://schemas.microsoft.com/office/drawing/2014/main" id="{1BF27AE6-7215-5DBF-46A4-D5CC7C5D6B56}"/>
              </a:ext>
            </a:extLst>
          </p:cNvPr>
          <p:cNvGrpSpPr/>
          <p:nvPr/>
        </p:nvGrpSpPr>
        <p:grpSpPr>
          <a:xfrm>
            <a:off x="4343404" y="2613512"/>
            <a:ext cx="13735860" cy="4892189"/>
            <a:chOff x="12871296" y="2531077"/>
            <a:chExt cx="6434827" cy="1758518"/>
          </a:xfrm>
        </p:grpSpPr>
        <p:sp>
          <p:nvSpPr>
            <p:cNvPr id="25" name="Freeform 9">
              <a:extLst>
                <a:ext uri="{FF2B5EF4-FFF2-40B4-BE49-F238E27FC236}">
                  <a16:creationId xmlns:a16="http://schemas.microsoft.com/office/drawing/2014/main" id="{95826796-CF80-5A30-53CF-C27B1190AD40}"/>
                </a:ext>
              </a:extLst>
            </p:cNvPr>
            <p:cNvSpPr/>
            <p:nvPr/>
          </p:nvSpPr>
          <p:spPr>
            <a:xfrm flipH="1">
              <a:off x="12871296" y="2531077"/>
              <a:ext cx="6434827" cy="1758518"/>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8">
                <a:duotone>
                  <a:schemeClr val="accent4">
                    <a:shade val="45000"/>
                    <a:satMod val="135000"/>
                  </a:schemeClr>
                  <a:prstClr val="white"/>
                </a:duotone>
                <a:extLst>
                  <a:ext uri="{96DAC541-7B7A-43D3-8B79-37D633B846F1}">
                    <asvg:svgBlip xmlns:asvg="http://schemas.microsoft.com/office/drawing/2016/SVG/main" r:embed="rId9"/>
                  </a:ext>
                </a:extLst>
              </a:blip>
              <a:stretch>
                <a:fillRect/>
              </a:stretch>
            </a:blipFill>
          </p:spPr>
          <p:txBody>
            <a:bodyPr/>
            <a:lstStyle/>
            <a:p>
              <a:endParaRPr lang="ar-EG" sz="1200" dirty="0"/>
            </a:p>
          </p:txBody>
        </p:sp>
        <p:sp>
          <p:nvSpPr>
            <p:cNvPr id="26" name="TextBox 25">
              <a:extLst>
                <a:ext uri="{FF2B5EF4-FFF2-40B4-BE49-F238E27FC236}">
                  <a16:creationId xmlns:a16="http://schemas.microsoft.com/office/drawing/2014/main" id="{99F5437B-F32E-9D47-8281-8ECA6500C813}"/>
                </a:ext>
              </a:extLst>
            </p:cNvPr>
            <p:cNvSpPr txBox="1"/>
            <p:nvPr/>
          </p:nvSpPr>
          <p:spPr>
            <a:xfrm>
              <a:off x="13540732" y="2599952"/>
              <a:ext cx="5515019" cy="1405021"/>
            </a:xfrm>
            <a:prstGeom prst="rect">
              <a:avLst/>
            </a:prstGeom>
            <a:noFill/>
          </p:spPr>
          <p:txBody>
            <a:bodyPr wrap="square" rtlCol="1">
              <a:spAutoFit/>
            </a:bodyPr>
            <a:lstStyle/>
            <a:p>
              <a:pPr algn="just" rtl="1">
                <a:lnSpc>
                  <a:spcPct val="200000"/>
                </a:lnSpc>
              </a:pPr>
              <a:r>
                <a:rPr lang="ar-EG" sz="3200" b="1" dirty="0">
                  <a:latin typeface="Dubai" panose="020B0503030403030204" pitchFamily="34" charset="-78"/>
                  <a:ea typeface="Calibri" panose="020F0502020204030204" pitchFamily="34" charset="0"/>
                  <a:cs typeface="Dubai" panose="020B0503030403030204" pitchFamily="34" charset="-78"/>
                </a:rPr>
                <a:t>أولاً : التشخيص المتكامل يجمع بين التصنيف العام والفردية الخاصة</a:t>
              </a:r>
            </a:p>
            <a:p>
              <a:pPr algn="just" rtl="1">
                <a:lnSpc>
                  <a:spcPct val="200000"/>
                </a:lnSpc>
              </a:pPr>
              <a:r>
                <a:rPr lang="ar-EG" sz="3200" dirty="0">
                  <a:latin typeface="Dubai" panose="020B0503030403030204" pitchFamily="34" charset="-78"/>
                  <a:ea typeface="Calibri" panose="020F0502020204030204" pitchFamily="34" charset="0"/>
                  <a:cs typeface="Dubai" panose="020B0503030403030204" pitchFamily="34" charset="-78"/>
                </a:rPr>
                <a:t>يجب أن يشمل التشخيص تصنيفاً عاماً للمشكلة وآخر لطائفتها أو نوعيتها بل وما يمكن تصنيفه من العوامل الأخرى على أن تقتصر الصياغة الوصفية على توضيح التفاعل بين عواملها المختلفة</a:t>
              </a:r>
            </a:p>
          </p:txBody>
        </p:sp>
      </p:grpSp>
      <p:grpSp>
        <p:nvGrpSpPr>
          <p:cNvPr id="27" name="Group 4">
            <a:extLst>
              <a:ext uri="{FF2B5EF4-FFF2-40B4-BE49-F238E27FC236}">
                <a16:creationId xmlns:a16="http://schemas.microsoft.com/office/drawing/2014/main" id="{1BB6DE8D-F692-44B0-8C98-3E30ADA82940}"/>
              </a:ext>
            </a:extLst>
          </p:cNvPr>
          <p:cNvGrpSpPr/>
          <p:nvPr/>
        </p:nvGrpSpPr>
        <p:grpSpPr>
          <a:xfrm>
            <a:off x="0" y="2315997"/>
            <a:ext cx="5412615" cy="5366465"/>
            <a:chOff x="-4282541" y="3921401"/>
            <a:chExt cx="7866340" cy="8699050"/>
          </a:xfrm>
        </p:grpSpPr>
        <p:pic>
          <p:nvPicPr>
            <p:cNvPr id="28" name="Picture 5">
              <a:extLst>
                <a:ext uri="{FF2B5EF4-FFF2-40B4-BE49-F238E27FC236}">
                  <a16:creationId xmlns:a16="http://schemas.microsoft.com/office/drawing/2014/main" id="{88864996-467C-43D3-BBC5-508FF2AB271A}"/>
                </a:ext>
              </a:extLst>
            </p:cNvPr>
            <p:cNvPicPr>
              <a:picLocks noChangeAspect="1"/>
            </p:cNvPicPr>
            <p:nvPr/>
          </p:nvPicPr>
          <p:blipFill>
            <a:blip r:embed="rId10">
              <a:extLst>
                <a:ext uri="{28A0092B-C50C-407E-A947-70E740481C1C}">
                  <a14:useLocalDpi xmlns:a14="http://schemas.microsoft.com/office/drawing/2010/main" val="0"/>
                </a:ext>
              </a:extLst>
            </a:blip>
            <a:srcRect l="4005" r="4005"/>
            <a:stretch/>
          </p:blipFill>
          <p:spPr>
            <a:xfrm>
              <a:off x="-4282541" y="3921401"/>
              <a:ext cx="7866340" cy="8699050"/>
            </a:xfrm>
            <a:prstGeom prst="hexagon">
              <a:avLst/>
            </a:prstGeom>
          </p:spPr>
        </p:pic>
      </p:grpSp>
    </p:spTree>
    <p:extLst>
      <p:ext uri="{BB962C8B-B14F-4D97-AF65-F5344CB8AC3E}">
        <p14:creationId xmlns:p14="http://schemas.microsoft.com/office/powerpoint/2010/main" val="2081887790"/>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Triangle 7">
            <a:extLst>
              <a:ext uri="{FF2B5EF4-FFF2-40B4-BE49-F238E27FC236}">
                <a16:creationId xmlns:a16="http://schemas.microsoft.com/office/drawing/2014/main" id="{BDC96880-C9A8-D463-187E-5F44CF00C555}"/>
              </a:ext>
            </a:extLst>
          </p:cNvPr>
          <p:cNvSpPr/>
          <p:nvPr/>
        </p:nvSpPr>
        <p:spPr>
          <a:xfrm flipH="1">
            <a:off x="0" y="-30549"/>
            <a:ext cx="18288000" cy="10325100"/>
          </a:xfrm>
          <a:prstGeom prst="rtTriangle">
            <a:avLst/>
          </a:prstGeom>
          <a:solidFill>
            <a:schemeClr val="accent4">
              <a:lumMod val="75000"/>
              <a:alpha val="54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ar-EG" dirty="0"/>
          </a:p>
        </p:txBody>
      </p:sp>
      <p:grpSp>
        <p:nvGrpSpPr>
          <p:cNvPr id="2" name="Group 1">
            <a:extLst>
              <a:ext uri="{FF2B5EF4-FFF2-40B4-BE49-F238E27FC236}">
                <a16:creationId xmlns:a16="http://schemas.microsoft.com/office/drawing/2014/main" id="{EA7FD379-A12B-C0F3-294C-AF8BD930CAD6}"/>
              </a:ext>
            </a:extLst>
          </p:cNvPr>
          <p:cNvGrpSpPr/>
          <p:nvPr/>
        </p:nvGrpSpPr>
        <p:grpSpPr>
          <a:xfrm>
            <a:off x="695755" y="1061232"/>
            <a:ext cx="1980028" cy="980225"/>
            <a:chOff x="789788" y="568550"/>
            <a:chExt cx="2263765" cy="876343"/>
          </a:xfrm>
        </p:grpSpPr>
        <p:pic>
          <p:nvPicPr>
            <p:cNvPr id="3" name="Picture 2">
              <a:extLst>
                <a:ext uri="{FF2B5EF4-FFF2-40B4-BE49-F238E27FC236}">
                  <a16:creationId xmlns:a16="http://schemas.microsoft.com/office/drawing/2014/main" id="{06FDF8A8-8115-0A6B-2829-DA2EC6FE1CBB}"/>
                </a:ext>
              </a:extLst>
            </p:cNvPr>
            <p:cNvPicPr>
              <a:picLocks noChangeAspect="1"/>
            </p:cNvPicPr>
            <p:nvPr/>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789788" y="568550"/>
              <a:ext cx="2263765" cy="876343"/>
            </a:xfrm>
            <a:prstGeom prst="rect">
              <a:avLst/>
            </a:prstGeom>
          </p:spPr>
        </p:pic>
        <p:sp>
          <p:nvSpPr>
            <p:cNvPr id="4" name="TextBox 28">
              <a:extLst>
                <a:ext uri="{FF2B5EF4-FFF2-40B4-BE49-F238E27FC236}">
                  <a16:creationId xmlns:a16="http://schemas.microsoft.com/office/drawing/2014/main" id="{4E9B5231-2549-7509-307B-8A7BD2A6ABD2}"/>
                </a:ext>
              </a:extLst>
            </p:cNvPr>
            <p:cNvSpPr txBox="1"/>
            <p:nvPr/>
          </p:nvSpPr>
          <p:spPr>
            <a:xfrm rot="20457677">
              <a:off x="874661" y="849684"/>
              <a:ext cx="1896204" cy="368025"/>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2500" b="1"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rPr>
                <a:t>الجلسة الأولى</a:t>
              </a:r>
              <a:endParaRPr lang="en-US" sz="2500"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5" name="Group 4">
            <a:extLst>
              <a:ext uri="{FF2B5EF4-FFF2-40B4-BE49-F238E27FC236}">
                <a16:creationId xmlns:a16="http://schemas.microsoft.com/office/drawing/2014/main" id="{9B30CF6B-06A4-7767-9951-7F92C4EFB13A}"/>
              </a:ext>
            </a:extLst>
          </p:cNvPr>
          <p:cNvGrpSpPr/>
          <p:nvPr/>
        </p:nvGrpSpPr>
        <p:grpSpPr>
          <a:xfrm>
            <a:off x="140419" y="299624"/>
            <a:ext cx="1879169" cy="980224"/>
            <a:chOff x="1282652" y="498315"/>
            <a:chExt cx="1807888" cy="876343"/>
          </a:xfrm>
        </p:grpSpPr>
        <p:pic>
          <p:nvPicPr>
            <p:cNvPr id="6" name="Picture 5">
              <a:extLst>
                <a:ext uri="{FF2B5EF4-FFF2-40B4-BE49-F238E27FC236}">
                  <a16:creationId xmlns:a16="http://schemas.microsoft.com/office/drawing/2014/main" id="{FEBD5877-C1CE-1FA6-5F49-D25B89BE69F2}"/>
                </a:ext>
              </a:extLst>
            </p:cNvPr>
            <p:cNvPicPr>
              <a:picLocks noChangeAspect="1"/>
            </p:cNvPicPr>
            <p:nvPr/>
          </p:nvPicPr>
          <p:blipFill>
            <a:blip r:embed="rId3"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1282652" y="498315"/>
              <a:ext cx="1807888" cy="876343"/>
            </a:xfrm>
            <a:prstGeom prst="rect">
              <a:avLst/>
            </a:prstGeom>
          </p:spPr>
        </p:pic>
        <p:sp>
          <p:nvSpPr>
            <p:cNvPr id="7" name="TextBox 28">
              <a:extLst>
                <a:ext uri="{FF2B5EF4-FFF2-40B4-BE49-F238E27FC236}">
                  <a16:creationId xmlns:a16="http://schemas.microsoft.com/office/drawing/2014/main" id="{FC86DDE1-7B1B-D414-53E9-60A2955210EE}"/>
                </a:ext>
              </a:extLst>
            </p:cNvPr>
            <p:cNvSpPr txBox="1"/>
            <p:nvPr/>
          </p:nvSpPr>
          <p:spPr>
            <a:xfrm rot="20457677">
              <a:off x="1345850" y="709582"/>
              <a:ext cx="1421884" cy="441630"/>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3000" b="1"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rPr>
                <a:t>اليوم الثاني</a:t>
              </a:r>
              <a:endParaRPr lang="en-US" sz="3000"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9" name="Group 8">
            <a:extLst>
              <a:ext uri="{FF2B5EF4-FFF2-40B4-BE49-F238E27FC236}">
                <a16:creationId xmlns:a16="http://schemas.microsoft.com/office/drawing/2014/main" id="{4F232B40-6637-2F3C-5186-E94AE85DE2F2}"/>
              </a:ext>
            </a:extLst>
          </p:cNvPr>
          <p:cNvGrpSpPr/>
          <p:nvPr/>
        </p:nvGrpSpPr>
        <p:grpSpPr>
          <a:xfrm>
            <a:off x="12103212" y="132020"/>
            <a:ext cx="5976052" cy="1024493"/>
            <a:chOff x="4650339" y="1798820"/>
            <a:chExt cx="9218059" cy="2703922"/>
          </a:xfrm>
        </p:grpSpPr>
        <p:pic>
          <p:nvPicPr>
            <p:cNvPr id="19" name="Picture 18">
              <a:extLst>
                <a:ext uri="{FF2B5EF4-FFF2-40B4-BE49-F238E27FC236}">
                  <a16:creationId xmlns:a16="http://schemas.microsoft.com/office/drawing/2014/main" id="{DB587E16-79F8-057F-8149-E7592A68F8A7}"/>
                </a:ext>
              </a:extLst>
            </p:cNvPr>
            <p:cNvPicPr>
              <a:picLocks noChangeAspect="1"/>
            </p:cNvPicPr>
            <p:nvPr/>
          </p:nvPicPr>
          <p:blipFill rotWithShape="1">
            <a:blip r:embed="rId4">
              <a:grayscl/>
              <a:extLst>
                <a:ext uri="{BEBA8EAE-BF5A-486C-A8C5-ECC9F3942E4B}">
                  <a14:imgProps xmlns:a14="http://schemas.microsoft.com/office/drawing/2010/main">
                    <a14:imgLayer r:embed="rId5">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630" t="9182" r="839" b="13125"/>
            <a:stretch/>
          </p:blipFill>
          <p:spPr>
            <a:xfrm>
              <a:off x="5374985" y="1798820"/>
              <a:ext cx="8493413" cy="2703922"/>
            </a:xfrm>
            <a:prstGeom prst="rect">
              <a:avLst/>
            </a:prstGeom>
          </p:spPr>
        </p:pic>
        <p:sp>
          <p:nvSpPr>
            <p:cNvPr id="20" name="TextBox 42">
              <a:extLst>
                <a:ext uri="{FF2B5EF4-FFF2-40B4-BE49-F238E27FC236}">
                  <a16:creationId xmlns:a16="http://schemas.microsoft.com/office/drawing/2014/main" id="{A8710DD6-0C55-5F29-4CAF-3B243057A9DD}"/>
                </a:ext>
              </a:extLst>
            </p:cNvPr>
            <p:cNvSpPr txBox="1"/>
            <p:nvPr/>
          </p:nvSpPr>
          <p:spPr>
            <a:xfrm>
              <a:off x="4650339" y="1798821"/>
              <a:ext cx="8662082" cy="2513078"/>
            </a:xfrm>
            <a:prstGeom prst="rect">
              <a:avLst/>
            </a:prstGeom>
          </p:spPr>
          <p:txBody>
            <a:bodyPr wrap="square" lIns="0" tIns="0" rIns="0" bIns="0" rtlCol="0" anchor="t">
              <a:spAutoFit/>
            </a:bodyPr>
            <a:lstStyle/>
            <a:p>
              <a:pPr algn="just" rtl="1">
                <a:lnSpc>
                  <a:spcPct val="150000"/>
                </a:lnSpc>
              </a:pPr>
              <a:r>
                <a:rPr lang="ar-EG" sz="4500" b="1" spc="51" dirty="0">
                  <a:latin typeface="Aljazeera" panose="02000000000000000000" pitchFamily="2" charset="-78"/>
                  <a:cs typeface="Aljazeera" panose="02000000000000000000" pitchFamily="2" charset="-78"/>
                </a:rPr>
                <a:t>المرشد عند دراسة الحالة</a:t>
              </a:r>
              <a:endParaRPr lang="en-US" sz="4500" b="1" spc="51" dirty="0">
                <a:latin typeface="Aljazeera" panose="02000000000000000000" pitchFamily="2" charset="-78"/>
                <a:cs typeface="Aljazeera" panose="02000000000000000000" pitchFamily="2" charset="-78"/>
              </a:endParaRPr>
            </a:p>
          </p:txBody>
        </p:sp>
      </p:grpSp>
      <p:grpSp>
        <p:nvGrpSpPr>
          <p:cNvPr id="21" name="Group 20">
            <a:extLst>
              <a:ext uri="{FF2B5EF4-FFF2-40B4-BE49-F238E27FC236}">
                <a16:creationId xmlns:a16="http://schemas.microsoft.com/office/drawing/2014/main" id="{5B62A8B4-4138-3877-B476-EFD14E7625E9}"/>
              </a:ext>
            </a:extLst>
          </p:cNvPr>
          <p:cNvGrpSpPr>
            <a:grpSpLocks/>
          </p:cNvGrpSpPr>
          <p:nvPr/>
        </p:nvGrpSpPr>
        <p:grpSpPr>
          <a:xfrm>
            <a:off x="8686801" y="1181100"/>
            <a:ext cx="2971804" cy="1397974"/>
            <a:chOff x="1953621" y="130715"/>
            <a:chExt cx="530463" cy="791746"/>
          </a:xfrm>
        </p:grpSpPr>
        <p:pic>
          <p:nvPicPr>
            <p:cNvPr id="22" name="Picture 21">
              <a:extLst>
                <a:ext uri="{FF2B5EF4-FFF2-40B4-BE49-F238E27FC236}">
                  <a16:creationId xmlns:a16="http://schemas.microsoft.com/office/drawing/2014/main" id="{F7E4C941-92BF-CA20-A31B-F70224216A20}"/>
                </a:ext>
              </a:extLst>
            </p:cNvPr>
            <p:cNvPicPr>
              <a:picLocks noChangeAspect="1"/>
            </p:cNvPicPr>
            <p:nvPr/>
          </p:nvPicPr>
          <p:blipFill>
            <a:blip r:embed="rId6" cstate="print">
              <a:duotone>
                <a:schemeClr val="accent2">
                  <a:shade val="45000"/>
                  <a:satMod val="135000"/>
                </a:schemeClr>
                <a:prstClr val="white"/>
              </a:duotone>
            </a:blip>
            <a:srcRect/>
            <a:stretch>
              <a:fillRect/>
            </a:stretch>
          </p:blipFill>
          <p:spPr bwMode="auto">
            <a:xfrm>
              <a:off x="1980824" y="130715"/>
              <a:ext cx="503260" cy="791746"/>
            </a:xfrm>
            <a:prstGeom prst="rect">
              <a:avLst/>
            </a:prstGeom>
            <a:noFill/>
            <a:ln>
              <a:noFill/>
            </a:ln>
          </p:spPr>
        </p:pic>
        <p:sp>
          <p:nvSpPr>
            <p:cNvPr id="23" name="Rectangle 22">
              <a:extLst>
                <a:ext uri="{FF2B5EF4-FFF2-40B4-BE49-F238E27FC236}">
                  <a16:creationId xmlns:a16="http://schemas.microsoft.com/office/drawing/2014/main" id="{32A5CCB6-8AA8-211D-C4D0-AF6966438DE8}"/>
                </a:ext>
              </a:extLst>
            </p:cNvPr>
            <p:cNvSpPr/>
            <p:nvPr/>
          </p:nvSpPr>
          <p:spPr>
            <a:xfrm>
              <a:off x="1953621" y="187218"/>
              <a:ext cx="462398" cy="62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algn="r" rtl="0">
                <a:lnSpc>
                  <a:spcPct val="107000"/>
                </a:lnSpc>
                <a:spcAft>
                  <a:spcPts val="800"/>
                </a:spcAft>
              </a:pPr>
              <a:r>
                <a:rPr lang="ar-EG"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التشخيص</a:t>
              </a:r>
              <a:endParaRPr lang="en-US" sz="45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4" name="Group 23">
            <a:extLst>
              <a:ext uri="{FF2B5EF4-FFF2-40B4-BE49-F238E27FC236}">
                <a16:creationId xmlns:a16="http://schemas.microsoft.com/office/drawing/2014/main" id="{1BF27AE6-7215-5DBF-46A4-D5CC7C5D6B56}"/>
              </a:ext>
            </a:extLst>
          </p:cNvPr>
          <p:cNvGrpSpPr/>
          <p:nvPr/>
        </p:nvGrpSpPr>
        <p:grpSpPr>
          <a:xfrm>
            <a:off x="4343404" y="2613510"/>
            <a:ext cx="13735860" cy="6598255"/>
            <a:chOff x="12871296" y="2531077"/>
            <a:chExt cx="6434827" cy="2371771"/>
          </a:xfrm>
        </p:grpSpPr>
        <p:sp>
          <p:nvSpPr>
            <p:cNvPr id="25" name="Freeform 9">
              <a:extLst>
                <a:ext uri="{FF2B5EF4-FFF2-40B4-BE49-F238E27FC236}">
                  <a16:creationId xmlns:a16="http://schemas.microsoft.com/office/drawing/2014/main" id="{95826796-CF80-5A30-53CF-C27B1190AD40}"/>
                </a:ext>
              </a:extLst>
            </p:cNvPr>
            <p:cNvSpPr/>
            <p:nvPr/>
          </p:nvSpPr>
          <p:spPr>
            <a:xfrm flipH="1">
              <a:off x="12871296" y="2531077"/>
              <a:ext cx="6434827" cy="2371771"/>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7">
                <a:duotone>
                  <a:schemeClr val="accent4">
                    <a:shade val="45000"/>
                    <a:satMod val="135000"/>
                  </a:schemeClr>
                  <a:prstClr val="white"/>
                </a:duotone>
                <a:extLst>
                  <a:ext uri="{96DAC541-7B7A-43D3-8B79-37D633B846F1}">
                    <asvg:svgBlip xmlns:asvg="http://schemas.microsoft.com/office/drawing/2016/SVG/main" r:embed="rId8"/>
                  </a:ext>
                </a:extLst>
              </a:blip>
              <a:stretch>
                <a:fillRect/>
              </a:stretch>
            </a:blipFill>
          </p:spPr>
          <p:txBody>
            <a:bodyPr/>
            <a:lstStyle/>
            <a:p>
              <a:endParaRPr lang="ar-EG" sz="1200" dirty="0"/>
            </a:p>
          </p:txBody>
        </p:sp>
        <p:sp>
          <p:nvSpPr>
            <p:cNvPr id="26" name="TextBox 25">
              <a:extLst>
                <a:ext uri="{FF2B5EF4-FFF2-40B4-BE49-F238E27FC236}">
                  <a16:creationId xmlns:a16="http://schemas.microsoft.com/office/drawing/2014/main" id="{99F5437B-F32E-9D47-8281-8ECA6500C813}"/>
                </a:ext>
              </a:extLst>
            </p:cNvPr>
            <p:cNvSpPr txBox="1"/>
            <p:nvPr/>
          </p:nvSpPr>
          <p:spPr>
            <a:xfrm>
              <a:off x="13540732" y="2599952"/>
              <a:ext cx="5515019" cy="2113063"/>
            </a:xfrm>
            <a:prstGeom prst="rect">
              <a:avLst/>
            </a:prstGeom>
            <a:noFill/>
          </p:spPr>
          <p:txBody>
            <a:bodyPr wrap="square" rtlCol="1">
              <a:spAutoFit/>
            </a:bodyPr>
            <a:lstStyle/>
            <a:p>
              <a:pPr algn="just" rtl="1">
                <a:lnSpc>
                  <a:spcPct val="200000"/>
                </a:lnSpc>
              </a:pPr>
              <a:r>
                <a:rPr lang="ar-EG" sz="3200" b="1" u="sng" dirty="0">
                  <a:latin typeface="Dubai" panose="020B0503030403030204" pitchFamily="34" charset="-78"/>
                  <a:ea typeface="Calibri" panose="020F0502020204030204" pitchFamily="34" charset="0"/>
                  <a:cs typeface="Dubai" panose="020B0503030403030204" pitchFamily="34" charset="-78"/>
                </a:rPr>
                <a:t>ثانيا : التشخيص يرتكز على أسس وقواعد علمية وهي :</a:t>
              </a:r>
            </a:p>
            <a:p>
              <a:pPr algn="just" rtl="1">
                <a:lnSpc>
                  <a:spcPct val="200000"/>
                </a:lnSpc>
              </a:pPr>
              <a:r>
                <a:rPr lang="ar-EG" sz="3200" dirty="0">
                  <a:latin typeface="Dubai" panose="020B0503030403030204" pitchFamily="34" charset="-78"/>
                  <a:ea typeface="Calibri" panose="020F0502020204030204" pitchFamily="34" charset="0"/>
                  <a:cs typeface="Dubai" panose="020B0503030403030204" pitchFamily="34" charset="-78"/>
                </a:rPr>
                <a:t>- العلاقة الجبرية .</a:t>
              </a:r>
            </a:p>
            <a:p>
              <a:pPr algn="just" rtl="1">
                <a:lnSpc>
                  <a:spcPct val="200000"/>
                </a:lnSpc>
              </a:pPr>
              <a:r>
                <a:rPr lang="ar-EG" sz="3200" dirty="0">
                  <a:latin typeface="Dubai" panose="020B0503030403030204" pitchFamily="34" charset="-78"/>
                  <a:ea typeface="Calibri" panose="020F0502020204030204" pitchFamily="34" charset="0"/>
                  <a:cs typeface="Dubai" panose="020B0503030403030204" pitchFamily="34" charset="-78"/>
                </a:rPr>
                <a:t>- السببية النسبية.</a:t>
              </a:r>
            </a:p>
            <a:p>
              <a:pPr algn="just" rtl="1">
                <a:lnSpc>
                  <a:spcPct val="200000"/>
                </a:lnSpc>
              </a:pPr>
              <a:r>
                <a:rPr lang="ar-EG" sz="3200" dirty="0">
                  <a:latin typeface="Dubai" panose="020B0503030403030204" pitchFamily="34" charset="-78"/>
                  <a:ea typeface="Calibri" panose="020F0502020204030204" pitchFamily="34" charset="0"/>
                  <a:cs typeface="Dubai" panose="020B0503030403030204" pitchFamily="34" charset="-78"/>
                </a:rPr>
                <a:t>- المنهج العقلي.</a:t>
              </a:r>
            </a:p>
            <a:p>
              <a:pPr algn="just" rtl="1">
                <a:lnSpc>
                  <a:spcPct val="200000"/>
                </a:lnSpc>
              </a:pPr>
              <a:r>
                <a:rPr lang="ar-EG" sz="3200" dirty="0">
                  <a:latin typeface="Dubai" panose="020B0503030403030204" pitchFamily="34" charset="-78"/>
                  <a:ea typeface="Calibri" panose="020F0502020204030204" pitchFamily="34" charset="0"/>
                  <a:cs typeface="Dubai" panose="020B0503030403030204" pitchFamily="34" charset="-78"/>
                </a:rPr>
                <a:t>- المنهج العملي.</a:t>
              </a:r>
            </a:p>
            <a:p>
              <a:pPr algn="just" rtl="1">
                <a:lnSpc>
                  <a:spcPct val="200000"/>
                </a:lnSpc>
              </a:pPr>
              <a:r>
                <a:rPr lang="ar-EG" sz="3200" dirty="0">
                  <a:latin typeface="Dubai" panose="020B0503030403030204" pitchFamily="34" charset="-78"/>
                  <a:ea typeface="Calibri" panose="020F0502020204030204" pitchFamily="34" charset="0"/>
                  <a:cs typeface="Dubai" panose="020B0503030403030204" pitchFamily="34" charset="-78"/>
                </a:rPr>
                <a:t>- قاعدة الاحتمالات.</a:t>
              </a:r>
            </a:p>
          </p:txBody>
        </p:sp>
      </p:grpSp>
      <p:grpSp>
        <p:nvGrpSpPr>
          <p:cNvPr id="27" name="Group 4">
            <a:extLst>
              <a:ext uri="{FF2B5EF4-FFF2-40B4-BE49-F238E27FC236}">
                <a16:creationId xmlns:a16="http://schemas.microsoft.com/office/drawing/2014/main" id="{1BB6DE8D-F692-44B0-8C98-3E30ADA82940}"/>
              </a:ext>
            </a:extLst>
          </p:cNvPr>
          <p:cNvGrpSpPr/>
          <p:nvPr/>
        </p:nvGrpSpPr>
        <p:grpSpPr>
          <a:xfrm>
            <a:off x="0" y="2315997"/>
            <a:ext cx="5412615" cy="5366465"/>
            <a:chOff x="-4282541" y="3921401"/>
            <a:chExt cx="7866340" cy="8699050"/>
          </a:xfrm>
        </p:grpSpPr>
        <p:pic>
          <p:nvPicPr>
            <p:cNvPr id="28" name="Picture 5">
              <a:extLst>
                <a:ext uri="{FF2B5EF4-FFF2-40B4-BE49-F238E27FC236}">
                  <a16:creationId xmlns:a16="http://schemas.microsoft.com/office/drawing/2014/main" id="{88864996-467C-43D3-BBC5-508FF2AB271A}"/>
                </a:ext>
              </a:extLst>
            </p:cNvPr>
            <p:cNvPicPr>
              <a:picLocks noChangeAspect="1"/>
            </p:cNvPicPr>
            <p:nvPr/>
          </p:nvPicPr>
          <p:blipFill>
            <a:blip r:embed="rId9">
              <a:extLst>
                <a:ext uri="{28A0092B-C50C-407E-A947-70E740481C1C}">
                  <a14:useLocalDpi xmlns:a14="http://schemas.microsoft.com/office/drawing/2010/main" val="0"/>
                </a:ext>
              </a:extLst>
            </a:blip>
            <a:srcRect l="4005" r="4005"/>
            <a:stretch/>
          </p:blipFill>
          <p:spPr>
            <a:xfrm>
              <a:off x="-4282541" y="3921401"/>
              <a:ext cx="7866340" cy="8699050"/>
            </a:xfrm>
            <a:prstGeom prst="hexagon">
              <a:avLst/>
            </a:prstGeom>
          </p:spPr>
        </p:pic>
      </p:grpSp>
      <p:grpSp>
        <p:nvGrpSpPr>
          <p:cNvPr id="10" name="Group 9">
            <a:extLst>
              <a:ext uri="{FF2B5EF4-FFF2-40B4-BE49-F238E27FC236}">
                <a16:creationId xmlns:a16="http://schemas.microsoft.com/office/drawing/2014/main" id="{6610BB22-BEBD-3480-2F6D-9EF29518138B}"/>
              </a:ext>
            </a:extLst>
          </p:cNvPr>
          <p:cNvGrpSpPr/>
          <p:nvPr/>
        </p:nvGrpSpPr>
        <p:grpSpPr>
          <a:xfrm>
            <a:off x="13267648" y="1896757"/>
            <a:ext cx="3383598" cy="891145"/>
            <a:chOff x="722312" y="4870543"/>
            <a:chExt cx="5075397" cy="1336717"/>
          </a:xfrm>
        </p:grpSpPr>
        <p:sp>
          <p:nvSpPr>
            <p:cNvPr id="11" name="TextBox 42">
              <a:extLst>
                <a:ext uri="{FF2B5EF4-FFF2-40B4-BE49-F238E27FC236}">
                  <a16:creationId xmlns:a16="http://schemas.microsoft.com/office/drawing/2014/main" id="{BF42C602-1DEA-8285-8766-2E29BC8B82D5}"/>
                </a:ext>
              </a:extLst>
            </p:cNvPr>
            <p:cNvSpPr txBox="1"/>
            <p:nvPr/>
          </p:nvSpPr>
          <p:spPr>
            <a:xfrm>
              <a:off x="1424783" y="4870543"/>
              <a:ext cx="3601584" cy="1110880"/>
            </a:xfrm>
            <a:prstGeom prst="rect">
              <a:avLst/>
            </a:prstGeom>
          </p:spPr>
          <p:txBody>
            <a:bodyPr wrap="square" lIns="0" tIns="0" rIns="0" bIns="0" rtlCol="0" anchor="t">
              <a:spAutoFit/>
            </a:bodyPr>
            <a:lstStyle/>
            <a:p>
              <a:pPr algn="just" rtl="1">
                <a:lnSpc>
                  <a:spcPct val="150000"/>
                </a:lnSpc>
              </a:pPr>
              <a:r>
                <a:rPr lang="ar-EG" sz="3500" b="1" spc="51" dirty="0">
                  <a:latin typeface="Dubai" panose="020B0503030403030204" pitchFamily="34" charset="-78"/>
                  <a:cs typeface="Dubai" panose="020B0503030403030204" pitchFamily="34" charset="-78"/>
                </a:rPr>
                <a:t>ومن أهدافه</a:t>
              </a:r>
            </a:p>
          </p:txBody>
        </p:sp>
        <p:pic>
          <p:nvPicPr>
            <p:cNvPr id="12" name="Picture 11">
              <a:extLst>
                <a:ext uri="{FF2B5EF4-FFF2-40B4-BE49-F238E27FC236}">
                  <a16:creationId xmlns:a16="http://schemas.microsoft.com/office/drawing/2014/main" id="{25DC11AA-AD84-33D5-7CD0-25D08C810BBE}"/>
                </a:ext>
              </a:extLst>
            </p:cNvPr>
            <p:cNvPicPr>
              <a:picLocks noChangeAspect="1"/>
            </p:cNvPicPr>
            <p:nvPr/>
          </p:nvPicPr>
          <p:blipFill>
            <a:blip r:embed="rId10">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678386" y="5594199"/>
              <a:ext cx="4119323" cy="495300"/>
            </a:xfrm>
            <a:prstGeom prst="rect">
              <a:avLst/>
            </a:prstGeom>
          </p:spPr>
        </p:pic>
        <p:pic>
          <p:nvPicPr>
            <p:cNvPr id="13" name="Picture 12">
              <a:extLst>
                <a:ext uri="{FF2B5EF4-FFF2-40B4-BE49-F238E27FC236}">
                  <a16:creationId xmlns:a16="http://schemas.microsoft.com/office/drawing/2014/main" id="{B422A522-1D40-298D-4125-90B29C7F8C00}"/>
                </a:ext>
              </a:extLst>
            </p:cNvPr>
            <p:cNvPicPr>
              <a:picLocks noChangeAspect="1"/>
            </p:cNvPicPr>
            <p:nvPr/>
          </p:nvPicPr>
          <p:blipFill>
            <a:blip r:embed="rId10">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722312" y="5606602"/>
              <a:ext cx="4391979" cy="600658"/>
            </a:xfrm>
            <a:prstGeom prst="rect">
              <a:avLst/>
            </a:prstGeom>
          </p:spPr>
        </p:pic>
      </p:grpSp>
    </p:spTree>
    <p:extLst>
      <p:ext uri="{BB962C8B-B14F-4D97-AF65-F5344CB8AC3E}">
        <p14:creationId xmlns:p14="http://schemas.microsoft.com/office/powerpoint/2010/main" val="20697583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2">
            <a:lumMod val="60000"/>
            <a:lumOff val="40000"/>
            <a:alpha val="39000"/>
          </a:schemeClr>
        </a:solidFill>
        <a:effectLst/>
      </p:bgPr>
    </p:bg>
    <p:spTree>
      <p:nvGrpSpPr>
        <p:cNvPr id="1" name=""/>
        <p:cNvGrpSpPr/>
        <p:nvPr/>
      </p:nvGrpSpPr>
      <p:grpSpPr>
        <a:xfrm>
          <a:off x="0" y="0"/>
          <a:ext cx="0" cy="0"/>
          <a:chOff x="0" y="0"/>
          <a:chExt cx="0" cy="0"/>
        </a:xfrm>
      </p:grpSpPr>
      <p:sp>
        <p:nvSpPr>
          <p:cNvPr id="8" name="Right Triangle 7">
            <a:extLst>
              <a:ext uri="{FF2B5EF4-FFF2-40B4-BE49-F238E27FC236}">
                <a16:creationId xmlns:a16="http://schemas.microsoft.com/office/drawing/2014/main" id="{BDC96880-C9A8-D463-187E-5F44CF00C555}"/>
              </a:ext>
            </a:extLst>
          </p:cNvPr>
          <p:cNvSpPr/>
          <p:nvPr/>
        </p:nvSpPr>
        <p:spPr>
          <a:xfrm>
            <a:off x="0" y="40220"/>
            <a:ext cx="18251363" cy="10325100"/>
          </a:xfrm>
          <a:prstGeom prst="rtTriangle">
            <a:avLst/>
          </a:prstGeom>
          <a:solidFill>
            <a:srgbClr val="FFA5AD">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ar-EG"/>
          </a:p>
        </p:txBody>
      </p:sp>
      <p:grpSp>
        <p:nvGrpSpPr>
          <p:cNvPr id="2" name="Group 1">
            <a:extLst>
              <a:ext uri="{FF2B5EF4-FFF2-40B4-BE49-F238E27FC236}">
                <a16:creationId xmlns:a16="http://schemas.microsoft.com/office/drawing/2014/main" id="{EA7FD379-A12B-C0F3-294C-AF8BD930CAD6}"/>
              </a:ext>
            </a:extLst>
          </p:cNvPr>
          <p:cNvGrpSpPr/>
          <p:nvPr/>
        </p:nvGrpSpPr>
        <p:grpSpPr>
          <a:xfrm>
            <a:off x="774479" y="1049139"/>
            <a:ext cx="1899445" cy="980225"/>
            <a:chOff x="879794" y="557739"/>
            <a:chExt cx="2171635" cy="876343"/>
          </a:xfrm>
        </p:grpSpPr>
        <p:pic>
          <p:nvPicPr>
            <p:cNvPr id="3" name="Picture 2">
              <a:extLst>
                <a:ext uri="{FF2B5EF4-FFF2-40B4-BE49-F238E27FC236}">
                  <a16:creationId xmlns:a16="http://schemas.microsoft.com/office/drawing/2014/main" id="{06FDF8A8-8115-0A6B-2829-DA2EC6FE1CBB}"/>
                </a:ext>
              </a:extLst>
            </p:cNvPr>
            <p:cNvPicPr>
              <a:picLocks noChangeAspect="1"/>
            </p:cNvPicPr>
            <p:nvPr/>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879794" y="557739"/>
              <a:ext cx="2171635" cy="876343"/>
            </a:xfrm>
            <a:prstGeom prst="rect">
              <a:avLst/>
            </a:prstGeom>
          </p:spPr>
        </p:pic>
        <p:sp>
          <p:nvSpPr>
            <p:cNvPr id="4" name="TextBox 28">
              <a:extLst>
                <a:ext uri="{FF2B5EF4-FFF2-40B4-BE49-F238E27FC236}">
                  <a16:creationId xmlns:a16="http://schemas.microsoft.com/office/drawing/2014/main" id="{4E9B5231-2549-7509-307B-8A7BD2A6ABD2}"/>
                </a:ext>
              </a:extLst>
            </p:cNvPr>
            <p:cNvSpPr txBox="1"/>
            <p:nvPr/>
          </p:nvSpPr>
          <p:spPr>
            <a:xfrm rot="20457677">
              <a:off x="961842" y="838252"/>
              <a:ext cx="1806571" cy="368025"/>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2500" b="1"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rPr>
                <a:t>الجلسة الأولى</a:t>
              </a:r>
              <a:endParaRPr lang="en-US" sz="2500"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5" name="Group 4">
            <a:extLst>
              <a:ext uri="{FF2B5EF4-FFF2-40B4-BE49-F238E27FC236}">
                <a16:creationId xmlns:a16="http://schemas.microsoft.com/office/drawing/2014/main" id="{9B30CF6B-06A4-7767-9951-7F92C4EFB13A}"/>
              </a:ext>
            </a:extLst>
          </p:cNvPr>
          <p:cNvGrpSpPr/>
          <p:nvPr/>
        </p:nvGrpSpPr>
        <p:grpSpPr>
          <a:xfrm>
            <a:off x="140419" y="299624"/>
            <a:ext cx="1879169" cy="980224"/>
            <a:chOff x="1282652" y="498315"/>
            <a:chExt cx="1807888" cy="876343"/>
          </a:xfrm>
        </p:grpSpPr>
        <p:pic>
          <p:nvPicPr>
            <p:cNvPr id="6" name="Picture 5">
              <a:extLst>
                <a:ext uri="{FF2B5EF4-FFF2-40B4-BE49-F238E27FC236}">
                  <a16:creationId xmlns:a16="http://schemas.microsoft.com/office/drawing/2014/main" id="{FEBD5877-C1CE-1FA6-5F49-D25B89BE69F2}"/>
                </a:ext>
              </a:extLst>
            </p:cNvPr>
            <p:cNvPicPr>
              <a:picLocks noChangeAspect="1"/>
            </p:cNvPicPr>
            <p:nvPr/>
          </p:nvPicPr>
          <p:blipFill>
            <a:blip r:embed="rId3"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1282652" y="498315"/>
              <a:ext cx="1807888" cy="876343"/>
            </a:xfrm>
            <a:prstGeom prst="rect">
              <a:avLst/>
            </a:prstGeom>
          </p:spPr>
        </p:pic>
        <p:sp>
          <p:nvSpPr>
            <p:cNvPr id="7" name="TextBox 28">
              <a:extLst>
                <a:ext uri="{FF2B5EF4-FFF2-40B4-BE49-F238E27FC236}">
                  <a16:creationId xmlns:a16="http://schemas.microsoft.com/office/drawing/2014/main" id="{FC86DDE1-7B1B-D414-53E9-60A2955210EE}"/>
                </a:ext>
              </a:extLst>
            </p:cNvPr>
            <p:cNvSpPr txBox="1"/>
            <p:nvPr/>
          </p:nvSpPr>
          <p:spPr>
            <a:xfrm rot="20457677">
              <a:off x="1345850" y="709582"/>
              <a:ext cx="1421884" cy="441630"/>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3000" b="1"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rPr>
                <a:t>اليوم الأول</a:t>
              </a:r>
              <a:endParaRPr lang="en-US" sz="3000"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9" name="Group 8">
            <a:extLst>
              <a:ext uri="{FF2B5EF4-FFF2-40B4-BE49-F238E27FC236}">
                <a16:creationId xmlns:a16="http://schemas.microsoft.com/office/drawing/2014/main" id="{4F232B40-6637-2F3C-5186-E94AE85DE2F2}"/>
              </a:ext>
            </a:extLst>
          </p:cNvPr>
          <p:cNvGrpSpPr/>
          <p:nvPr/>
        </p:nvGrpSpPr>
        <p:grpSpPr>
          <a:xfrm>
            <a:off x="13396567" y="151287"/>
            <a:ext cx="4662835" cy="1035541"/>
            <a:chOff x="4935472" y="1769662"/>
            <a:chExt cx="8932928" cy="2733080"/>
          </a:xfrm>
        </p:grpSpPr>
        <p:pic>
          <p:nvPicPr>
            <p:cNvPr id="19" name="Picture 18">
              <a:extLst>
                <a:ext uri="{FF2B5EF4-FFF2-40B4-BE49-F238E27FC236}">
                  <a16:creationId xmlns:a16="http://schemas.microsoft.com/office/drawing/2014/main" id="{DB587E16-79F8-057F-8149-E7592A68F8A7}"/>
                </a:ext>
              </a:extLst>
            </p:cNvPr>
            <p:cNvPicPr>
              <a:picLocks noChangeAspect="1"/>
            </p:cNvPicPr>
            <p:nvPr/>
          </p:nvPicPr>
          <p:blipFill rotWithShape="1">
            <a:blip r:embed="rId4">
              <a:grayscl/>
              <a:extLst>
                <a:ext uri="{BEBA8EAE-BF5A-486C-A8C5-ECC9F3942E4B}">
                  <a14:imgProps xmlns:a14="http://schemas.microsoft.com/office/drawing/2010/main">
                    <a14:imgLayer r:embed="rId5">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630" t="9182" r="839" b="13125"/>
            <a:stretch/>
          </p:blipFill>
          <p:spPr>
            <a:xfrm>
              <a:off x="4935472" y="1798820"/>
              <a:ext cx="8932928" cy="2703922"/>
            </a:xfrm>
            <a:prstGeom prst="rect">
              <a:avLst/>
            </a:prstGeom>
          </p:spPr>
        </p:pic>
        <p:sp>
          <p:nvSpPr>
            <p:cNvPr id="20" name="TextBox 42">
              <a:extLst>
                <a:ext uri="{FF2B5EF4-FFF2-40B4-BE49-F238E27FC236}">
                  <a16:creationId xmlns:a16="http://schemas.microsoft.com/office/drawing/2014/main" id="{A8710DD6-0C55-5F29-4CAF-3B243057A9DD}"/>
                </a:ext>
              </a:extLst>
            </p:cNvPr>
            <p:cNvSpPr txBox="1"/>
            <p:nvPr/>
          </p:nvSpPr>
          <p:spPr>
            <a:xfrm>
              <a:off x="4935472" y="1769662"/>
              <a:ext cx="8662082" cy="1736050"/>
            </a:xfrm>
            <a:prstGeom prst="rect">
              <a:avLst/>
            </a:prstGeom>
          </p:spPr>
          <p:txBody>
            <a:bodyPr wrap="square" lIns="0" tIns="0" rIns="0" bIns="0" rtlCol="0" anchor="t">
              <a:spAutoFit/>
            </a:bodyPr>
            <a:lstStyle/>
            <a:p>
              <a:pPr algn="just" rtl="1">
                <a:lnSpc>
                  <a:spcPct val="150000"/>
                </a:lnSpc>
              </a:pPr>
              <a:r>
                <a:rPr lang="ar-EG" sz="4500" b="1" spc="51" dirty="0">
                  <a:latin typeface="Aljazeera" panose="02000000000000000000" pitchFamily="2" charset="-78"/>
                  <a:cs typeface="Aljazeera" panose="02000000000000000000" pitchFamily="2" charset="-78"/>
                </a:rPr>
                <a:t>مدخل إلى دراسة الحالة</a:t>
              </a:r>
              <a:endParaRPr lang="en-US" sz="4500" b="1" spc="51" dirty="0">
                <a:latin typeface="Aljazeera" panose="02000000000000000000" pitchFamily="2" charset="-78"/>
                <a:cs typeface="Aljazeera" panose="02000000000000000000" pitchFamily="2" charset="-78"/>
              </a:endParaRPr>
            </a:p>
          </p:txBody>
        </p:sp>
      </p:grpSp>
      <p:grpSp>
        <p:nvGrpSpPr>
          <p:cNvPr id="21" name="Group 20">
            <a:extLst>
              <a:ext uri="{FF2B5EF4-FFF2-40B4-BE49-F238E27FC236}">
                <a16:creationId xmlns:a16="http://schemas.microsoft.com/office/drawing/2014/main" id="{5B62A8B4-4138-3877-B476-EFD14E7625E9}"/>
              </a:ext>
            </a:extLst>
          </p:cNvPr>
          <p:cNvGrpSpPr>
            <a:grpSpLocks/>
          </p:cNvGrpSpPr>
          <p:nvPr/>
        </p:nvGrpSpPr>
        <p:grpSpPr>
          <a:xfrm>
            <a:off x="7125058" y="1772713"/>
            <a:ext cx="5335594" cy="1397974"/>
            <a:chOff x="1650043" y="130715"/>
            <a:chExt cx="879822" cy="791746"/>
          </a:xfrm>
        </p:grpSpPr>
        <p:pic>
          <p:nvPicPr>
            <p:cNvPr id="22" name="Picture 21">
              <a:extLst>
                <a:ext uri="{FF2B5EF4-FFF2-40B4-BE49-F238E27FC236}">
                  <a16:creationId xmlns:a16="http://schemas.microsoft.com/office/drawing/2014/main" id="{F7E4C941-92BF-CA20-A31B-F70224216A20}"/>
                </a:ext>
              </a:extLst>
            </p:cNvPr>
            <p:cNvPicPr>
              <a:picLocks noChangeAspect="1"/>
            </p:cNvPicPr>
            <p:nvPr/>
          </p:nvPicPr>
          <p:blipFill>
            <a:blip r:embed="rId6" cstate="print">
              <a:duotone>
                <a:schemeClr val="accent2">
                  <a:shade val="45000"/>
                  <a:satMod val="135000"/>
                </a:schemeClr>
                <a:prstClr val="white"/>
              </a:duotone>
            </a:blip>
            <a:srcRect/>
            <a:stretch>
              <a:fillRect/>
            </a:stretch>
          </p:blipFill>
          <p:spPr bwMode="auto">
            <a:xfrm>
              <a:off x="1650043" y="130715"/>
              <a:ext cx="879822" cy="791746"/>
            </a:xfrm>
            <a:prstGeom prst="rect">
              <a:avLst/>
            </a:prstGeom>
            <a:noFill/>
            <a:ln>
              <a:noFill/>
            </a:ln>
          </p:spPr>
        </p:pic>
        <p:sp>
          <p:nvSpPr>
            <p:cNvPr id="23" name="Rectangle 22">
              <a:extLst>
                <a:ext uri="{FF2B5EF4-FFF2-40B4-BE49-F238E27FC236}">
                  <a16:creationId xmlns:a16="http://schemas.microsoft.com/office/drawing/2014/main" id="{32A5CCB6-8AA8-211D-C4D0-AF6966438DE8}"/>
                </a:ext>
              </a:extLst>
            </p:cNvPr>
            <p:cNvSpPr/>
            <p:nvPr/>
          </p:nvSpPr>
          <p:spPr>
            <a:xfrm>
              <a:off x="1690728" y="157960"/>
              <a:ext cx="710511" cy="62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algn="r" rtl="0">
                <a:lnSpc>
                  <a:spcPct val="107000"/>
                </a:lnSpc>
                <a:spcAft>
                  <a:spcPts val="800"/>
                </a:spcAft>
              </a:pPr>
              <a:r>
                <a:rPr lang="ar-EG"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ماهية</a:t>
              </a:r>
              <a:r>
                <a:rPr lang="ar-SA"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 دراسة الحالة</a:t>
              </a:r>
              <a:endParaRPr lang="en-US" sz="45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4" name="Group 23">
            <a:extLst>
              <a:ext uri="{FF2B5EF4-FFF2-40B4-BE49-F238E27FC236}">
                <a16:creationId xmlns:a16="http://schemas.microsoft.com/office/drawing/2014/main" id="{1BF27AE6-7215-5DBF-46A4-D5CC7C5D6B56}"/>
              </a:ext>
            </a:extLst>
          </p:cNvPr>
          <p:cNvGrpSpPr/>
          <p:nvPr/>
        </p:nvGrpSpPr>
        <p:grpSpPr>
          <a:xfrm>
            <a:off x="-762000" y="3924300"/>
            <a:ext cx="17907000" cy="2989605"/>
            <a:chOff x="12632781" y="2720128"/>
            <a:chExt cx="6486169" cy="702738"/>
          </a:xfrm>
        </p:grpSpPr>
        <p:sp>
          <p:nvSpPr>
            <p:cNvPr id="25" name="Freeform 9">
              <a:extLst>
                <a:ext uri="{FF2B5EF4-FFF2-40B4-BE49-F238E27FC236}">
                  <a16:creationId xmlns:a16="http://schemas.microsoft.com/office/drawing/2014/main" id="{95826796-CF80-5A30-53CF-C27B1190AD40}"/>
                </a:ext>
              </a:extLst>
            </p:cNvPr>
            <p:cNvSpPr/>
            <p:nvPr/>
          </p:nvSpPr>
          <p:spPr>
            <a:xfrm flipH="1">
              <a:off x="12632781" y="2720128"/>
              <a:ext cx="6486169" cy="702738"/>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7">
                <a:duotone>
                  <a:schemeClr val="accent6">
                    <a:shade val="45000"/>
                    <a:satMod val="135000"/>
                  </a:schemeClr>
                  <a:prstClr val="white"/>
                </a:duotone>
                <a:lum/>
                <a:extLst>
                  <a:ext uri="{96DAC541-7B7A-43D3-8B79-37D633B846F1}">
                    <asvg:svgBlip xmlns:asvg="http://schemas.microsoft.com/office/drawing/2016/SVG/main" r:embed="rId8"/>
                  </a:ext>
                </a:extLst>
              </a:blip>
              <a:stretch>
                <a:fillRect/>
              </a:stretch>
            </a:blipFill>
          </p:spPr>
          <p:txBody>
            <a:bodyPr/>
            <a:lstStyle/>
            <a:p>
              <a:pPr algn="r"/>
              <a:endParaRPr lang="ar-EG" sz="1200" dirty="0"/>
            </a:p>
          </p:txBody>
        </p:sp>
        <p:sp>
          <p:nvSpPr>
            <p:cNvPr id="26" name="TextBox 25">
              <a:extLst>
                <a:ext uri="{FF2B5EF4-FFF2-40B4-BE49-F238E27FC236}">
                  <a16:creationId xmlns:a16="http://schemas.microsoft.com/office/drawing/2014/main" id="{99F5437B-F32E-9D47-8281-8ECA6500C813}"/>
                </a:ext>
              </a:extLst>
            </p:cNvPr>
            <p:cNvSpPr txBox="1"/>
            <p:nvPr/>
          </p:nvSpPr>
          <p:spPr>
            <a:xfrm>
              <a:off x="13151894" y="2781782"/>
              <a:ext cx="5817379" cy="496475"/>
            </a:xfrm>
            <a:prstGeom prst="rect">
              <a:avLst/>
            </a:prstGeom>
            <a:noFill/>
          </p:spPr>
          <p:txBody>
            <a:bodyPr wrap="square" rtlCol="1">
              <a:spAutoFit/>
            </a:bodyPr>
            <a:lstStyle/>
            <a:p>
              <a:pPr algn="r" rtl="1">
                <a:lnSpc>
                  <a:spcPct val="200000"/>
                </a:lnSpc>
              </a:pPr>
              <a:r>
                <a:rPr lang="ar-EG" sz="3500" b="1" dirty="0">
                  <a:latin typeface="Dubai" panose="020B0503030403030204" pitchFamily="34" charset="-78"/>
                  <a:ea typeface="Calibri" panose="020F0502020204030204" pitchFamily="34" charset="0"/>
                  <a:cs typeface="Dubai" panose="020B0503030403030204" pitchFamily="34" charset="-78"/>
                </a:rPr>
                <a:t>١ - وصف وتحليل نموذج من مظهر سلوكي أو خبره ذاتيه نادره وهنا يكون الاهتمام مركزا على الفروق بين البحوث وبين الناس عامة حيث تتم دراسة المظاهر الفريدة للسلوك دراسة متعمقة</a:t>
              </a:r>
            </a:p>
          </p:txBody>
        </p:sp>
      </p:grpSp>
      <p:grpSp>
        <p:nvGrpSpPr>
          <p:cNvPr id="10" name="Group 9">
            <a:extLst>
              <a:ext uri="{FF2B5EF4-FFF2-40B4-BE49-F238E27FC236}">
                <a16:creationId xmlns:a16="http://schemas.microsoft.com/office/drawing/2014/main" id="{CF66CF8E-3C82-0D46-F923-E43E81BB239F}"/>
              </a:ext>
            </a:extLst>
          </p:cNvPr>
          <p:cNvGrpSpPr/>
          <p:nvPr/>
        </p:nvGrpSpPr>
        <p:grpSpPr>
          <a:xfrm>
            <a:off x="6178564" y="3044603"/>
            <a:ext cx="11004095" cy="913617"/>
            <a:chOff x="1464460" y="5037499"/>
            <a:chExt cx="3577969" cy="1370425"/>
          </a:xfrm>
        </p:grpSpPr>
        <p:sp>
          <p:nvSpPr>
            <p:cNvPr id="11" name="TextBox 42">
              <a:extLst>
                <a:ext uri="{FF2B5EF4-FFF2-40B4-BE49-F238E27FC236}">
                  <a16:creationId xmlns:a16="http://schemas.microsoft.com/office/drawing/2014/main" id="{05187F31-5D86-644A-AE00-71EC2397E163}"/>
                </a:ext>
              </a:extLst>
            </p:cNvPr>
            <p:cNvSpPr txBox="1"/>
            <p:nvPr/>
          </p:nvSpPr>
          <p:spPr>
            <a:xfrm>
              <a:off x="1835309" y="5037499"/>
              <a:ext cx="3131558" cy="1269578"/>
            </a:xfrm>
            <a:prstGeom prst="rect">
              <a:avLst/>
            </a:prstGeom>
          </p:spPr>
          <p:txBody>
            <a:bodyPr wrap="square" lIns="0" tIns="0" rIns="0" bIns="0" rtlCol="0" anchor="t">
              <a:spAutoFit/>
            </a:bodyPr>
            <a:lstStyle/>
            <a:p>
              <a:pPr algn="just" rtl="1">
                <a:lnSpc>
                  <a:spcPct val="150000"/>
                </a:lnSpc>
              </a:pPr>
              <a:r>
                <a:rPr lang="ar-EG" sz="4000" b="1" spc="51" dirty="0">
                  <a:solidFill>
                    <a:schemeClr val="accent1">
                      <a:lumMod val="50000"/>
                    </a:schemeClr>
                  </a:solidFill>
                  <a:latin typeface="Dubai" panose="020B0503030403030204" pitchFamily="34" charset="-78"/>
                  <a:cs typeface="Dubai" panose="020B0503030403030204" pitchFamily="34" charset="-78"/>
                </a:rPr>
                <a:t>وتستخدم دراسة الحالة مع نوعين من المشكلات :</a:t>
              </a:r>
            </a:p>
          </p:txBody>
        </p:sp>
        <p:pic>
          <p:nvPicPr>
            <p:cNvPr id="12" name="Picture 11">
              <a:extLst>
                <a:ext uri="{FF2B5EF4-FFF2-40B4-BE49-F238E27FC236}">
                  <a16:creationId xmlns:a16="http://schemas.microsoft.com/office/drawing/2014/main" id="{03C4A12D-42CE-A145-E7E0-F0D15A4AA44F}"/>
                </a:ext>
              </a:extLst>
            </p:cNvPr>
            <p:cNvPicPr>
              <a:picLocks noChangeAspect="1"/>
            </p:cNvPicPr>
            <p:nvPr/>
          </p:nvPicPr>
          <p:blipFill>
            <a:blip r:embed="rId9">
              <a:biLevel thresh="25000"/>
              <a:extLst>
                <a:ext uri="{28A0092B-C50C-407E-A947-70E740481C1C}">
                  <a14:useLocalDpi xmlns:a14="http://schemas.microsoft.com/office/drawing/2010/main" val="0"/>
                </a:ext>
              </a:extLst>
            </a:blip>
            <a:stretch>
              <a:fillRect/>
            </a:stretch>
          </p:blipFill>
          <p:spPr>
            <a:xfrm>
              <a:off x="2327573" y="5963733"/>
              <a:ext cx="2714856" cy="326430"/>
            </a:xfrm>
            <a:prstGeom prst="rect">
              <a:avLst/>
            </a:prstGeom>
          </p:spPr>
        </p:pic>
        <p:pic>
          <p:nvPicPr>
            <p:cNvPr id="13" name="Picture 12">
              <a:extLst>
                <a:ext uri="{FF2B5EF4-FFF2-40B4-BE49-F238E27FC236}">
                  <a16:creationId xmlns:a16="http://schemas.microsoft.com/office/drawing/2014/main" id="{BE8D1E2E-56C5-9220-CB63-3E71DAB0892B}"/>
                </a:ext>
              </a:extLst>
            </p:cNvPr>
            <p:cNvPicPr>
              <a:picLocks noChangeAspect="1"/>
            </p:cNvPicPr>
            <p:nvPr/>
          </p:nvPicPr>
          <p:blipFill>
            <a:blip r:embed="rId9">
              <a:biLevel thresh="25000"/>
              <a:extLst>
                <a:ext uri="{28A0092B-C50C-407E-A947-70E740481C1C}">
                  <a14:useLocalDpi xmlns:a14="http://schemas.microsoft.com/office/drawing/2010/main" val="0"/>
                </a:ext>
              </a:extLst>
            </a:blip>
            <a:stretch>
              <a:fillRect/>
            </a:stretch>
          </p:blipFill>
          <p:spPr>
            <a:xfrm>
              <a:off x="1464460" y="6081494"/>
              <a:ext cx="2894551" cy="326430"/>
            </a:xfrm>
            <a:prstGeom prst="rect">
              <a:avLst/>
            </a:prstGeom>
          </p:spPr>
        </p:pic>
      </p:grpSp>
      <p:grpSp>
        <p:nvGrpSpPr>
          <p:cNvPr id="14" name="Group 13">
            <a:extLst>
              <a:ext uri="{FF2B5EF4-FFF2-40B4-BE49-F238E27FC236}">
                <a16:creationId xmlns:a16="http://schemas.microsoft.com/office/drawing/2014/main" id="{14DC56B5-89C0-E232-5D57-37AD5DEF7988}"/>
              </a:ext>
            </a:extLst>
          </p:cNvPr>
          <p:cNvGrpSpPr/>
          <p:nvPr/>
        </p:nvGrpSpPr>
        <p:grpSpPr>
          <a:xfrm>
            <a:off x="-762000" y="6801861"/>
            <a:ext cx="17907000" cy="2989605"/>
            <a:chOff x="12632781" y="2720128"/>
            <a:chExt cx="6486169" cy="702738"/>
          </a:xfrm>
        </p:grpSpPr>
        <p:sp>
          <p:nvSpPr>
            <p:cNvPr id="15" name="Freeform 9">
              <a:extLst>
                <a:ext uri="{FF2B5EF4-FFF2-40B4-BE49-F238E27FC236}">
                  <a16:creationId xmlns:a16="http://schemas.microsoft.com/office/drawing/2014/main" id="{8F021C2C-256B-31BB-4C86-A012B770FEAD}"/>
                </a:ext>
              </a:extLst>
            </p:cNvPr>
            <p:cNvSpPr/>
            <p:nvPr/>
          </p:nvSpPr>
          <p:spPr>
            <a:xfrm flipH="1">
              <a:off x="12632781" y="2720128"/>
              <a:ext cx="6486169" cy="702738"/>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7">
                <a:duotone>
                  <a:schemeClr val="accent6">
                    <a:shade val="45000"/>
                    <a:satMod val="135000"/>
                  </a:schemeClr>
                  <a:prstClr val="white"/>
                </a:duotone>
                <a:lum/>
                <a:extLst>
                  <a:ext uri="{96DAC541-7B7A-43D3-8B79-37D633B846F1}">
                    <asvg:svgBlip xmlns:asvg="http://schemas.microsoft.com/office/drawing/2016/SVG/main" r:embed="rId8"/>
                  </a:ext>
                </a:extLst>
              </a:blip>
              <a:stretch>
                <a:fillRect/>
              </a:stretch>
            </a:blipFill>
          </p:spPr>
          <p:txBody>
            <a:bodyPr/>
            <a:lstStyle/>
            <a:p>
              <a:pPr algn="r"/>
              <a:endParaRPr lang="ar-EG" sz="1200" dirty="0"/>
            </a:p>
          </p:txBody>
        </p:sp>
        <p:sp>
          <p:nvSpPr>
            <p:cNvPr id="16" name="TextBox 15">
              <a:extLst>
                <a:ext uri="{FF2B5EF4-FFF2-40B4-BE49-F238E27FC236}">
                  <a16:creationId xmlns:a16="http://schemas.microsoft.com/office/drawing/2014/main" id="{3E8C97DA-FAA7-0338-1C96-0A2374A962AA}"/>
                </a:ext>
              </a:extLst>
            </p:cNvPr>
            <p:cNvSpPr txBox="1"/>
            <p:nvPr/>
          </p:nvSpPr>
          <p:spPr>
            <a:xfrm>
              <a:off x="13151894" y="2781782"/>
              <a:ext cx="5817379" cy="496475"/>
            </a:xfrm>
            <a:prstGeom prst="rect">
              <a:avLst/>
            </a:prstGeom>
            <a:noFill/>
          </p:spPr>
          <p:txBody>
            <a:bodyPr wrap="square" rtlCol="1">
              <a:spAutoFit/>
            </a:bodyPr>
            <a:lstStyle/>
            <a:p>
              <a:pPr algn="r" rtl="1">
                <a:lnSpc>
                  <a:spcPct val="200000"/>
                </a:lnSpc>
              </a:pPr>
              <a:r>
                <a:rPr lang="ar-EG" sz="3500" b="1" dirty="0">
                  <a:latin typeface="Dubai" panose="020B0503030403030204" pitchFamily="34" charset="-78"/>
                  <a:ea typeface="Calibri" panose="020F0502020204030204" pitchFamily="34" charset="0"/>
                  <a:cs typeface="Dubai" panose="020B0503030403030204" pitchFamily="34" charset="-78"/>
                </a:rPr>
                <a:t>2- اعطاء وصف للأفراد الذين يمكن اعتبارهم عينة ممثلة للناس عامه وهنا تسمح لنا دراسة الحالة بتحديد مظاهر السلوك والخبرة التي يشترك فيها العديد من الناس .</a:t>
              </a:r>
            </a:p>
          </p:txBody>
        </p:sp>
      </p:grpSp>
    </p:spTree>
    <p:extLst>
      <p:ext uri="{BB962C8B-B14F-4D97-AF65-F5344CB8AC3E}">
        <p14:creationId xmlns:p14="http://schemas.microsoft.com/office/powerpoint/2010/main" val="716508238"/>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Triangle 7">
            <a:extLst>
              <a:ext uri="{FF2B5EF4-FFF2-40B4-BE49-F238E27FC236}">
                <a16:creationId xmlns:a16="http://schemas.microsoft.com/office/drawing/2014/main" id="{BDC96880-C9A8-D463-187E-5F44CF00C555}"/>
              </a:ext>
            </a:extLst>
          </p:cNvPr>
          <p:cNvSpPr/>
          <p:nvPr/>
        </p:nvSpPr>
        <p:spPr>
          <a:xfrm flipH="1">
            <a:off x="0" y="-30549"/>
            <a:ext cx="18288000" cy="10325100"/>
          </a:xfrm>
          <a:prstGeom prst="rtTriangle">
            <a:avLst/>
          </a:prstGeom>
          <a:solidFill>
            <a:schemeClr val="accent4">
              <a:lumMod val="75000"/>
              <a:alpha val="54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ar-EG" dirty="0"/>
          </a:p>
        </p:txBody>
      </p:sp>
      <p:grpSp>
        <p:nvGrpSpPr>
          <p:cNvPr id="2" name="Group 1">
            <a:extLst>
              <a:ext uri="{FF2B5EF4-FFF2-40B4-BE49-F238E27FC236}">
                <a16:creationId xmlns:a16="http://schemas.microsoft.com/office/drawing/2014/main" id="{EA7FD379-A12B-C0F3-294C-AF8BD930CAD6}"/>
              </a:ext>
            </a:extLst>
          </p:cNvPr>
          <p:cNvGrpSpPr/>
          <p:nvPr/>
        </p:nvGrpSpPr>
        <p:grpSpPr>
          <a:xfrm>
            <a:off x="695755" y="1061232"/>
            <a:ext cx="1980028" cy="980225"/>
            <a:chOff x="789788" y="568550"/>
            <a:chExt cx="2263765" cy="876343"/>
          </a:xfrm>
        </p:grpSpPr>
        <p:pic>
          <p:nvPicPr>
            <p:cNvPr id="3" name="Picture 2">
              <a:extLst>
                <a:ext uri="{FF2B5EF4-FFF2-40B4-BE49-F238E27FC236}">
                  <a16:creationId xmlns:a16="http://schemas.microsoft.com/office/drawing/2014/main" id="{06FDF8A8-8115-0A6B-2829-DA2EC6FE1CBB}"/>
                </a:ext>
              </a:extLst>
            </p:cNvPr>
            <p:cNvPicPr>
              <a:picLocks noChangeAspect="1"/>
            </p:cNvPicPr>
            <p:nvPr/>
          </p:nvPicPr>
          <p:blipFill>
            <a:blip r:embed="rId3"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789788" y="568550"/>
              <a:ext cx="2263765" cy="876343"/>
            </a:xfrm>
            <a:prstGeom prst="rect">
              <a:avLst/>
            </a:prstGeom>
          </p:spPr>
        </p:pic>
        <p:sp>
          <p:nvSpPr>
            <p:cNvPr id="4" name="TextBox 28">
              <a:extLst>
                <a:ext uri="{FF2B5EF4-FFF2-40B4-BE49-F238E27FC236}">
                  <a16:creationId xmlns:a16="http://schemas.microsoft.com/office/drawing/2014/main" id="{4E9B5231-2549-7509-307B-8A7BD2A6ABD2}"/>
                </a:ext>
              </a:extLst>
            </p:cNvPr>
            <p:cNvSpPr txBox="1"/>
            <p:nvPr/>
          </p:nvSpPr>
          <p:spPr>
            <a:xfrm rot="20457677">
              <a:off x="874661" y="849684"/>
              <a:ext cx="1896204" cy="368025"/>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2500" b="1"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rPr>
                <a:t>الجلسة الأولى</a:t>
              </a:r>
              <a:endParaRPr lang="en-US" sz="2500"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5" name="Group 4">
            <a:extLst>
              <a:ext uri="{FF2B5EF4-FFF2-40B4-BE49-F238E27FC236}">
                <a16:creationId xmlns:a16="http://schemas.microsoft.com/office/drawing/2014/main" id="{9B30CF6B-06A4-7767-9951-7F92C4EFB13A}"/>
              </a:ext>
            </a:extLst>
          </p:cNvPr>
          <p:cNvGrpSpPr/>
          <p:nvPr/>
        </p:nvGrpSpPr>
        <p:grpSpPr>
          <a:xfrm>
            <a:off x="140419" y="299624"/>
            <a:ext cx="1879169" cy="980224"/>
            <a:chOff x="1282652" y="498315"/>
            <a:chExt cx="1807888" cy="876343"/>
          </a:xfrm>
        </p:grpSpPr>
        <p:pic>
          <p:nvPicPr>
            <p:cNvPr id="6" name="Picture 5">
              <a:extLst>
                <a:ext uri="{FF2B5EF4-FFF2-40B4-BE49-F238E27FC236}">
                  <a16:creationId xmlns:a16="http://schemas.microsoft.com/office/drawing/2014/main" id="{FEBD5877-C1CE-1FA6-5F49-D25B89BE69F2}"/>
                </a:ext>
              </a:extLst>
            </p:cNvPr>
            <p:cNvPicPr>
              <a:picLocks noChangeAspect="1"/>
            </p:cNvPicPr>
            <p:nvPr/>
          </p:nvPicPr>
          <p:blipFill>
            <a:blip r:embed="rId4"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1282652" y="498315"/>
              <a:ext cx="1807888" cy="876343"/>
            </a:xfrm>
            <a:prstGeom prst="rect">
              <a:avLst/>
            </a:prstGeom>
          </p:spPr>
        </p:pic>
        <p:sp>
          <p:nvSpPr>
            <p:cNvPr id="7" name="TextBox 28">
              <a:extLst>
                <a:ext uri="{FF2B5EF4-FFF2-40B4-BE49-F238E27FC236}">
                  <a16:creationId xmlns:a16="http://schemas.microsoft.com/office/drawing/2014/main" id="{FC86DDE1-7B1B-D414-53E9-60A2955210EE}"/>
                </a:ext>
              </a:extLst>
            </p:cNvPr>
            <p:cNvSpPr txBox="1"/>
            <p:nvPr/>
          </p:nvSpPr>
          <p:spPr>
            <a:xfrm rot="20457677">
              <a:off x="1345850" y="709582"/>
              <a:ext cx="1421884" cy="441630"/>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3000" b="1"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rPr>
                <a:t>اليوم الثاني</a:t>
              </a:r>
              <a:endParaRPr lang="en-US" sz="3000"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9" name="Group 8">
            <a:extLst>
              <a:ext uri="{FF2B5EF4-FFF2-40B4-BE49-F238E27FC236}">
                <a16:creationId xmlns:a16="http://schemas.microsoft.com/office/drawing/2014/main" id="{4F232B40-6637-2F3C-5186-E94AE85DE2F2}"/>
              </a:ext>
            </a:extLst>
          </p:cNvPr>
          <p:cNvGrpSpPr/>
          <p:nvPr/>
        </p:nvGrpSpPr>
        <p:grpSpPr>
          <a:xfrm>
            <a:off x="12103212" y="132020"/>
            <a:ext cx="5976052" cy="1024493"/>
            <a:chOff x="4650339" y="1798820"/>
            <a:chExt cx="9218059" cy="2703922"/>
          </a:xfrm>
        </p:grpSpPr>
        <p:pic>
          <p:nvPicPr>
            <p:cNvPr id="19" name="Picture 18">
              <a:extLst>
                <a:ext uri="{FF2B5EF4-FFF2-40B4-BE49-F238E27FC236}">
                  <a16:creationId xmlns:a16="http://schemas.microsoft.com/office/drawing/2014/main" id="{DB587E16-79F8-057F-8149-E7592A68F8A7}"/>
                </a:ext>
              </a:extLst>
            </p:cNvPr>
            <p:cNvPicPr>
              <a:picLocks noChangeAspect="1"/>
            </p:cNvPicPr>
            <p:nvPr/>
          </p:nvPicPr>
          <p:blipFill rotWithShape="1">
            <a:blip r:embed="rId5">
              <a:grayscl/>
              <a:extLst>
                <a:ext uri="{BEBA8EAE-BF5A-486C-A8C5-ECC9F3942E4B}">
                  <a14:imgProps xmlns:a14="http://schemas.microsoft.com/office/drawing/2010/main">
                    <a14:imgLayer r:embed="rId6">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630" t="9182" r="839" b="13125"/>
            <a:stretch/>
          </p:blipFill>
          <p:spPr>
            <a:xfrm>
              <a:off x="5374985" y="1798820"/>
              <a:ext cx="8493413" cy="2703922"/>
            </a:xfrm>
            <a:prstGeom prst="rect">
              <a:avLst/>
            </a:prstGeom>
          </p:spPr>
        </p:pic>
        <p:sp>
          <p:nvSpPr>
            <p:cNvPr id="20" name="TextBox 42">
              <a:extLst>
                <a:ext uri="{FF2B5EF4-FFF2-40B4-BE49-F238E27FC236}">
                  <a16:creationId xmlns:a16="http://schemas.microsoft.com/office/drawing/2014/main" id="{A8710DD6-0C55-5F29-4CAF-3B243057A9DD}"/>
                </a:ext>
              </a:extLst>
            </p:cNvPr>
            <p:cNvSpPr txBox="1"/>
            <p:nvPr/>
          </p:nvSpPr>
          <p:spPr>
            <a:xfrm>
              <a:off x="4650339" y="1798821"/>
              <a:ext cx="8662082" cy="2513078"/>
            </a:xfrm>
            <a:prstGeom prst="rect">
              <a:avLst/>
            </a:prstGeom>
          </p:spPr>
          <p:txBody>
            <a:bodyPr wrap="square" lIns="0" tIns="0" rIns="0" bIns="0" rtlCol="0" anchor="t">
              <a:spAutoFit/>
            </a:bodyPr>
            <a:lstStyle/>
            <a:p>
              <a:pPr algn="just" rtl="1">
                <a:lnSpc>
                  <a:spcPct val="150000"/>
                </a:lnSpc>
              </a:pPr>
              <a:r>
                <a:rPr lang="ar-EG" sz="4500" b="1" spc="51" dirty="0">
                  <a:latin typeface="Aljazeera" panose="02000000000000000000" pitchFamily="2" charset="-78"/>
                  <a:cs typeface="Aljazeera" panose="02000000000000000000" pitchFamily="2" charset="-78"/>
                </a:rPr>
                <a:t>المرشد عند دراسة الحالة</a:t>
              </a:r>
              <a:endParaRPr lang="en-US" sz="4500" b="1" spc="51" dirty="0">
                <a:latin typeface="Aljazeera" panose="02000000000000000000" pitchFamily="2" charset="-78"/>
                <a:cs typeface="Aljazeera" panose="02000000000000000000" pitchFamily="2" charset="-78"/>
              </a:endParaRPr>
            </a:p>
          </p:txBody>
        </p:sp>
      </p:grpSp>
      <p:grpSp>
        <p:nvGrpSpPr>
          <p:cNvPr id="21" name="Group 20">
            <a:extLst>
              <a:ext uri="{FF2B5EF4-FFF2-40B4-BE49-F238E27FC236}">
                <a16:creationId xmlns:a16="http://schemas.microsoft.com/office/drawing/2014/main" id="{5B62A8B4-4138-3877-B476-EFD14E7625E9}"/>
              </a:ext>
            </a:extLst>
          </p:cNvPr>
          <p:cNvGrpSpPr>
            <a:grpSpLocks/>
          </p:cNvGrpSpPr>
          <p:nvPr/>
        </p:nvGrpSpPr>
        <p:grpSpPr>
          <a:xfrm>
            <a:off x="8686801" y="1181100"/>
            <a:ext cx="2971804" cy="1397974"/>
            <a:chOff x="1953621" y="130715"/>
            <a:chExt cx="530463" cy="791746"/>
          </a:xfrm>
        </p:grpSpPr>
        <p:pic>
          <p:nvPicPr>
            <p:cNvPr id="22" name="Picture 21">
              <a:extLst>
                <a:ext uri="{FF2B5EF4-FFF2-40B4-BE49-F238E27FC236}">
                  <a16:creationId xmlns:a16="http://schemas.microsoft.com/office/drawing/2014/main" id="{F7E4C941-92BF-CA20-A31B-F70224216A20}"/>
                </a:ext>
              </a:extLst>
            </p:cNvPr>
            <p:cNvPicPr>
              <a:picLocks noChangeAspect="1"/>
            </p:cNvPicPr>
            <p:nvPr/>
          </p:nvPicPr>
          <p:blipFill>
            <a:blip r:embed="rId7" cstate="print">
              <a:duotone>
                <a:schemeClr val="accent2">
                  <a:shade val="45000"/>
                  <a:satMod val="135000"/>
                </a:schemeClr>
                <a:prstClr val="white"/>
              </a:duotone>
            </a:blip>
            <a:srcRect/>
            <a:stretch>
              <a:fillRect/>
            </a:stretch>
          </p:blipFill>
          <p:spPr bwMode="auto">
            <a:xfrm>
              <a:off x="1980824" y="130715"/>
              <a:ext cx="503260" cy="791746"/>
            </a:xfrm>
            <a:prstGeom prst="rect">
              <a:avLst/>
            </a:prstGeom>
            <a:noFill/>
            <a:ln>
              <a:noFill/>
            </a:ln>
          </p:spPr>
        </p:pic>
        <p:sp>
          <p:nvSpPr>
            <p:cNvPr id="23" name="Rectangle 22">
              <a:extLst>
                <a:ext uri="{FF2B5EF4-FFF2-40B4-BE49-F238E27FC236}">
                  <a16:creationId xmlns:a16="http://schemas.microsoft.com/office/drawing/2014/main" id="{32A5CCB6-8AA8-211D-C4D0-AF6966438DE8}"/>
                </a:ext>
              </a:extLst>
            </p:cNvPr>
            <p:cNvSpPr/>
            <p:nvPr/>
          </p:nvSpPr>
          <p:spPr>
            <a:xfrm>
              <a:off x="1953621" y="187218"/>
              <a:ext cx="462398" cy="62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algn="r" rtl="0">
                <a:lnSpc>
                  <a:spcPct val="107000"/>
                </a:lnSpc>
                <a:spcAft>
                  <a:spcPts val="800"/>
                </a:spcAft>
              </a:pPr>
              <a:r>
                <a:rPr lang="ar-EG"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التشخيص</a:t>
              </a:r>
              <a:endParaRPr lang="en-US" sz="45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4" name="Group 23">
            <a:extLst>
              <a:ext uri="{FF2B5EF4-FFF2-40B4-BE49-F238E27FC236}">
                <a16:creationId xmlns:a16="http://schemas.microsoft.com/office/drawing/2014/main" id="{1BF27AE6-7215-5DBF-46A4-D5CC7C5D6B56}"/>
              </a:ext>
            </a:extLst>
          </p:cNvPr>
          <p:cNvGrpSpPr/>
          <p:nvPr/>
        </p:nvGrpSpPr>
        <p:grpSpPr>
          <a:xfrm>
            <a:off x="4343404" y="2613510"/>
            <a:ext cx="13735860" cy="6035190"/>
            <a:chOff x="12871296" y="2531077"/>
            <a:chExt cx="6434827" cy="2169375"/>
          </a:xfrm>
        </p:grpSpPr>
        <p:sp>
          <p:nvSpPr>
            <p:cNvPr id="25" name="Freeform 9">
              <a:extLst>
                <a:ext uri="{FF2B5EF4-FFF2-40B4-BE49-F238E27FC236}">
                  <a16:creationId xmlns:a16="http://schemas.microsoft.com/office/drawing/2014/main" id="{95826796-CF80-5A30-53CF-C27B1190AD40}"/>
                </a:ext>
              </a:extLst>
            </p:cNvPr>
            <p:cNvSpPr/>
            <p:nvPr/>
          </p:nvSpPr>
          <p:spPr>
            <a:xfrm flipH="1">
              <a:off x="12871296" y="2531077"/>
              <a:ext cx="6434827" cy="2169375"/>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8">
                <a:duotone>
                  <a:schemeClr val="accent4">
                    <a:shade val="45000"/>
                    <a:satMod val="135000"/>
                  </a:schemeClr>
                  <a:prstClr val="white"/>
                </a:duotone>
                <a:extLst>
                  <a:ext uri="{96DAC541-7B7A-43D3-8B79-37D633B846F1}">
                    <asvg:svgBlip xmlns:asvg="http://schemas.microsoft.com/office/drawing/2016/SVG/main" r:embed="rId9"/>
                  </a:ext>
                </a:extLst>
              </a:blip>
              <a:stretch>
                <a:fillRect/>
              </a:stretch>
            </a:blipFill>
          </p:spPr>
          <p:txBody>
            <a:bodyPr/>
            <a:lstStyle/>
            <a:p>
              <a:endParaRPr lang="ar-EG" sz="1200" dirty="0"/>
            </a:p>
          </p:txBody>
        </p:sp>
        <p:sp>
          <p:nvSpPr>
            <p:cNvPr id="26" name="TextBox 25">
              <a:extLst>
                <a:ext uri="{FF2B5EF4-FFF2-40B4-BE49-F238E27FC236}">
                  <a16:creationId xmlns:a16="http://schemas.microsoft.com/office/drawing/2014/main" id="{99F5437B-F32E-9D47-8281-8ECA6500C813}"/>
                </a:ext>
              </a:extLst>
            </p:cNvPr>
            <p:cNvSpPr txBox="1"/>
            <p:nvPr/>
          </p:nvSpPr>
          <p:spPr>
            <a:xfrm>
              <a:off x="13540732" y="2652258"/>
              <a:ext cx="5515019" cy="1759042"/>
            </a:xfrm>
            <a:prstGeom prst="rect">
              <a:avLst/>
            </a:prstGeom>
            <a:noFill/>
          </p:spPr>
          <p:txBody>
            <a:bodyPr wrap="square" rtlCol="1">
              <a:spAutoFit/>
            </a:bodyPr>
            <a:lstStyle/>
            <a:p>
              <a:pPr algn="just" rtl="1">
                <a:lnSpc>
                  <a:spcPct val="200000"/>
                </a:lnSpc>
              </a:pPr>
              <a:r>
                <a:rPr lang="ar-EG" sz="3200" b="1" dirty="0">
                  <a:latin typeface="Dubai" panose="020B0503030403030204" pitchFamily="34" charset="-78"/>
                  <a:ea typeface="Calibri" panose="020F0502020204030204" pitchFamily="34" charset="0"/>
                  <a:cs typeface="Dubai" panose="020B0503030403030204" pitchFamily="34" charset="-78"/>
                </a:rPr>
                <a:t>ثالثاً : التشخيص دائماً قابل للتغير مع ظهور حقائق جديدة </a:t>
              </a:r>
            </a:p>
            <a:p>
              <a:pPr algn="just" rtl="1">
                <a:lnSpc>
                  <a:spcPct val="200000"/>
                </a:lnSpc>
              </a:pPr>
              <a:r>
                <a:rPr lang="ar-EG" sz="3200" b="1" dirty="0">
                  <a:latin typeface="Dubai" panose="020B0503030403030204" pitchFamily="34" charset="-78"/>
                  <a:ea typeface="Calibri" panose="020F0502020204030204" pitchFamily="34" charset="0"/>
                  <a:cs typeface="Dubai" panose="020B0503030403030204" pitchFamily="34" charset="-78"/>
                </a:rPr>
                <a:t>رابعاً : التشخيص في أحسن صورة - هو افتراض علمي لأقرب الاحتمالات </a:t>
              </a:r>
            </a:p>
            <a:p>
              <a:pPr algn="just" rtl="1">
                <a:lnSpc>
                  <a:spcPct val="200000"/>
                </a:lnSpc>
              </a:pPr>
              <a:r>
                <a:rPr lang="ar-EG" sz="3200" b="1" dirty="0">
                  <a:latin typeface="Dubai" panose="020B0503030403030204" pitchFamily="34" charset="-78"/>
                  <a:ea typeface="Calibri" panose="020F0502020204030204" pitchFamily="34" charset="0"/>
                  <a:cs typeface="Dubai" panose="020B0503030403030204" pitchFamily="34" charset="-78"/>
                </a:rPr>
                <a:t>خامساً : التشخيص أسلوب عملي للعلاج وليس بحثاً مطلقاً وراء العلل</a:t>
              </a:r>
            </a:p>
            <a:p>
              <a:pPr algn="just" rtl="1">
                <a:lnSpc>
                  <a:spcPct val="200000"/>
                </a:lnSpc>
              </a:pPr>
              <a:r>
                <a:rPr lang="ar-EG" sz="3200" b="1" dirty="0">
                  <a:latin typeface="Dubai" panose="020B0503030403030204" pitchFamily="34" charset="-78"/>
                  <a:ea typeface="Calibri" panose="020F0502020204030204" pitchFamily="34" charset="0"/>
                  <a:cs typeface="Dubai" panose="020B0503030403030204" pitchFamily="34" charset="-78"/>
                </a:rPr>
                <a:t>سادساً : التشخيص عملية مشتركة بين الأخصائي والعميل</a:t>
              </a:r>
            </a:p>
            <a:p>
              <a:pPr algn="just" rtl="1">
                <a:lnSpc>
                  <a:spcPct val="200000"/>
                </a:lnSpc>
              </a:pPr>
              <a:r>
                <a:rPr lang="ar-EG" sz="3200" b="1" dirty="0">
                  <a:latin typeface="Dubai" panose="020B0503030403030204" pitchFamily="34" charset="-78"/>
                  <a:ea typeface="Calibri" panose="020F0502020204030204" pitchFamily="34" charset="0"/>
                  <a:cs typeface="Dubai" panose="020B0503030403030204" pitchFamily="34" charset="-78"/>
                </a:rPr>
                <a:t>سابعاً : صياغة التشخيص مرتبطة بفلسفة المؤسسة وأهدافها </a:t>
              </a:r>
            </a:p>
          </p:txBody>
        </p:sp>
      </p:grpSp>
      <p:grpSp>
        <p:nvGrpSpPr>
          <p:cNvPr id="27" name="Group 4">
            <a:extLst>
              <a:ext uri="{FF2B5EF4-FFF2-40B4-BE49-F238E27FC236}">
                <a16:creationId xmlns:a16="http://schemas.microsoft.com/office/drawing/2014/main" id="{1BB6DE8D-F692-44B0-8C98-3E30ADA82940}"/>
              </a:ext>
            </a:extLst>
          </p:cNvPr>
          <p:cNvGrpSpPr/>
          <p:nvPr/>
        </p:nvGrpSpPr>
        <p:grpSpPr>
          <a:xfrm>
            <a:off x="0" y="2315997"/>
            <a:ext cx="5412615" cy="5366465"/>
            <a:chOff x="-4282541" y="3921401"/>
            <a:chExt cx="7866340" cy="8699050"/>
          </a:xfrm>
        </p:grpSpPr>
        <p:pic>
          <p:nvPicPr>
            <p:cNvPr id="28" name="Picture 5">
              <a:extLst>
                <a:ext uri="{FF2B5EF4-FFF2-40B4-BE49-F238E27FC236}">
                  <a16:creationId xmlns:a16="http://schemas.microsoft.com/office/drawing/2014/main" id="{88864996-467C-43D3-BBC5-508FF2AB271A}"/>
                </a:ext>
              </a:extLst>
            </p:cNvPr>
            <p:cNvPicPr>
              <a:picLocks noChangeAspect="1"/>
            </p:cNvPicPr>
            <p:nvPr/>
          </p:nvPicPr>
          <p:blipFill>
            <a:blip r:embed="rId10">
              <a:extLst>
                <a:ext uri="{28A0092B-C50C-407E-A947-70E740481C1C}">
                  <a14:useLocalDpi xmlns:a14="http://schemas.microsoft.com/office/drawing/2010/main" val="0"/>
                </a:ext>
              </a:extLst>
            </a:blip>
            <a:srcRect l="4005" r="4005"/>
            <a:stretch/>
          </p:blipFill>
          <p:spPr>
            <a:xfrm>
              <a:off x="-4282541" y="3921401"/>
              <a:ext cx="7866340" cy="8699050"/>
            </a:xfrm>
            <a:prstGeom prst="hexagon">
              <a:avLst/>
            </a:prstGeom>
          </p:spPr>
        </p:pic>
      </p:grpSp>
      <p:grpSp>
        <p:nvGrpSpPr>
          <p:cNvPr id="10" name="Group 9">
            <a:extLst>
              <a:ext uri="{FF2B5EF4-FFF2-40B4-BE49-F238E27FC236}">
                <a16:creationId xmlns:a16="http://schemas.microsoft.com/office/drawing/2014/main" id="{6610BB22-BEBD-3480-2F6D-9EF29518138B}"/>
              </a:ext>
            </a:extLst>
          </p:cNvPr>
          <p:cNvGrpSpPr/>
          <p:nvPr/>
        </p:nvGrpSpPr>
        <p:grpSpPr>
          <a:xfrm>
            <a:off x="13267648" y="1896757"/>
            <a:ext cx="3383598" cy="891145"/>
            <a:chOff x="722312" y="4870543"/>
            <a:chExt cx="5075397" cy="1336717"/>
          </a:xfrm>
        </p:grpSpPr>
        <p:sp>
          <p:nvSpPr>
            <p:cNvPr id="11" name="TextBox 42">
              <a:extLst>
                <a:ext uri="{FF2B5EF4-FFF2-40B4-BE49-F238E27FC236}">
                  <a16:creationId xmlns:a16="http://schemas.microsoft.com/office/drawing/2014/main" id="{BF42C602-1DEA-8285-8766-2E29BC8B82D5}"/>
                </a:ext>
              </a:extLst>
            </p:cNvPr>
            <p:cNvSpPr txBox="1"/>
            <p:nvPr/>
          </p:nvSpPr>
          <p:spPr>
            <a:xfrm>
              <a:off x="1424783" y="4870543"/>
              <a:ext cx="3601584" cy="1110880"/>
            </a:xfrm>
            <a:prstGeom prst="rect">
              <a:avLst/>
            </a:prstGeom>
          </p:spPr>
          <p:txBody>
            <a:bodyPr wrap="square" lIns="0" tIns="0" rIns="0" bIns="0" rtlCol="0" anchor="t">
              <a:spAutoFit/>
            </a:bodyPr>
            <a:lstStyle/>
            <a:p>
              <a:pPr algn="just" rtl="1">
                <a:lnSpc>
                  <a:spcPct val="150000"/>
                </a:lnSpc>
              </a:pPr>
              <a:r>
                <a:rPr lang="ar-EG" sz="3500" b="1" spc="51" dirty="0">
                  <a:latin typeface="Dubai" panose="020B0503030403030204" pitchFamily="34" charset="-78"/>
                  <a:cs typeface="Dubai" panose="020B0503030403030204" pitchFamily="34" charset="-78"/>
                </a:rPr>
                <a:t>ومن أهدافه</a:t>
              </a:r>
            </a:p>
          </p:txBody>
        </p:sp>
        <p:pic>
          <p:nvPicPr>
            <p:cNvPr id="12" name="Picture 11">
              <a:extLst>
                <a:ext uri="{FF2B5EF4-FFF2-40B4-BE49-F238E27FC236}">
                  <a16:creationId xmlns:a16="http://schemas.microsoft.com/office/drawing/2014/main" id="{25DC11AA-AD84-33D5-7CD0-25D08C810BBE}"/>
                </a:ext>
              </a:extLst>
            </p:cNvPr>
            <p:cNvPicPr>
              <a:picLocks noChangeAspect="1"/>
            </p:cNvPicPr>
            <p:nvPr/>
          </p:nvPicPr>
          <p:blipFill>
            <a:blip r:embed="rId11">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678386" y="5594199"/>
              <a:ext cx="4119323" cy="495300"/>
            </a:xfrm>
            <a:prstGeom prst="rect">
              <a:avLst/>
            </a:prstGeom>
          </p:spPr>
        </p:pic>
        <p:pic>
          <p:nvPicPr>
            <p:cNvPr id="13" name="Picture 12">
              <a:extLst>
                <a:ext uri="{FF2B5EF4-FFF2-40B4-BE49-F238E27FC236}">
                  <a16:creationId xmlns:a16="http://schemas.microsoft.com/office/drawing/2014/main" id="{B422A522-1D40-298D-4125-90B29C7F8C00}"/>
                </a:ext>
              </a:extLst>
            </p:cNvPr>
            <p:cNvPicPr>
              <a:picLocks noChangeAspect="1"/>
            </p:cNvPicPr>
            <p:nvPr/>
          </p:nvPicPr>
          <p:blipFill>
            <a:blip r:embed="rId11">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722312" y="5606602"/>
              <a:ext cx="4391979" cy="600658"/>
            </a:xfrm>
            <a:prstGeom prst="rect">
              <a:avLst/>
            </a:prstGeom>
          </p:spPr>
        </p:pic>
      </p:grpSp>
    </p:spTree>
    <p:extLst>
      <p:ext uri="{BB962C8B-B14F-4D97-AF65-F5344CB8AC3E}">
        <p14:creationId xmlns:p14="http://schemas.microsoft.com/office/powerpoint/2010/main" val="3204885064"/>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Triangle 7">
            <a:extLst>
              <a:ext uri="{FF2B5EF4-FFF2-40B4-BE49-F238E27FC236}">
                <a16:creationId xmlns:a16="http://schemas.microsoft.com/office/drawing/2014/main" id="{BDC96880-C9A8-D463-187E-5F44CF00C555}"/>
              </a:ext>
            </a:extLst>
          </p:cNvPr>
          <p:cNvSpPr/>
          <p:nvPr/>
        </p:nvSpPr>
        <p:spPr>
          <a:xfrm flipH="1">
            <a:off x="0" y="-30549"/>
            <a:ext cx="18288000" cy="10325100"/>
          </a:xfrm>
          <a:prstGeom prst="rtTriangle">
            <a:avLst/>
          </a:prstGeom>
          <a:solidFill>
            <a:schemeClr val="accent4">
              <a:lumMod val="75000"/>
              <a:alpha val="54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ar-EG" dirty="0"/>
          </a:p>
        </p:txBody>
      </p:sp>
      <p:grpSp>
        <p:nvGrpSpPr>
          <p:cNvPr id="2" name="Group 1">
            <a:extLst>
              <a:ext uri="{FF2B5EF4-FFF2-40B4-BE49-F238E27FC236}">
                <a16:creationId xmlns:a16="http://schemas.microsoft.com/office/drawing/2014/main" id="{EA7FD379-A12B-C0F3-294C-AF8BD930CAD6}"/>
              </a:ext>
            </a:extLst>
          </p:cNvPr>
          <p:cNvGrpSpPr/>
          <p:nvPr/>
        </p:nvGrpSpPr>
        <p:grpSpPr>
          <a:xfrm>
            <a:off x="695755" y="1061232"/>
            <a:ext cx="1980028" cy="980225"/>
            <a:chOff x="789788" y="568550"/>
            <a:chExt cx="2263765" cy="876343"/>
          </a:xfrm>
        </p:grpSpPr>
        <p:pic>
          <p:nvPicPr>
            <p:cNvPr id="3" name="Picture 2">
              <a:extLst>
                <a:ext uri="{FF2B5EF4-FFF2-40B4-BE49-F238E27FC236}">
                  <a16:creationId xmlns:a16="http://schemas.microsoft.com/office/drawing/2014/main" id="{06FDF8A8-8115-0A6B-2829-DA2EC6FE1CBB}"/>
                </a:ext>
              </a:extLst>
            </p:cNvPr>
            <p:cNvPicPr>
              <a:picLocks noChangeAspect="1"/>
            </p:cNvPicPr>
            <p:nvPr/>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789788" y="568550"/>
              <a:ext cx="2263765" cy="876343"/>
            </a:xfrm>
            <a:prstGeom prst="rect">
              <a:avLst/>
            </a:prstGeom>
          </p:spPr>
        </p:pic>
        <p:sp>
          <p:nvSpPr>
            <p:cNvPr id="4" name="TextBox 28">
              <a:extLst>
                <a:ext uri="{FF2B5EF4-FFF2-40B4-BE49-F238E27FC236}">
                  <a16:creationId xmlns:a16="http://schemas.microsoft.com/office/drawing/2014/main" id="{4E9B5231-2549-7509-307B-8A7BD2A6ABD2}"/>
                </a:ext>
              </a:extLst>
            </p:cNvPr>
            <p:cNvSpPr txBox="1"/>
            <p:nvPr/>
          </p:nvSpPr>
          <p:spPr>
            <a:xfrm rot="20457677">
              <a:off x="874661" y="849684"/>
              <a:ext cx="1896204" cy="368025"/>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2500" b="1"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rPr>
                <a:t>الجلسة الأولى</a:t>
              </a:r>
              <a:endParaRPr lang="en-US" sz="2500"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5" name="Group 4">
            <a:extLst>
              <a:ext uri="{FF2B5EF4-FFF2-40B4-BE49-F238E27FC236}">
                <a16:creationId xmlns:a16="http://schemas.microsoft.com/office/drawing/2014/main" id="{9B30CF6B-06A4-7767-9951-7F92C4EFB13A}"/>
              </a:ext>
            </a:extLst>
          </p:cNvPr>
          <p:cNvGrpSpPr/>
          <p:nvPr/>
        </p:nvGrpSpPr>
        <p:grpSpPr>
          <a:xfrm>
            <a:off x="140419" y="299624"/>
            <a:ext cx="1879169" cy="980224"/>
            <a:chOff x="1282652" y="498315"/>
            <a:chExt cx="1807888" cy="876343"/>
          </a:xfrm>
        </p:grpSpPr>
        <p:pic>
          <p:nvPicPr>
            <p:cNvPr id="6" name="Picture 5">
              <a:extLst>
                <a:ext uri="{FF2B5EF4-FFF2-40B4-BE49-F238E27FC236}">
                  <a16:creationId xmlns:a16="http://schemas.microsoft.com/office/drawing/2014/main" id="{FEBD5877-C1CE-1FA6-5F49-D25B89BE69F2}"/>
                </a:ext>
              </a:extLst>
            </p:cNvPr>
            <p:cNvPicPr>
              <a:picLocks noChangeAspect="1"/>
            </p:cNvPicPr>
            <p:nvPr/>
          </p:nvPicPr>
          <p:blipFill>
            <a:blip r:embed="rId3"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1282652" y="498315"/>
              <a:ext cx="1807888" cy="876343"/>
            </a:xfrm>
            <a:prstGeom prst="rect">
              <a:avLst/>
            </a:prstGeom>
          </p:spPr>
        </p:pic>
        <p:sp>
          <p:nvSpPr>
            <p:cNvPr id="7" name="TextBox 28">
              <a:extLst>
                <a:ext uri="{FF2B5EF4-FFF2-40B4-BE49-F238E27FC236}">
                  <a16:creationId xmlns:a16="http://schemas.microsoft.com/office/drawing/2014/main" id="{FC86DDE1-7B1B-D414-53E9-60A2955210EE}"/>
                </a:ext>
              </a:extLst>
            </p:cNvPr>
            <p:cNvSpPr txBox="1"/>
            <p:nvPr/>
          </p:nvSpPr>
          <p:spPr>
            <a:xfrm rot="20457677">
              <a:off x="1345850" y="709582"/>
              <a:ext cx="1421884" cy="441630"/>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3000" b="1"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rPr>
                <a:t>اليوم الثاني</a:t>
              </a:r>
              <a:endParaRPr lang="en-US" sz="3000"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9" name="Group 8">
            <a:extLst>
              <a:ext uri="{FF2B5EF4-FFF2-40B4-BE49-F238E27FC236}">
                <a16:creationId xmlns:a16="http://schemas.microsoft.com/office/drawing/2014/main" id="{4F232B40-6637-2F3C-5186-E94AE85DE2F2}"/>
              </a:ext>
            </a:extLst>
          </p:cNvPr>
          <p:cNvGrpSpPr/>
          <p:nvPr/>
        </p:nvGrpSpPr>
        <p:grpSpPr>
          <a:xfrm>
            <a:off x="12103212" y="132020"/>
            <a:ext cx="5976052" cy="1024493"/>
            <a:chOff x="4650339" y="1798820"/>
            <a:chExt cx="9218059" cy="2703922"/>
          </a:xfrm>
        </p:grpSpPr>
        <p:pic>
          <p:nvPicPr>
            <p:cNvPr id="19" name="Picture 18">
              <a:extLst>
                <a:ext uri="{FF2B5EF4-FFF2-40B4-BE49-F238E27FC236}">
                  <a16:creationId xmlns:a16="http://schemas.microsoft.com/office/drawing/2014/main" id="{DB587E16-79F8-057F-8149-E7592A68F8A7}"/>
                </a:ext>
              </a:extLst>
            </p:cNvPr>
            <p:cNvPicPr>
              <a:picLocks noChangeAspect="1"/>
            </p:cNvPicPr>
            <p:nvPr/>
          </p:nvPicPr>
          <p:blipFill rotWithShape="1">
            <a:blip r:embed="rId4">
              <a:grayscl/>
              <a:extLst>
                <a:ext uri="{BEBA8EAE-BF5A-486C-A8C5-ECC9F3942E4B}">
                  <a14:imgProps xmlns:a14="http://schemas.microsoft.com/office/drawing/2010/main">
                    <a14:imgLayer r:embed="rId5">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630" t="9182" r="839" b="13125"/>
            <a:stretch/>
          </p:blipFill>
          <p:spPr>
            <a:xfrm>
              <a:off x="5374985" y="1798820"/>
              <a:ext cx="8493413" cy="2703922"/>
            </a:xfrm>
            <a:prstGeom prst="rect">
              <a:avLst/>
            </a:prstGeom>
          </p:spPr>
        </p:pic>
        <p:sp>
          <p:nvSpPr>
            <p:cNvPr id="20" name="TextBox 42">
              <a:extLst>
                <a:ext uri="{FF2B5EF4-FFF2-40B4-BE49-F238E27FC236}">
                  <a16:creationId xmlns:a16="http://schemas.microsoft.com/office/drawing/2014/main" id="{A8710DD6-0C55-5F29-4CAF-3B243057A9DD}"/>
                </a:ext>
              </a:extLst>
            </p:cNvPr>
            <p:cNvSpPr txBox="1"/>
            <p:nvPr/>
          </p:nvSpPr>
          <p:spPr>
            <a:xfrm>
              <a:off x="4650339" y="1798821"/>
              <a:ext cx="8662082" cy="2513078"/>
            </a:xfrm>
            <a:prstGeom prst="rect">
              <a:avLst/>
            </a:prstGeom>
          </p:spPr>
          <p:txBody>
            <a:bodyPr wrap="square" lIns="0" tIns="0" rIns="0" bIns="0" rtlCol="0" anchor="t">
              <a:spAutoFit/>
            </a:bodyPr>
            <a:lstStyle/>
            <a:p>
              <a:pPr algn="just" rtl="1">
                <a:lnSpc>
                  <a:spcPct val="150000"/>
                </a:lnSpc>
              </a:pPr>
              <a:r>
                <a:rPr lang="ar-EG" sz="4500" b="1" spc="51" dirty="0">
                  <a:latin typeface="Aljazeera" panose="02000000000000000000" pitchFamily="2" charset="-78"/>
                  <a:cs typeface="Aljazeera" panose="02000000000000000000" pitchFamily="2" charset="-78"/>
                </a:rPr>
                <a:t>المرشد عند دراسة الحالة</a:t>
              </a:r>
              <a:endParaRPr lang="en-US" sz="4500" b="1" spc="51" dirty="0">
                <a:latin typeface="Aljazeera" panose="02000000000000000000" pitchFamily="2" charset="-78"/>
                <a:cs typeface="Aljazeera" panose="02000000000000000000" pitchFamily="2" charset="-78"/>
              </a:endParaRPr>
            </a:p>
          </p:txBody>
        </p:sp>
      </p:grpSp>
      <p:grpSp>
        <p:nvGrpSpPr>
          <p:cNvPr id="21" name="Group 20">
            <a:extLst>
              <a:ext uri="{FF2B5EF4-FFF2-40B4-BE49-F238E27FC236}">
                <a16:creationId xmlns:a16="http://schemas.microsoft.com/office/drawing/2014/main" id="{5B62A8B4-4138-3877-B476-EFD14E7625E9}"/>
              </a:ext>
            </a:extLst>
          </p:cNvPr>
          <p:cNvGrpSpPr>
            <a:grpSpLocks/>
          </p:cNvGrpSpPr>
          <p:nvPr/>
        </p:nvGrpSpPr>
        <p:grpSpPr>
          <a:xfrm>
            <a:off x="8686801" y="1181100"/>
            <a:ext cx="2971804" cy="1397974"/>
            <a:chOff x="1953621" y="130715"/>
            <a:chExt cx="530463" cy="791746"/>
          </a:xfrm>
        </p:grpSpPr>
        <p:pic>
          <p:nvPicPr>
            <p:cNvPr id="22" name="Picture 21">
              <a:extLst>
                <a:ext uri="{FF2B5EF4-FFF2-40B4-BE49-F238E27FC236}">
                  <a16:creationId xmlns:a16="http://schemas.microsoft.com/office/drawing/2014/main" id="{F7E4C941-92BF-CA20-A31B-F70224216A20}"/>
                </a:ext>
              </a:extLst>
            </p:cNvPr>
            <p:cNvPicPr>
              <a:picLocks noChangeAspect="1"/>
            </p:cNvPicPr>
            <p:nvPr/>
          </p:nvPicPr>
          <p:blipFill>
            <a:blip r:embed="rId6" cstate="print">
              <a:duotone>
                <a:schemeClr val="accent2">
                  <a:shade val="45000"/>
                  <a:satMod val="135000"/>
                </a:schemeClr>
                <a:prstClr val="white"/>
              </a:duotone>
            </a:blip>
            <a:srcRect/>
            <a:stretch>
              <a:fillRect/>
            </a:stretch>
          </p:blipFill>
          <p:spPr bwMode="auto">
            <a:xfrm>
              <a:off x="1980824" y="130715"/>
              <a:ext cx="503260" cy="791746"/>
            </a:xfrm>
            <a:prstGeom prst="rect">
              <a:avLst/>
            </a:prstGeom>
            <a:noFill/>
            <a:ln>
              <a:noFill/>
            </a:ln>
          </p:spPr>
        </p:pic>
        <p:sp>
          <p:nvSpPr>
            <p:cNvPr id="23" name="Rectangle 22">
              <a:extLst>
                <a:ext uri="{FF2B5EF4-FFF2-40B4-BE49-F238E27FC236}">
                  <a16:creationId xmlns:a16="http://schemas.microsoft.com/office/drawing/2014/main" id="{32A5CCB6-8AA8-211D-C4D0-AF6966438DE8}"/>
                </a:ext>
              </a:extLst>
            </p:cNvPr>
            <p:cNvSpPr/>
            <p:nvPr/>
          </p:nvSpPr>
          <p:spPr>
            <a:xfrm>
              <a:off x="1953621" y="187218"/>
              <a:ext cx="462398" cy="62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algn="r" rtl="0">
                <a:lnSpc>
                  <a:spcPct val="107000"/>
                </a:lnSpc>
                <a:spcAft>
                  <a:spcPts val="800"/>
                </a:spcAft>
              </a:pPr>
              <a:r>
                <a:rPr lang="ar-EG"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التشخيص</a:t>
              </a:r>
              <a:endParaRPr lang="en-US" sz="45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4" name="Group 23">
            <a:extLst>
              <a:ext uri="{FF2B5EF4-FFF2-40B4-BE49-F238E27FC236}">
                <a16:creationId xmlns:a16="http://schemas.microsoft.com/office/drawing/2014/main" id="{1BF27AE6-7215-5DBF-46A4-D5CC7C5D6B56}"/>
              </a:ext>
            </a:extLst>
          </p:cNvPr>
          <p:cNvGrpSpPr/>
          <p:nvPr/>
        </p:nvGrpSpPr>
        <p:grpSpPr>
          <a:xfrm>
            <a:off x="4343404" y="2613510"/>
            <a:ext cx="13735860" cy="6035190"/>
            <a:chOff x="12871296" y="2531077"/>
            <a:chExt cx="6434827" cy="2169375"/>
          </a:xfrm>
        </p:grpSpPr>
        <p:sp>
          <p:nvSpPr>
            <p:cNvPr id="25" name="Freeform 9">
              <a:extLst>
                <a:ext uri="{FF2B5EF4-FFF2-40B4-BE49-F238E27FC236}">
                  <a16:creationId xmlns:a16="http://schemas.microsoft.com/office/drawing/2014/main" id="{95826796-CF80-5A30-53CF-C27B1190AD40}"/>
                </a:ext>
              </a:extLst>
            </p:cNvPr>
            <p:cNvSpPr/>
            <p:nvPr/>
          </p:nvSpPr>
          <p:spPr>
            <a:xfrm flipH="1">
              <a:off x="12871296" y="2531077"/>
              <a:ext cx="6434827" cy="2169375"/>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7">
                <a:duotone>
                  <a:schemeClr val="accent4">
                    <a:shade val="45000"/>
                    <a:satMod val="135000"/>
                  </a:schemeClr>
                  <a:prstClr val="white"/>
                </a:duotone>
                <a:extLst>
                  <a:ext uri="{96DAC541-7B7A-43D3-8B79-37D633B846F1}">
                    <asvg:svgBlip xmlns:asvg="http://schemas.microsoft.com/office/drawing/2016/SVG/main" r:embed="rId8"/>
                  </a:ext>
                </a:extLst>
              </a:blip>
              <a:stretch>
                <a:fillRect/>
              </a:stretch>
            </a:blipFill>
          </p:spPr>
          <p:txBody>
            <a:bodyPr/>
            <a:lstStyle/>
            <a:p>
              <a:endParaRPr lang="ar-EG" sz="1200" dirty="0"/>
            </a:p>
          </p:txBody>
        </p:sp>
        <p:sp>
          <p:nvSpPr>
            <p:cNvPr id="26" name="TextBox 25">
              <a:extLst>
                <a:ext uri="{FF2B5EF4-FFF2-40B4-BE49-F238E27FC236}">
                  <a16:creationId xmlns:a16="http://schemas.microsoft.com/office/drawing/2014/main" id="{99F5437B-F32E-9D47-8281-8ECA6500C813}"/>
                </a:ext>
              </a:extLst>
            </p:cNvPr>
            <p:cNvSpPr txBox="1"/>
            <p:nvPr/>
          </p:nvSpPr>
          <p:spPr>
            <a:xfrm>
              <a:off x="13540732" y="2694124"/>
              <a:ext cx="5515019" cy="1759042"/>
            </a:xfrm>
            <a:prstGeom prst="rect">
              <a:avLst/>
            </a:prstGeom>
            <a:noFill/>
          </p:spPr>
          <p:txBody>
            <a:bodyPr wrap="square" rtlCol="1">
              <a:spAutoFit/>
            </a:bodyPr>
            <a:lstStyle/>
            <a:p>
              <a:pPr algn="just" rtl="1">
                <a:lnSpc>
                  <a:spcPct val="200000"/>
                </a:lnSpc>
              </a:pPr>
              <a:r>
                <a:rPr lang="ar-EG" sz="3200" b="1" dirty="0">
                  <a:latin typeface="Dubai" panose="020B0503030403030204" pitchFamily="34" charset="-78"/>
                  <a:ea typeface="Calibri" panose="020F0502020204030204" pitchFamily="34" charset="0"/>
                  <a:cs typeface="Dubai" panose="020B0503030403030204" pitchFamily="34" charset="-78"/>
                </a:rPr>
                <a:t>أولاً) الأفكار التشخيصية</a:t>
              </a:r>
            </a:p>
            <a:p>
              <a:pPr algn="just" rtl="1">
                <a:lnSpc>
                  <a:spcPct val="200000"/>
                </a:lnSpc>
              </a:pPr>
              <a:r>
                <a:rPr lang="ar-EG" sz="3200" b="1" dirty="0">
                  <a:latin typeface="Dubai" panose="020B0503030403030204" pitchFamily="34" charset="-78"/>
                  <a:ea typeface="Calibri" panose="020F0502020204030204" pitchFamily="34" charset="0"/>
                  <a:cs typeface="Dubai" panose="020B0503030403030204" pitchFamily="34" charset="-78"/>
                </a:rPr>
                <a:t>ثانياً) التشخيص الإكلينيكي </a:t>
              </a:r>
            </a:p>
            <a:p>
              <a:pPr algn="just" rtl="1">
                <a:lnSpc>
                  <a:spcPct val="200000"/>
                </a:lnSpc>
              </a:pPr>
              <a:r>
                <a:rPr lang="ar-EG" sz="3200" b="1" dirty="0">
                  <a:latin typeface="Dubai" panose="020B0503030403030204" pitchFamily="34" charset="-78"/>
                  <a:ea typeface="Calibri" panose="020F0502020204030204" pitchFamily="34" charset="0"/>
                  <a:cs typeface="Dubai" panose="020B0503030403030204" pitchFamily="34" charset="-78"/>
                </a:rPr>
                <a:t>ثالثاً) التشخيص السببي </a:t>
              </a:r>
            </a:p>
            <a:p>
              <a:pPr algn="just" rtl="1">
                <a:lnSpc>
                  <a:spcPct val="200000"/>
                </a:lnSpc>
              </a:pPr>
              <a:r>
                <a:rPr lang="ar-EG" sz="3200" b="1" dirty="0">
                  <a:latin typeface="Dubai" panose="020B0503030403030204" pitchFamily="34" charset="-78"/>
                  <a:ea typeface="Calibri" panose="020F0502020204030204" pitchFamily="34" charset="0"/>
                  <a:cs typeface="Dubai" panose="020B0503030403030204" pitchFamily="34" charset="-78"/>
                </a:rPr>
                <a:t>رابعاً) التشخيص الدينمي الوصفي </a:t>
              </a:r>
            </a:p>
            <a:p>
              <a:pPr algn="just" rtl="1">
                <a:lnSpc>
                  <a:spcPct val="200000"/>
                </a:lnSpc>
              </a:pPr>
              <a:r>
                <a:rPr lang="ar-EG" sz="3200" b="1" dirty="0">
                  <a:latin typeface="Dubai" panose="020B0503030403030204" pitchFamily="34" charset="-78"/>
                  <a:ea typeface="Calibri" panose="020F0502020204030204" pitchFamily="34" charset="0"/>
                  <a:cs typeface="Dubai" panose="020B0503030403030204" pitchFamily="34" charset="-78"/>
                </a:rPr>
                <a:t>خامساً) التشخيص المتكامل</a:t>
              </a:r>
            </a:p>
          </p:txBody>
        </p:sp>
      </p:grpSp>
      <p:grpSp>
        <p:nvGrpSpPr>
          <p:cNvPr id="27" name="Group 4">
            <a:extLst>
              <a:ext uri="{FF2B5EF4-FFF2-40B4-BE49-F238E27FC236}">
                <a16:creationId xmlns:a16="http://schemas.microsoft.com/office/drawing/2014/main" id="{1BB6DE8D-F692-44B0-8C98-3E30ADA82940}"/>
              </a:ext>
            </a:extLst>
          </p:cNvPr>
          <p:cNvGrpSpPr/>
          <p:nvPr/>
        </p:nvGrpSpPr>
        <p:grpSpPr>
          <a:xfrm>
            <a:off x="0" y="2315997"/>
            <a:ext cx="5412615" cy="5366465"/>
            <a:chOff x="-4282541" y="3921401"/>
            <a:chExt cx="7866340" cy="8699050"/>
          </a:xfrm>
        </p:grpSpPr>
        <p:pic>
          <p:nvPicPr>
            <p:cNvPr id="28" name="Picture 5">
              <a:extLst>
                <a:ext uri="{FF2B5EF4-FFF2-40B4-BE49-F238E27FC236}">
                  <a16:creationId xmlns:a16="http://schemas.microsoft.com/office/drawing/2014/main" id="{88864996-467C-43D3-BBC5-508FF2AB271A}"/>
                </a:ext>
              </a:extLst>
            </p:cNvPr>
            <p:cNvPicPr>
              <a:picLocks noChangeAspect="1"/>
            </p:cNvPicPr>
            <p:nvPr/>
          </p:nvPicPr>
          <p:blipFill>
            <a:blip r:embed="rId9">
              <a:extLst>
                <a:ext uri="{28A0092B-C50C-407E-A947-70E740481C1C}">
                  <a14:useLocalDpi xmlns:a14="http://schemas.microsoft.com/office/drawing/2010/main" val="0"/>
                </a:ext>
              </a:extLst>
            </a:blip>
            <a:srcRect l="4005" r="4005"/>
            <a:stretch/>
          </p:blipFill>
          <p:spPr>
            <a:xfrm>
              <a:off x="-4282541" y="3921401"/>
              <a:ext cx="7866340" cy="8699050"/>
            </a:xfrm>
            <a:prstGeom prst="hexagon">
              <a:avLst/>
            </a:prstGeom>
          </p:spPr>
        </p:pic>
      </p:grpSp>
      <p:grpSp>
        <p:nvGrpSpPr>
          <p:cNvPr id="10" name="Group 9">
            <a:extLst>
              <a:ext uri="{FF2B5EF4-FFF2-40B4-BE49-F238E27FC236}">
                <a16:creationId xmlns:a16="http://schemas.microsoft.com/office/drawing/2014/main" id="{6610BB22-BEBD-3480-2F6D-9EF29518138B}"/>
              </a:ext>
            </a:extLst>
          </p:cNvPr>
          <p:cNvGrpSpPr/>
          <p:nvPr/>
        </p:nvGrpSpPr>
        <p:grpSpPr>
          <a:xfrm>
            <a:off x="12812036" y="1896758"/>
            <a:ext cx="3850751" cy="1053878"/>
            <a:chOff x="38894" y="4870543"/>
            <a:chExt cx="5776126" cy="1580816"/>
          </a:xfrm>
        </p:grpSpPr>
        <p:sp>
          <p:nvSpPr>
            <p:cNvPr id="11" name="TextBox 42">
              <a:extLst>
                <a:ext uri="{FF2B5EF4-FFF2-40B4-BE49-F238E27FC236}">
                  <a16:creationId xmlns:a16="http://schemas.microsoft.com/office/drawing/2014/main" id="{BF42C602-1DEA-8285-8766-2E29BC8B82D5}"/>
                </a:ext>
              </a:extLst>
            </p:cNvPr>
            <p:cNvSpPr txBox="1"/>
            <p:nvPr/>
          </p:nvSpPr>
          <p:spPr>
            <a:xfrm>
              <a:off x="38894" y="4870543"/>
              <a:ext cx="4987473" cy="1110880"/>
            </a:xfrm>
            <a:prstGeom prst="rect">
              <a:avLst/>
            </a:prstGeom>
          </p:spPr>
          <p:txBody>
            <a:bodyPr wrap="square" lIns="0" tIns="0" rIns="0" bIns="0" rtlCol="0" anchor="t">
              <a:spAutoFit/>
            </a:bodyPr>
            <a:lstStyle/>
            <a:p>
              <a:pPr algn="just" rtl="1">
                <a:lnSpc>
                  <a:spcPct val="150000"/>
                </a:lnSpc>
              </a:pPr>
              <a:r>
                <a:rPr lang="ar-EG" sz="3500" b="1" spc="51" dirty="0">
                  <a:latin typeface="Dubai" panose="020B0503030403030204" pitchFamily="34" charset="-78"/>
                  <a:cs typeface="Dubai" panose="020B0503030403030204" pitchFamily="34" charset="-78"/>
                </a:rPr>
                <a:t>أنواع التشخيص :</a:t>
              </a:r>
            </a:p>
          </p:txBody>
        </p:sp>
        <p:pic>
          <p:nvPicPr>
            <p:cNvPr id="12" name="Picture 11">
              <a:extLst>
                <a:ext uri="{FF2B5EF4-FFF2-40B4-BE49-F238E27FC236}">
                  <a16:creationId xmlns:a16="http://schemas.microsoft.com/office/drawing/2014/main" id="{25DC11AA-AD84-33D5-7CD0-25D08C810BBE}"/>
                </a:ext>
              </a:extLst>
            </p:cNvPr>
            <p:cNvPicPr>
              <a:picLocks noChangeAspect="1"/>
            </p:cNvPicPr>
            <p:nvPr/>
          </p:nvPicPr>
          <p:blipFill>
            <a:blip r:embed="rId10">
              <a:biLevel thresh="75000"/>
              <a:extLst>
                <a:ext uri="{28A0092B-C50C-407E-A947-70E740481C1C}">
                  <a14:useLocalDpi xmlns:a14="http://schemas.microsoft.com/office/drawing/2010/main" val="0"/>
                </a:ext>
              </a:extLst>
            </a:blip>
            <a:stretch>
              <a:fillRect/>
            </a:stretch>
          </p:blipFill>
          <p:spPr>
            <a:xfrm>
              <a:off x="1695697" y="5785427"/>
              <a:ext cx="4119323" cy="495300"/>
            </a:xfrm>
            <a:prstGeom prst="rect">
              <a:avLst/>
            </a:prstGeom>
          </p:spPr>
        </p:pic>
        <p:pic>
          <p:nvPicPr>
            <p:cNvPr id="13" name="Picture 12">
              <a:extLst>
                <a:ext uri="{FF2B5EF4-FFF2-40B4-BE49-F238E27FC236}">
                  <a16:creationId xmlns:a16="http://schemas.microsoft.com/office/drawing/2014/main" id="{B422A522-1D40-298D-4125-90B29C7F8C00}"/>
                </a:ext>
              </a:extLst>
            </p:cNvPr>
            <p:cNvPicPr>
              <a:picLocks noChangeAspect="1"/>
            </p:cNvPicPr>
            <p:nvPr/>
          </p:nvPicPr>
          <p:blipFill>
            <a:blip r:embed="rId10">
              <a:biLevel thresh="75000"/>
              <a:extLst>
                <a:ext uri="{28A0092B-C50C-407E-A947-70E740481C1C}">
                  <a14:useLocalDpi xmlns:a14="http://schemas.microsoft.com/office/drawing/2010/main" val="0"/>
                </a:ext>
              </a:extLst>
            </a:blip>
            <a:stretch>
              <a:fillRect/>
            </a:stretch>
          </p:blipFill>
          <p:spPr>
            <a:xfrm>
              <a:off x="634388" y="5850701"/>
              <a:ext cx="4391979" cy="600658"/>
            </a:xfrm>
            <a:prstGeom prst="rect">
              <a:avLst/>
            </a:prstGeom>
          </p:spPr>
        </p:pic>
      </p:grpSp>
    </p:spTree>
    <p:extLst>
      <p:ext uri="{BB962C8B-B14F-4D97-AF65-F5344CB8AC3E}">
        <p14:creationId xmlns:p14="http://schemas.microsoft.com/office/powerpoint/2010/main" val="524002114"/>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Triangle 7">
            <a:extLst>
              <a:ext uri="{FF2B5EF4-FFF2-40B4-BE49-F238E27FC236}">
                <a16:creationId xmlns:a16="http://schemas.microsoft.com/office/drawing/2014/main" id="{BDC96880-C9A8-D463-187E-5F44CF00C555}"/>
              </a:ext>
            </a:extLst>
          </p:cNvPr>
          <p:cNvSpPr/>
          <p:nvPr/>
        </p:nvSpPr>
        <p:spPr>
          <a:xfrm flipH="1">
            <a:off x="0" y="-30549"/>
            <a:ext cx="18288000" cy="10325100"/>
          </a:xfrm>
          <a:prstGeom prst="rtTriangle">
            <a:avLst/>
          </a:prstGeom>
          <a:solidFill>
            <a:schemeClr val="accent4">
              <a:lumMod val="75000"/>
              <a:alpha val="54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ar-EG" dirty="0"/>
          </a:p>
        </p:txBody>
      </p:sp>
      <p:grpSp>
        <p:nvGrpSpPr>
          <p:cNvPr id="2" name="Group 1">
            <a:extLst>
              <a:ext uri="{FF2B5EF4-FFF2-40B4-BE49-F238E27FC236}">
                <a16:creationId xmlns:a16="http://schemas.microsoft.com/office/drawing/2014/main" id="{EA7FD379-A12B-C0F3-294C-AF8BD930CAD6}"/>
              </a:ext>
            </a:extLst>
          </p:cNvPr>
          <p:cNvGrpSpPr/>
          <p:nvPr/>
        </p:nvGrpSpPr>
        <p:grpSpPr>
          <a:xfrm>
            <a:off x="695755" y="1061232"/>
            <a:ext cx="1980028" cy="980225"/>
            <a:chOff x="789788" y="568550"/>
            <a:chExt cx="2263765" cy="876343"/>
          </a:xfrm>
        </p:grpSpPr>
        <p:pic>
          <p:nvPicPr>
            <p:cNvPr id="3" name="Picture 2">
              <a:extLst>
                <a:ext uri="{FF2B5EF4-FFF2-40B4-BE49-F238E27FC236}">
                  <a16:creationId xmlns:a16="http://schemas.microsoft.com/office/drawing/2014/main" id="{06FDF8A8-8115-0A6B-2829-DA2EC6FE1CBB}"/>
                </a:ext>
              </a:extLst>
            </p:cNvPr>
            <p:cNvPicPr>
              <a:picLocks noChangeAspect="1"/>
            </p:cNvPicPr>
            <p:nvPr/>
          </p:nvPicPr>
          <p:blipFill>
            <a:blip r:embed="rId3"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789788" y="568550"/>
              <a:ext cx="2263765" cy="876343"/>
            </a:xfrm>
            <a:prstGeom prst="rect">
              <a:avLst/>
            </a:prstGeom>
          </p:spPr>
        </p:pic>
        <p:sp>
          <p:nvSpPr>
            <p:cNvPr id="4" name="TextBox 28">
              <a:extLst>
                <a:ext uri="{FF2B5EF4-FFF2-40B4-BE49-F238E27FC236}">
                  <a16:creationId xmlns:a16="http://schemas.microsoft.com/office/drawing/2014/main" id="{4E9B5231-2549-7509-307B-8A7BD2A6ABD2}"/>
                </a:ext>
              </a:extLst>
            </p:cNvPr>
            <p:cNvSpPr txBox="1"/>
            <p:nvPr/>
          </p:nvSpPr>
          <p:spPr>
            <a:xfrm rot="20457677">
              <a:off x="874661" y="849684"/>
              <a:ext cx="1896204" cy="368025"/>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2500" b="1"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rPr>
                <a:t>الجلسة الأولى</a:t>
              </a:r>
              <a:endParaRPr lang="en-US" sz="2500"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5" name="Group 4">
            <a:extLst>
              <a:ext uri="{FF2B5EF4-FFF2-40B4-BE49-F238E27FC236}">
                <a16:creationId xmlns:a16="http://schemas.microsoft.com/office/drawing/2014/main" id="{9B30CF6B-06A4-7767-9951-7F92C4EFB13A}"/>
              </a:ext>
            </a:extLst>
          </p:cNvPr>
          <p:cNvGrpSpPr/>
          <p:nvPr/>
        </p:nvGrpSpPr>
        <p:grpSpPr>
          <a:xfrm>
            <a:off x="140419" y="299624"/>
            <a:ext cx="1879169" cy="980224"/>
            <a:chOff x="1282652" y="498315"/>
            <a:chExt cx="1807888" cy="876343"/>
          </a:xfrm>
        </p:grpSpPr>
        <p:pic>
          <p:nvPicPr>
            <p:cNvPr id="6" name="Picture 5">
              <a:extLst>
                <a:ext uri="{FF2B5EF4-FFF2-40B4-BE49-F238E27FC236}">
                  <a16:creationId xmlns:a16="http://schemas.microsoft.com/office/drawing/2014/main" id="{FEBD5877-C1CE-1FA6-5F49-D25B89BE69F2}"/>
                </a:ext>
              </a:extLst>
            </p:cNvPr>
            <p:cNvPicPr>
              <a:picLocks noChangeAspect="1"/>
            </p:cNvPicPr>
            <p:nvPr/>
          </p:nvPicPr>
          <p:blipFill>
            <a:blip r:embed="rId4"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1282652" y="498315"/>
              <a:ext cx="1807888" cy="876343"/>
            </a:xfrm>
            <a:prstGeom prst="rect">
              <a:avLst/>
            </a:prstGeom>
          </p:spPr>
        </p:pic>
        <p:sp>
          <p:nvSpPr>
            <p:cNvPr id="7" name="TextBox 28">
              <a:extLst>
                <a:ext uri="{FF2B5EF4-FFF2-40B4-BE49-F238E27FC236}">
                  <a16:creationId xmlns:a16="http://schemas.microsoft.com/office/drawing/2014/main" id="{FC86DDE1-7B1B-D414-53E9-60A2955210EE}"/>
                </a:ext>
              </a:extLst>
            </p:cNvPr>
            <p:cNvSpPr txBox="1"/>
            <p:nvPr/>
          </p:nvSpPr>
          <p:spPr>
            <a:xfrm rot="20457677">
              <a:off x="1345850" y="709582"/>
              <a:ext cx="1421884" cy="441630"/>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3000" b="1"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rPr>
                <a:t>اليوم الثاني</a:t>
              </a:r>
              <a:endParaRPr lang="en-US" sz="3000"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9" name="Group 8">
            <a:extLst>
              <a:ext uri="{FF2B5EF4-FFF2-40B4-BE49-F238E27FC236}">
                <a16:creationId xmlns:a16="http://schemas.microsoft.com/office/drawing/2014/main" id="{4F232B40-6637-2F3C-5186-E94AE85DE2F2}"/>
              </a:ext>
            </a:extLst>
          </p:cNvPr>
          <p:cNvGrpSpPr/>
          <p:nvPr/>
        </p:nvGrpSpPr>
        <p:grpSpPr>
          <a:xfrm>
            <a:off x="12103212" y="132020"/>
            <a:ext cx="5976052" cy="1024493"/>
            <a:chOff x="4650339" y="1798820"/>
            <a:chExt cx="9218059" cy="2703922"/>
          </a:xfrm>
        </p:grpSpPr>
        <p:pic>
          <p:nvPicPr>
            <p:cNvPr id="19" name="Picture 18">
              <a:extLst>
                <a:ext uri="{FF2B5EF4-FFF2-40B4-BE49-F238E27FC236}">
                  <a16:creationId xmlns:a16="http://schemas.microsoft.com/office/drawing/2014/main" id="{DB587E16-79F8-057F-8149-E7592A68F8A7}"/>
                </a:ext>
              </a:extLst>
            </p:cNvPr>
            <p:cNvPicPr>
              <a:picLocks noChangeAspect="1"/>
            </p:cNvPicPr>
            <p:nvPr/>
          </p:nvPicPr>
          <p:blipFill rotWithShape="1">
            <a:blip r:embed="rId5">
              <a:grayscl/>
              <a:extLst>
                <a:ext uri="{BEBA8EAE-BF5A-486C-A8C5-ECC9F3942E4B}">
                  <a14:imgProps xmlns:a14="http://schemas.microsoft.com/office/drawing/2010/main">
                    <a14:imgLayer r:embed="rId6">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630" t="9182" r="839" b="13125"/>
            <a:stretch/>
          </p:blipFill>
          <p:spPr>
            <a:xfrm>
              <a:off x="5374985" y="1798820"/>
              <a:ext cx="8493413" cy="2703922"/>
            </a:xfrm>
            <a:prstGeom prst="rect">
              <a:avLst/>
            </a:prstGeom>
          </p:spPr>
        </p:pic>
        <p:sp>
          <p:nvSpPr>
            <p:cNvPr id="20" name="TextBox 42">
              <a:extLst>
                <a:ext uri="{FF2B5EF4-FFF2-40B4-BE49-F238E27FC236}">
                  <a16:creationId xmlns:a16="http://schemas.microsoft.com/office/drawing/2014/main" id="{A8710DD6-0C55-5F29-4CAF-3B243057A9DD}"/>
                </a:ext>
              </a:extLst>
            </p:cNvPr>
            <p:cNvSpPr txBox="1"/>
            <p:nvPr/>
          </p:nvSpPr>
          <p:spPr>
            <a:xfrm>
              <a:off x="4650339" y="1798821"/>
              <a:ext cx="8662082" cy="2513078"/>
            </a:xfrm>
            <a:prstGeom prst="rect">
              <a:avLst/>
            </a:prstGeom>
          </p:spPr>
          <p:txBody>
            <a:bodyPr wrap="square" lIns="0" tIns="0" rIns="0" bIns="0" rtlCol="0" anchor="t">
              <a:spAutoFit/>
            </a:bodyPr>
            <a:lstStyle/>
            <a:p>
              <a:pPr algn="just" rtl="1">
                <a:lnSpc>
                  <a:spcPct val="150000"/>
                </a:lnSpc>
              </a:pPr>
              <a:r>
                <a:rPr lang="ar-EG" sz="4500" b="1" spc="51" dirty="0">
                  <a:latin typeface="Aljazeera" panose="02000000000000000000" pitchFamily="2" charset="-78"/>
                  <a:cs typeface="Aljazeera" panose="02000000000000000000" pitchFamily="2" charset="-78"/>
                </a:rPr>
                <a:t>المرشد عند دراسة الحالة</a:t>
              </a:r>
              <a:endParaRPr lang="en-US" sz="4500" b="1" spc="51" dirty="0">
                <a:latin typeface="Aljazeera" panose="02000000000000000000" pitchFamily="2" charset="-78"/>
                <a:cs typeface="Aljazeera" panose="02000000000000000000" pitchFamily="2" charset="-78"/>
              </a:endParaRPr>
            </a:p>
          </p:txBody>
        </p:sp>
      </p:grpSp>
      <p:grpSp>
        <p:nvGrpSpPr>
          <p:cNvPr id="21" name="Group 20">
            <a:extLst>
              <a:ext uri="{FF2B5EF4-FFF2-40B4-BE49-F238E27FC236}">
                <a16:creationId xmlns:a16="http://schemas.microsoft.com/office/drawing/2014/main" id="{5B62A8B4-4138-3877-B476-EFD14E7625E9}"/>
              </a:ext>
            </a:extLst>
          </p:cNvPr>
          <p:cNvGrpSpPr>
            <a:grpSpLocks/>
          </p:cNvGrpSpPr>
          <p:nvPr/>
        </p:nvGrpSpPr>
        <p:grpSpPr>
          <a:xfrm>
            <a:off x="8686801" y="1181100"/>
            <a:ext cx="2971804" cy="1397974"/>
            <a:chOff x="1953621" y="130715"/>
            <a:chExt cx="530463" cy="791746"/>
          </a:xfrm>
        </p:grpSpPr>
        <p:pic>
          <p:nvPicPr>
            <p:cNvPr id="22" name="Picture 21">
              <a:extLst>
                <a:ext uri="{FF2B5EF4-FFF2-40B4-BE49-F238E27FC236}">
                  <a16:creationId xmlns:a16="http://schemas.microsoft.com/office/drawing/2014/main" id="{F7E4C941-92BF-CA20-A31B-F70224216A20}"/>
                </a:ext>
              </a:extLst>
            </p:cNvPr>
            <p:cNvPicPr>
              <a:picLocks noChangeAspect="1"/>
            </p:cNvPicPr>
            <p:nvPr/>
          </p:nvPicPr>
          <p:blipFill>
            <a:blip r:embed="rId7" cstate="print">
              <a:duotone>
                <a:schemeClr val="accent2">
                  <a:shade val="45000"/>
                  <a:satMod val="135000"/>
                </a:schemeClr>
                <a:prstClr val="white"/>
              </a:duotone>
            </a:blip>
            <a:srcRect/>
            <a:stretch>
              <a:fillRect/>
            </a:stretch>
          </p:blipFill>
          <p:spPr bwMode="auto">
            <a:xfrm>
              <a:off x="1980824" y="130715"/>
              <a:ext cx="503260" cy="791746"/>
            </a:xfrm>
            <a:prstGeom prst="rect">
              <a:avLst/>
            </a:prstGeom>
            <a:noFill/>
            <a:ln>
              <a:noFill/>
            </a:ln>
          </p:spPr>
        </p:pic>
        <p:sp>
          <p:nvSpPr>
            <p:cNvPr id="23" name="Rectangle 22">
              <a:extLst>
                <a:ext uri="{FF2B5EF4-FFF2-40B4-BE49-F238E27FC236}">
                  <a16:creationId xmlns:a16="http://schemas.microsoft.com/office/drawing/2014/main" id="{32A5CCB6-8AA8-211D-C4D0-AF6966438DE8}"/>
                </a:ext>
              </a:extLst>
            </p:cNvPr>
            <p:cNvSpPr/>
            <p:nvPr/>
          </p:nvSpPr>
          <p:spPr>
            <a:xfrm>
              <a:off x="1953621" y="187218"/>
              <a:ext cx="462398" cy="62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algn="r" rtl="0">
                <a:lnSpc>
                  <a:spcPct val="107000"/>
                </a:lnSpc>
                <a:spcAft>
                  <a:spcPts val="800"/>
                </a:spcAft>
              </a:pPr>
              <a:r>
                <a:rPr lang="ar-EG"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التشخيص</a:t>
              </a:r>
              <a:endParaRPr lang="en-US" sz="45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4" name="Group 23">
            <a:extLst>
              <a:ext uri="{FF2B5EF4-FFF2-40B4-BE49-F238E27FC236}">
                <a16:creationId xmlns:a16="http://schemas.microsoft.com/office/drawing/2014/main" id="{1BF27AE6-7215-5DBF-46A4-D5CC7C5D6B56}"/>
              </a:ext>
            </a:extLst>
          </p:cNvPr>
          <p:cNvGrpSpPr/>
          <p:nvPr/>
        </p:nvGrpSpPr>
        <p:grpSpPr>
          <a:xfrm>
            <a:off x="4343404" y="2613510"/>
            <a:ext cx="13735860" cy="6598257"/>
            <a:chOff x="12871296" y="2531077"/>
            <a:chExt cx="6434827" cy="2371772"/>
          </a:xfrm>
        </p:grpSpPr>
        <p:sp>
          <p:nvSpPr>
            <p:cNvPr id="25" name="Freeform 9">
              <a:extLst>
                <a:ext uri="{FF2B5EF4-FFF2-40B4-BE49-F238E27FC236}">
                  <a16:creationId xmlns:a16="http://schemas.microsoft.com/office/drawing/2014/main" id="{95826796-CF80-5A30-53CF-C27B1190AD40}"/>
                </a:ext>
              </a:extLst>
            </p:cNvPr>
            <p:cNvSpPr/>
            <p:nvPr/>
          </p:nvSpPr>
          <p:spPr>
            <a:xfrm flipH="1">
              <a:off x="12871296" y="2531077"/>
              <a:ext cx="6434827" cy="2371772"/>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8">
                <a:duotone>
                  <a:schemeClr val="accent4">
                    <a:shade val="45000"/>
                    <a:satMod val="135000"/>
                  </a:schemeClr>
                  <a:prstClr val="white"/>
                </a:duotone>
                <a:extLst>
                  <a:ext uri="{96DAC541-7B7A-43D3-8B79-37D633B846F1}">
                    <asvg:svgBlip xmlns:asvg="http://schemas.microsoft.com/office/drawing/2016/SVG/main" r:embed="rId9"/>
                  </a:ext>
                </a:extLst>
              </a:blip>
              <a:stretch>
                <a:fillRect/>
              </a:stretch>
            </a:blipFill>
          </p:spPr>
          <p:txBody>
            <a:bodyPr/>
            <a:lstStyle/>
            <a:p>
              <a:endParaRPr lang="ar-EG" sz="1200" dirty="0"/>
            </a:p>
          </p:txBody>
        </p:sp>
        <p:sp>
          <p:nvSpPr>
            <p:cNvPr id="26" name="TextBox 25">
              <a:extLst>
                <a:ext uri="{FF2B5EF4-FFF2-40B4-BE49-F238E27FC236}">
                  <a16:creationId xmlns:a16="http://schemas.microsoft.com/office/drawing/2014/main" id="{99F5437B-F32E-9D47-8281-8ECA6500C813}"/>
                </a:ext>
              </a:extLst>
            </p:cNvPr>
            <p:cNvSpPr txBox="1"/>
            <p:nvPr/>
          </p:nvSpPr>
          <p:spPr>
            <a:xfrm>
              <a:off x="13540732" y="2559899"/>
              <a:ext cx="5515019" cy="2046685"/>
            </a:xfrm>
            <a:prstGeom prst="rect">
              <a:avLst/>
            </a:prstGeom>
            <a:noFill/>
          </p:spPr>
          <p:txBody>
            <a:bodyPr wrap="square" rtlCol="1">
              <a:spAutoFit/>
            </a:bodyPr>
            <a:lstStyle/>
            <a:p>
              <a:pPr algn="just" rtl="1">
                <a:lnSpc>
                  <a:spcPct val="200000"/>
                </a:lnSpc>
              </a:pPr>
              <a:r>
                <a:rPr lang="ar-EG" sz="3200" b="1" dirty="0">
                  <a:latin typeface="Dubai" panose="020B0503030403030204" pitchFamily="34" charset="-78"/>
                  <a:ea typeface="Calibri" panose="020F0502020204030204" pitchFamily="34" charset="0"/>
                  <a:cs typeface="Dubai" panose="020B0503030403030204" pitchFamily="34" charset="-78"/>
                </a:rPr>
                <a:t>يمكن تحديد خمس جوانب رئيسية يجب أن يحتويها التشخيص المتكامل. </a:t>
              </a:r>
            </a:p>
            <a:p>
              <a:pPr algn="just" rtl="1">
                <a:lnSpc>
                  <a:spcPct val="200000"/>
                </a:lnSpc>
              </a:pPr>
              <a:r>
                <a:rPr lang="ar-EG" sz="3200" u="sng" dirty="0">
                  <a:latin typeface="Dubai" panose="020B0503030403030204" pitchFamily="34" charset="-78"/>
                  <a:ea typeface="Calibri" panose="020F0502020204030204" pitchFamily="34" charset="0"/>
                  <a:cs typeface="Dubai" panose="020B0503030403030204" pitchFamily="34" charset="-78"/>
                </a:rPr>
                <a:t>وهذه الجوانب هي:</a:t>
              </a:r>
            </a:p>
            <a:p>
              <a:pPr algn="just" rtl="1">
                <a:lnSpc>
                  <a:spcPct val="150000"/>
                </a:lnSpc>
              </a:pPr>
              <a:r>
                <a:rPr lang="ar-EG" sz="3200" dirty="0">
                  <a:latin typeface="Dubai" panose="020B0503030403030204" pitchFamily="34" charset="-78"/>
                  <a:ea typeface="Calibri" panose="020F0502020204030204" pitchFamily="34" charset="0"/>
                  <a:cs typeface="Dubai" panose="020B0503030403030204" pitchFamily="34" charset="-78"/>
                </a:rPr>
                <a:t>-  التصنيف العام</a:t>
              </a:r>
            </a:p>
            <a:p>
              <a:pPr algn="just" rtl="1">
                <a:lnSpc>
                  <a:spcPct val="150000"/>
                </a:lnSpc>
              </a:pPr>
              <a:r>
                <a:rPr lang="ar-EG" sz="3200" dirty="0">
                  <a:latin typeface="Dubai" panose="020B0503030403030204" pitchFamily="34" charset="-78"/>
                  <a:ea typeface="Calibri" panose="020F0502020204030204" pitchFamily="34" charset="0"/>
                  <a:cs typeface="Dubai" panose="020B0503030403030204" pitchFamily="34" charset="-78"/>
                </a:rPr>
                <a:t>- التصنيف الطائفي</a:t>
              </a:r>
            </a:p>
            <a:p>
              <a:pPr algn="just" rtl="1">
                <a:lnSpc>
                  <a:spcPct val="150000"/>
                </a:lnSpc>
              </a:pPr>
              <a:r>
                <a:rPr lang="ar-EG" sz="3200" dirty="0">
                  <a:latin typeface="Dubai" panose="020B0503030403030204" pitchFamily="34" charset="-78"/>
                  <a:ea typeface="Calibri" panose="020F0502020204030204" pitchFamily="34" charset="0"/>
                  <a:cs typeface="Dubai" panose="020B0503030403030204" pitchFamily="34" charset="-78"/>
                </a:rPr>
                <a:t>- التصنيف النوعي </a:t>
              </a:r>
            </a:p>
            <a:p>
              <a:pPr algn="just" rtl="1">
                <a:lnSpc>
                  <a:spcPct val="150000"/>
                </a:lnSpc>
              </a:pPr>
              <a:r>
                <a:rPr lang="ar-EG" sz="3200" dirty="0">
                  <a:latin typeface="Dubai" panose="020B0503030403030204" pitchFamily="34" charset="-78"/>
                  <a:ea typeface="Calibri" panose="020F0502020204030204" pitchFamily="34" charset="0"/>
                  <a:cs typeface="Dubai" panose="020B0503030403030204" pitchFamily="34" charset="-78"/>
                </a:rPr>
                <a:t>- التفسير الوصفي</a:t>
              </a:r>
            </a:p>
            <a:p>
              <a:pPr algn="just" rtl="1">
                <a:lnSpc>
                  <a:spcPct val="150000"/>
                </a:lnSpc>
              </a:pPr>
              <a:r>
                <a:rPr lang="ar-EG" sz="3200" dirty="0">
                  <a:latin typeface="Dubai" panose="020B0503030403030204" pitchFamily="34" charset="-78"/>
                  <a:ea typeface="Calibri" panose="020F0502020204030204" pitchFamily="34" charset="0"/>
                  <a:cs typeface="Dubai" panose="020B0503030403030204" pitchFamily="34" charset="-78"/>
                </a:rPr>
                <a:t>- تحديد مناطق العلاج </a:t>
              </a:r>
            </a:p>
          </p:txBody>
        </p:sp>
      </p:grpSp>
      <p:grpSp>
        <p:nvGrpSpPr>
          <p:cNvPr id="27" name="Group 4">
            <a:extLst>
              <a:ext uri="{FF2B5EF4-FFF2-40B4-BE49-F238E27FC236}">
                <a16:creationId xmlns:a16="http://schemas.microsoft.com/office/drawing/2014/main" id="{1BB6DE8D-F692-44B0-8C98-3E30ADA82940}"/>
              </a:ext>
            </a:extLst>
          </p:cNvPr>
          <p:cNvGrpSpPr/>
          <p:nvPr/>
        </p:nvGrpSpPr>
        <p:grpSpPr>
          <a:xfrm>
            <a:off x="0" y="2315997"/>
            <a:ext cx="5412615" cy="5366465"/>
            <a:chOff x="-4282541" y="3921401"/>
            <a:chExt cx="7866340" cy="8699050"/>
          </a:xfrm>
        </p:grpSpPr>
        <p:pic>
          <p:nvPicPr>
            <p:cNvPr id="28" name="Picture 5">
              <a:extLst>
                <a:ext uri="{FF2B5EF4-FFF2-40B4-BE49-F238E27FC236}">
                  <a16:creationId xmlns:a16="http://schemas.microsoft.com/office/drawing/2014/main" id="{88864996-467C-43D3-BBC5-508FF2AB271A}"/>
                </a:ext>
              </a:extLst>
            </p:cNvPr>
            <p:cNvPicPr>
              <a:picLocks noChangeAspect="1"/>
            </p:cNvPicPr>
            <p:nvPr/>
          </p:nvPicPr>
          <p:blipFill>
            <a:blip r:embed="rId10">
              <a:extLst>
                <a:ext uri="{28A0092B-C50C-407E-A947-70E740481C1C}">
                  <a14:useLocalDpi xmlns:a14="http://schemas.microsoft.com/office/drawing/2010/main" val="0"/>
                </a:ext>
              </a:extLst>
            </a:blip>
            <a:srcRect l="4005" r="4005"/>
            <a:stretch/>
          </p:blipFill>
          <p:spPr>
            <a:xfrm>
              <a:off x="-4282541" y="3921401"/>
              <a:ext cx="7866340" cy="8699050"/>
            </a:xfrm>
            <a:prstGeom prst="hexagon">
              <a:avLst/>
            </a:prstGeom>
          </p:spPr>
        </p:pic>
      </p:grpSp>
      <p:grpSp>
        <p:nvGrpSpPr>
          <p:cNvPr id="10" name="Group 9">
            <a:extLst>
              <a:ext uri="{FF2B5EF4-FFF2-40B4-BE49-F238E27FC236}">
                <a16:creationId xmlns:a16="http://schemas.microsoft.com/office/drawing/2014/main" id="{6610BB22-BEBD-3480-2F6D-9EF29518138B}"/>
              </a:ext>
            </a:extLst>
          </p:cNvPr>
          <p:cNvGrpSpPr/>
          <p:nvPr/>
        </p:nvGrpSpPr>
        <p:grpSpPr>
          <a:xfrm>
            <a:off x="12534569" y="1909590"/>
            <a:ext cx="4128218" cy="1041046"/>
            <a:chOff x="-377307" y="4889791"/>
            <a:chExt cx="6192327" cy="1561568"/>
          </a:xfrm>
        </p:grpSpPr>
        <p:sp>
          <p:nvSpPr>
            <p:cNvPr id="11" name="TextBox 42">
              <a:extLst>
                <a:ext uri="{FF2B5EF4-FFF2-40B4-BE49-F238E27FC236}">
                  <a16:creationId xmlns:a16="http://schemas.microsoft.com/office/drawing/2014/main" id="{BF42C602-1DEA-8285-8766-2E29BC8B82D5}"/>
                </a:ext>
              </a:extLst>
            </p:cNvPr>
            <p:cNvSpPr txBox="1"/>
            <p:nvPr/>
          </p:nvSpPr>
          <p:spPr>
            <a:xfrm>
              <a:off x="-377307" y="4889791"/>
              <a:ext cx="6050709" cy="1110880"/>
            </a:xfrm>
            <a:prstGeom prst="rect">
              <a:avLst/>
            </a:prstGeom>
          </p:spPr>
          <p:txBody>
            <a:bodyPr wrap="square" lIns="0" tIns="0" rIns="0" bIns="0" rtlCol="0" anchor="t">
              <a:spAutoFit/>
            </a:bodyPr>
            <a:lstStyle/>
            <a:p>
              <a:pPr algn="just" rtl="1">
                <a:lnSpc>
                  <a:spcPct val="150000"/>
                </a:lnSpc>
              </a:pPr>
              <a:r>
                <a:rPr lang="ar-EG" sz="3500" b="1" spc="51" dirty="0">
                  <a:latin typeface="Dubai" panose="020B0503030403030204" pitchFamily="34" charset="-78"/>
                  <a:cs typeface="Dubai" panose="020B0503030403030204" pitchFamily="34" charset="-78"/>
                </a:rPr>
                <a:t>مكونات التشخيص:</a:t>
              </a:r>
            </a:p>
          </p:txBody>
        </p:sp>
        <p:pic>
          <p:nvPicPr>
            <p:cNvPr id="12" name="Picture 11">
              <a:extLst>
                <a:ext uri="{FF2B5EF4-FFF2-40B4-BE49-F238E27FC236}">
                  <a16:creationId xmlns:a16="http://schemas.microsoft.com/office/drawing/2014/main" id="{25DC11AA-AD84-33D5-7CD0-25D08C810BBE}"/>
                </a:ext>
              </a:extLst>
            </p:cNvPr>
            <p:cNvPicPr>
              <a:picLocks noChangeAspect="1"/>
            </p:cNvPicPr>
            <p:nvPr/>
          </p:nvPicPr>
          <p:blipFill>
            <a:blip r:embed="rId11">
              <a:biLevel thresh="75000"/>
              <a:extLst>
                <a:ext uri="{28A0092B-C50C-407E-A947-70E740481C1C}">
                  <a14:useLocalDpi xmlns:a14="http://schemas.microsoft.com/office/drawing/2010/main" val="0"/>
                </a:ext>
              </a:extLst>
            </a:blip>
            <a:stretch>
              <a:fillRect/>
            </a:stretch>
          </p:blipFill>
          <p:spPr>
            <a:xfrm>
              <a:off x="1695697" y="5785427"/>
              <a:ext cx="4119323" cy="495300"/>
            </a:xfrm>
            <a:prstGeom prst="rect">
              <a:avLst/>
            </a:prstGeom>
          </p:spPr>
        </p:pic>
        <p:pic>
          <p:nvPicPr>
            <p:cNvPr id="13" name="Picture 12">
              <a:extLst>
                <a:ext uri="{FF2B5EF4-FFF2-40B4-BE49-F238E27FC236}">
                  <a16:creationId xmlns:a16="http://schemas.microsoft.com/office/drawing/2014/main" id="{B422A522-1D40-298D-4125-90B29C7F8C00}"/>
                </a:ext>
              </a:extLst>
            </p:cNvPr>
            <p:cNvPicPr>
              <a:picLocks noChangeAspect="1"/>
            </p:cNvPicPr>
            <p:nvPr/>
          </p:nvPicPr>
          <p:blipFill>
            <a:blip r:embed="rId11">
              <a:biLevel thresh="75000"/>
              <a:extLst>
                <a:ext uri="{28A0092B-C50C-407E-A947-70E740481C1C}">
                  <a14:useLocalDpi xmlns:a14="http://schemas.microsoft.com/office/drawing/2010/main" val="0"/>
                </a:ext>
              </a:extLst>
            </a:blip>
            <a:stretch>
              <a:fillRect/>
            </a:stretch>
          </p:blipFill>
          <p:spPr>
            <a:xfrm>
              <a:off x="634388" y="5850701"/>
              <a:ext cx="4391979" cy="600658"/>
            </a:xfrm>
            <a:prstGeom prst="rect">
              <a:avLst/>
            </a:prstGeom>
          </p:spPr>
        </p:pic>
      </p:grpSp>
    </p:spTree>
    <p:extLst>
      <p:ext uri="{BB962C8B-B14F-4D97-AF65-F5344CB8AC3E}">
        <p14:creationId xmlns:p14="http://schemas.microsoft.com/office/powerpoint/2010/main" val="1961453832"/>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Triangle 7">
            <a:extLst>
              <a:ext uri="{FF2B5EF4-FFF2-40B4-BE49-F238E27FC236}">
                <a16:creationId xmlns:a16="http://schemas.microsoft.com/office/drawing/2014/main" id="{BDC96880-C9A8-D463-187E-5F44CF00C555}"/>
              </a:ext>
            </a:extLst>
          </p:cNvPr>
          <p:cNvSpPr/>
          <p:nvPr/>
        </p:nvSpPr>
        <p:spPr>
          <a:xfrm flipH="1">
            <a:off x="0" y="-30549"/>
            <a:ext cx="18288000" cy="10325100"/>
          </a:xfrm>
          <a:prstGeom prst="rtTriangle">
            <a:avLst/>
          </a:prstGeom>
          <a:solidFill>
            <a:schemeClr val="accent4">
              <a:lumMod val="75000"/>
              <a:alpha val="54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ar-EG" dirty="0"/>
          </a:p>
        </p:txBody>
      </p:sp>
      <p:grpSp>
        <p:nvGrpSpPr>
          <p:cNvPr id="2" name="Group 1">
            <a:extLst>
              <a:ext uri="{FF2B5EF4-FFF2-40B4-BE49-F238E27FC236}">
                <a16:creationId xmlns:a16="http://schemas.microsoft.com/office/drawing/2014/main" id="{EA7FD379-A12B-C0F3-294C-AF8BD930CAD6}"/>
              </a:ext>
            </a:extLst>
          </p:cNvPr>
          <p:cNvGrpSpPr/>
          <p:nvPr/>
        </p:nvGrpSpPr>
        <p:grpSpPr>
          <a:xfrm>
            <a:off x="695755" y="1061232"/>
            <a:ext cx="1980028" cy="980225"/>
            <a:chOff x="789788" y="568550"/>
            <a:chExt cx="2263765" cy="876343"/>
          </a:xfrm>
        </p:grpSpPr>
        <p:pic>
          <p:nvPicPr>
            <p:cNvPr id="3" name="Picture 2">
              <a:extLst>
                <a:ext uri="{FF2B5EF4-FFF2-40B4-BE49-F238E27FC236}">
                  <a16:creationId xmlns:a16="http://schemas.microsoft.com/office/drawing/2014/main" id="{06FDF8A8-8115-0A6B-2829-DA2EC6FE1CBB}"/>
                </a:ext>
              </a:extLst>
            </p:cNvPr>
            <p:cNvPicPr>
              <a:picLocks noChangeAspect="1"/>
            </p:cNvPicPr>
            <p:nvPr/>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789788" y="568550"/>
              <a:ext cx="2263765" cy="876343"/>
            </a:xfrm>
            <a:prstGeom prst="rect">
              <a:avLst/>
            </a:prstGeom>
          </p:spPr>
        </p:pic>
        <p:sp>
          <p:nvSpPr>
            <p:cNvPr id="4" name="TextBox 28">
              <a:extLst>
                <a:ext uri="{FF2B5EF4-FFF2-40B4-BE49-F238E27FC236}">
                  <a16:creationId xmlns:a16="http://schemas.microsoft.com/office/drawing/2014/main" id="{4E9B5231-2549-7509-307B-8A7BD2A6ABD2}"/>
                </a:ext>
              </a:extLst>
            </p:cNvPr>
            <p:cNvSpPr txBox="1"/>
            <p:nvPr/>
          </p:nvSpPr>
          <p:spPr>
            <a:xfrm rot="20457677">
              <a:off x="874661" y="849684"/>
              <a:ext cx="1896204" cy="368025"/>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2500" b="1"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rPr>
                <a:t>الجلسة الأولى</a:t>
              </a:r>
              <a:endParaRPr lang="en-US" sz="2500"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5" name="Group 4">
            <a:extLst>
              <a:ext uri="{FF2B5EF4-FFF2-40B4-BE49-F238E27FC236}">
                <a16:creationId xmlns:a16="http://schemas.microsoft.com/office/drawing/2014/main" id="{9B30CF6B-06A4-7767-9951-7F92C4EFB13A}"/>
              </a:ext>
            </a:extLst>
          </p:cNvPr>
          <p:cNvGrpSpPr/>
          <p:nvPr/>
        </p:nvGrpSpPr>
        <p:grpSpPr>
          <a:xfrm>
            <a:off x="140419" y="299624"/>
            <a:ext cx="1879169" cy="980224"/>
            <a:chOff x="1282652" y="498315"/>
            <a:chExt cx="1807888" cy="876343"/>
          </a:xfrm>
        </p:grpSpPr>
        <p:pic>
          <p:nvPicPr>
            <p:cNvPr id="6" name="Picture 5">
              <a:extLst>
                <a:ext uri="{FF2B5EF4-FFF2-40B4-BE49-F238E27FC236}">
                  <a16:creationId xmlns:a16="http://schemas.microsoft.com/office/drawing/2014/main" id="{FEBD5877-C1CE-1FA6-5F49-D25B89BE69F2}"/>
                </a:ext>
              </a:extLst>
            </p:cNvPr>
            <p:cNvPicPr>
              <a:picLocks noChangeAspect="1"/>
            </p:cNvPicPr>
            <p:nvPr/>
          </p:nvPicPr>
          <p:blipFill>
            <a:blip r:embed="rId3"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1282652" y="498315"/>
              <a:ext cx="1807888" cy="876343"/>
            </a:xfrm>
            <a:prstGeom prst="rect">
              <a:avLst/>
            </a:prstGeom>
          </p:spPr>
        </p:pic>
        <p:sp>
          <p:nvSpPr>
            <p:cNvPr id="7" name="TextBox 28">
              <a:extLst>
                <a:ext uri="{FF2B5EF4-FFF2-40B4-BE49-F238E27FC236}">
                  <a16:creationId xmlns:a16="http://schemas.microsoft.com/office/drawing/2014/main" id="{FC86DDE1-7B1B-D414-53E9-60A2955210EE}"/>
                </a:ext>
              </a:extLst>
            </p:cNvPr>
            <p:cNvSpPr txBox="1"/>
            <p:nvPr/>
          </p:nvSpPr>
          <p:spPr>
            <a:xfrm rot="20457677">
              <a:off x="1345850" y="709582"/>
              <a:ext cx="1421884" cy="441630"/>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3000" b="1"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rPr>
                <a:t>اليوم الثاني</a:t>
              </a:r>
              <a:endParaRPr lang="en-US" sz="3000"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9" name="Group 8">
            <a:extLst>
              <a:ext uri="{FF2B5EF4-FFF2-40B4-BE49-F238E27FC236}">
                <a16:creationId xmlns:a16="http://schemas.microsoft.com/office/drawing/2014/main" id="{4F232B40-6637-2F3C-5186-E94AE85DE2F2}"/>
              </a:ext>
            </a:extLst>
          </p:cNvPr>
          <p:cNvGrpSpPr/>
          <p:nvPr/>
        </p:nvGrpSpPr>
        <p:grpSpPr>
          <a:xfrm>
            <a:off x="12103212" y="132020"/>
            <a:ext cx="5976052" cy="1024493"/>
            <a:chOff x="4650339" y="1798820"/>
            <a:chExt cx="9218059" cy="2703922"/>
          </a:xfrm>
        </p:grpSpPr>
        <p:pic>
          <p:nvPicPr>
            <p:cNvPr id="19" name="Picture 18">
              <a:extLst>
                <a:ext uri="{FF2B5EF4-FFF2-40B4-BE49-F238E27FC236}">
                  <a16:creationId xmlns:a16="http://schemas.microsoft.com/office/drawing/2014/main" id="{DB587E16-79F8-057F-8149-E7592A68F8A7}"/>
                </a:ext>
              </a:extLst>
            </p:cNvPr>
            <p:cNvPicPr>
              <a:picLocks noChangeAspect="1"/>
            </p:cNvPicPr>
            <p:nvPr/>
          </p:nvPicPr>
          <p:blipFill rotWithShape="1">
            <a:blip r:embed="rId4">
              <a:grayscl/>
              <a:extLst>
                <a:ext uri="{BEBA8EAE-BF5A-486C-A8C5-ECC9F3942E4B}">
                  <a14:imgProps xmlns:a14="http://schemas.microsoft.com/office/drawing/2010/main">
                    <a14:imgLayer r:embed="rId5">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630" t="9182" r="839" b="13125"/>
            <a:stretch/>
          </p:blipFill>
          <p:spPr>
            <a:xfrm>
              <a:off x="5374985" y="1798820"/>
              <a:ext cx="8493413" cy="2703922"/>
            </a:xfrm>
            <a:prstGeom prst="rect">
              <a:avLst/>
            </a:prstGeom>
          </p:spPr>
        </p:pic>
        <p:sp>
          <p:nvSpPr>
            <p:cNvPr id="20" name="TextBox 42">
              <a:extLst>
                <a:ext uri="{FF2B5EF4-FFF2-40B4-BE49-F238E27FC236}">
                  <a16:creationId xmlns:a16="http://schemas.microsoft.com/office/drawing/2014/main" id="{A8710DD6-0C55-5F29-4CAF-3B243057A9DD}"/>
                </a:ext>
              </a:extLst>
            </p:cNvPr>
            <p:cNvSpPr txBox="1"/>
            <p:nvPr/>
          </p:nvSpPr>
          <p:spPr>
            <a:xfrm>
              <a:off x="4650339" y="1798821"/>
              <a:ext cx="8662082" cy="2513078"/>
            </a:xfrm>
            <a:prstGeom prst="rect">
              <a:avLst/>
            </a:prstGeom>
          </p:spPr>
          <p:txBody>
            <a:bodyPr wrap="square" lIns="0" tIns="0" rIns="0" bIns="0" rtlCol="0" anchor="t">
              <a:spAutoFit/>
            </a:bodyPr>
            <a:lstStyle/>
            <a:p>
              <a:pPr algn="just" rtl="1">
                <a:lnSpc>
                  <a:spcPct val="150000"/>
                </a:lnSpc>
              </a:pPr>
              <a:r>
                <a:rPr lang="ar-EG" sz="4500" b="1" spc="51" dirty="0">
                  <a:latin typeface="Aljazeera" panose="02000000000000000000" pitchFamily="2" charset="-78"/>
                  <a:cs typeface="Aljazeera" panose="02000000000000000000" pitchFamily="2" charset="-78"/>
                </a:rPr>
                <a:t>المرشد عند دراسة الحالة</a:t>
              </a:r>
              <a:endParaRPr lang="en-US" sz="4500" b="1" spc="51" dirty="0">
                <a:latin typeface="Aljazeera" panose="02000000000000000000" pitchFamily="2" charset="-78"/>
                <a:cs typeface="Aljazeera" panose="02000000000000000000" pitchFamily="2" charset="-78"/>
              </a:endParaRPr>
            </a:p>
          </p:txBody>
        </p:sp>
      </p:grpSp>
      <p:grpSp>
        <p:nvGrpSpPr>
          <p:cNvPr id="21" name="Group 20">
            <a:extLst>
              <a:ext uri="{FF2B5EF4-FFF2-40B4-BE49-F238E27FC236}">
                <a16:creationId xmlns:a16="http://schemas.microsoft.com/office/drawing/2014/main" id="{5B62A8B4-4138-3877-B476-EFD14E7625E9}"/>
              </a:ext>
            </a:extLst>
          </p:cNvPr>
          <p:cNvGrpSpPr>
            <a:grpSpLocks/>
          </p:cNvGrpSpPr>
          <p:nvPr/>
        </p:nvGrpSpPr>
        <p:grpSpPr>
          <a:xfrm>
            <a:off x="8686801" y="1181100"/>
            <a:ext cx="2971804" cy="1397974"/>
            <a:chOff x="1953621" y="130715"/>
            <a:chExt cx="530463" cy="791746"/>
          </a:xfrm>
        </p:grpSpPr>
        <p:pic>
          <p:nvPicPr>
            <p:cNvPr id="22" name="Picture 21">
              <a:extLst>
                <a:ext uri="{FF2B5EF4-FFF2-40B4-BE49-F238E27FC236}">
                  <a16:creationId xmlns:a16="http://schemas.microsoft.com/office/drawing/2014/main" id="{F7E4C941-92BF-CA20-A31B-F70224216A20}"/>
                </a:ext>
              </a:extLst>
            </p:cNvPr>
            <p:cNvPicPr>
              <a:picLocks noChangeAspect="1"/>
            </p:cNvPicPr>
            <p:nvPr/>
          </p:nvPicPr>
          <p:blipFill>
            <a:blip r:embed="rId6" cstate="print">
              <a:duotone>
                <a:schemeClr val="accent2">
                  <a:shade val="45000"/>
                  <a:satMod val="135000"/>
                </a:schemeClr>
                <a:prstClr val="white"/>
              </a:duotone>
            </a:blip>
            <a:srcRect/>
            <a:stretch>
              <a:fillRect/>
            </a:stretch>
          </p:blipFill>
          <p:spPr bwMode="auto">
            <a:xfrm>
              <a:off x="1980824" y="130715"/>
              <a:ext cx="503260" cy="791746"/>
            </a:xfrm>
            <a:prstGeom prst="rect">
              <a:avLst/>
            </a:prstGeom>
            <a:noFill/>
            <a:ln>
              <a:noFill/>
            </a:ln>
          </p:spPr>
        </p:pic>
        <p:sp>
          <p:nvSpPr>
            <p:cNvPr id="23" name="Rectangle 22">
              <a:extLst>
                <a:ext uri="{FF2B5EF4-FFF2-40B4-BE49-F238E27FC236}">
                  <a16:creationId xmlns:a16="http://schemas.microsoft.com/office/drawing/2014/main" id="{32A5CCB6-8AA8-211D-C4D0-AF6966438DE8}"/>
                </a:ext>
              </a:extLst>
            </p:cNvPr>
            <p:cNvSpPr/>
            <p:nvPr/>
          </p:nvSpPr>
          <p:spPr>
            <a:xfrm>
              <a:off x="1953621" y="187218"/>
              <a:ext cx="462398" cy="62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algn="r" rtl="0">
                <a:lnSpc>
                  <a:spcPct val="107000"/>
                </a:lnSpc>
                <a:spcAft>
                  <a:spcPts val="800"/>
                </a:spcAft>
              </a:pPr>
              <a:r>
                <a:rPr lang="ar-EG"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التشخيص</a:t>
              </a:r>
              <a:endParaRPr lang="en-US" sz="45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4" name="Group 23">
            <a:extLst>
              <a:ext uri="{FF2B5EF4-FFF2-40B4-BE49-F238E27FC236}">
                <a16:creationId xmlns:a16="http://schemas.microsoft.com/office/drawing/2014/main" id="{1BF27AE6-7215-5DBF-46A4-D5CC7C5D6B56}"/>
              </a:ext>
            </a:extLst>
          </p:cNvPr>
          <p:cNvGrpSpPr/>
          <p:nvPr/>
        </p:nvGrpSpPr>
        <p:grpSpPr>
          <a:xfrm>
            <a:off x="5671986" y="3147753"/>
            <a:ext cx="12407280" cy="4205547"/>
            <a:chOff x="13493695" y="2531077"/>
            <a:chExt cx="5812428" cy="1511702"/>
          </a:xfrm>
        </p:grpSpPr>
        <p:sp>
          <p:nvSpPr>
            <p:cNvPr id="25" name="Freeform 9">
              <a:extLst>
                <a:ext uri="{FF2B5EF4-FFF2-40B4-BE49-F238E27FC236}">
                  <a16:creationId xmlns:a16="http://schemas.microsoft.com/office/drawing/2014/main" id="{95826796-CF80-5A30-53CF-C27B1190AD40}"/>
                </a:ext>
              </a:extLst>
            </p:cNvPr>
            <p:cNvSpPr/>
            <p:nvPr/>
          </p:nvSpPr>
          <p:spPr>
            <a:xfrm flipH="1">
              <a:off x="14513372" y="2531077"/>
              <a:ext cx="4792751" cy="1511702"/>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7">
                <a:duotone>
                  <a:schemeClr val="accent4">
                    <a:shade val="45000"/>
                    <a:satMod val="135000"/>
                  </a:schemeClr>
                  <a:prstClr val="white"/>
                </a:duotone>
                <a:extLst>
                  <a:ext uri="{96DAC541-7B7A-43D3-8B79-37D633B846F1}">
                    <asvg:svgBlip xmlns:asvg="http://schemas.microsoft.com/office/drawing/2016/SVG/main" r:embed="rId8"/>
                  </a:ext>
                </a:extLst>
              </a:blip>
              <a:stretch>
                <a:fillRect/>
              </a:stretch>
            </a:blipFill>
          </p:spPr>
          <p:txBody>
            <a:bodyPr/>
            <a:lstStyle/>
            <a:p>
              <a:endParaRPr lang="ar-EG" sz="1200" dirty="0"/>
            </a:p>
          </p:txBody>
        </p:sp>
        <p:sp>
          <p:nvSpPr>
            <p:cNvPr id="26" name="TextBox 25">
              <a:extLst>
                <a:ext uri="{FF2B5EF4-FFF2-40B4-BE49-F238E27FC236}">
                  <a16:creationId xmlns:a16="http://schemas.microsoft.com/office/drawing/2014/main" id="{99F5437B-F32E-9D47-8281-8ECA6500C813}"/>
                </a:ext>
              </a:extLst>
            </p:cNvPr>
            <p:cNvSpPr txBox="1"/>
            <p:nvPr/>
          </p:nvSpPr>
          <p:spPr>
            <a:xfrm>
              <a:off x="13493695" y="2694132"/>
              <a:ext cx="5515019" cy="1051000"/>
            </a:xfrm>
            <a:prstGeom prst="rect">
              <a:avLst/>
            </a:prstGeom>
            <a:noFill/>
          </p:spPr>
          <p:txBody>
            <a:bodyPr wrap="square" rtlCol="1">
              <a:spAutoFit/>
            </a:bodyPr>
            <a:lstStyle/>
            <a:p>
              <a:pPr algn="just" rtl="1">
                <a:lnSpc>
                  <a:spcPct val="200000"/>
                </a:lnSpc>
              </a:pPr>
              <a:r>
                <a:rPr lang="ar-EG" sz="3200" b="1" dirty="0">
                  <a:latin typeface="Dubai" panose="020B0503030403030204" pitchFamily="34" charset="-78"/>
                  <a:ea typeface="Calibri" panose="020F0502020204030204" pitchFamily="34" charset="0"/>
                  <a:cs typeface="Dubai" panose="020B0503030403030204" pitchFamily="34" charset="-78"/>
                </a:rPr>
                <a:t>1- الإدراك المبدئي لحقائق المشكلة   </a:t>
              </a:r>
            </a:p>
            <a:p>
              <a:pPr algn="just" rtl="1">
                <a:lnSpc>
                  <a:spcPct val="200000"/>
                </a:lnSpc>
              </a:pPr>
              <a:r>
                <a:rPr lang="ar-EG" sz="3200" b="1" dirty="0">
                  <a:latin typeface="Dubai" panose="020B0503030403030204" pitchFamily="34" charset="-78"/>
                  <a:ea typeface="Calibri" panose="020F0502020204030204" pitchFamily="34" charset="0"/>
                  <a:cs typeface="Dubai" panose="020B0503030403030204" pitchFamily="34" charset="-78"/>
                </a:rPr>
                <a:t>2- حصر الحقائق </a:t>
              </a:r>
            </a:p>
            <a:p>
              <a:pPr algn="just" rtl="1">
                <a:lnSpc>
                  <a:spcPct val="200000"/>
                </a:lnSpc>
              </a:pPr>
              <a:r>
                <a:rPr lang="ar-EG" sz="3200" b="1" dirty="0">
                  <a:latin typeface="Dubai" panose="020B0503030403030204" pitchFamily="34" charset="-78"/>
                  <a:ea typeface="Calibri" panose="020F0502020204030204" pitchFamily="34" charset="0"/>
                  <a:cs typeface="Dubai" panose="020B0503030403030204" pitchFamily="34" charset="-78"/>
                </a:rPr>
                <a:t>3- تقييم الحقائق </a:t>
              </a:r>
            </a:p>
          </p:txBody>
        </p:sp>
      </p:grpSp>
      <p:grpSp>
        <p:nvGrpSpPr>
          <p:cNvPr id="27" name="Group 4">
            <a:extLst>
              <a:ext uri="{FF2B5EF4-FFF2-40B4-BE49-F238E27FC236}">
                <a16:creationId xmlns:a16="http://schemas.microsoft.com/office/drawing/2014/main" id="{1BB6DE8D-F692-44B0-8C98-3E30ADA82940}"/>
              </a:ext>
            </a:extLst>
          </p:cNvPr>
          <p:cNvGrpSpPr/>
          <p:nvPr/>
        </p:nvGrpSpPr>
        <p:grpSpPr>
          <a:xfrm>
            <a:off x="0" y="2315997"/>
            <a:ext cx="5412615" cy="5366465"/>
            <a:chOff x="-4282541" y="3921401"/>
            <a:chExt cx="7866340" cy="8699050"/>
          </a:xfrm>
        </p:grpSpPr>
        <p:pic>
          <p:nvPicPr>
            <p:cNvPr id="28" name="Picture 5">
              <a:extLst>
                <a:ext uri="{FF2B5EF4-FFF2-40B4-BE49-F238E27FC236}">
                  <a16:creationId xmlns:a16="http://schemas.microsoft.com/office/drawing/2014/main" id="{88864996-467C-43D3-BBC5-508FF2AB271A}"/>
                </a:ext>
              </a:extLst>
            </p:cNvPr>
            <p:cNvPicPr>
              <a:picLocks noChangeAspect="1"/>
            </p:cNvPicPr>
            <p:nvPr/>
          </p:nvPicPr>
          <p:blipFill>
            <a:blip r:embed="rId9">
              <a:extLst>
                <a:ext uri="{28A0092B-C50C-407E-A947-70E740481C1C}">
                  <a14:useLocalDpi xmlns:a14="http://schemas.microsoft.com/office/drawing/2010/main" val="0"/>
                </a:ext>
              </a:extLst>
            </a:blip>
            <a:srcRect l="4005" r="4005"/>
            <a:stretch/>
          </p:blipFill>
          <p:spPr>
            <a:xfrm>
              <a:off x="-4282541" y="3921401"/>
              <a:ext cx="7866340" cy="8699050"/>
            </a:xfrm>
            <a:prstGeom prst="hexagon">
              <a:avLst/>
            </a:prstGeom>
          </p:spPr>
        </p:pic>
      </p:grpSp>
      <p:grpSp>
        <p:nvGrpSpPr>
          <p:cNvPr id="10" name="Group 9">
            <a:extLst>
              <a:ext uri="{FF2B5EF4-FFF2-40B4-BE49-F238E27FC236}">
                <a16:creationId xmlns:a16="http://schemas.microsoft.com/office/drawing/2014/main" id="{6610BB22-BEBD-3480-2F6D-9EF29518138B}"/>
              </a:ext>
            </a:extLst>
          </p:cNvPr>
          <p:cNvGrpSpPr/>
          <p:nvPr/>
        </p:nvGrpSpPr>
        <p:grpSpPr>
          <a:xfrm>
            <a:off x="10786934" y="2223399"/>
            <a:ext cx="6906768" cy="1548501"/>
            <a:chOff x="-377307" y="4889791"/>
            <a:chExt cx="6192327" cy="2322750"/>
          </a:xfrm>
        </p:grpSpPr>
        <p:sp>
          <p:nvSpPr>
            <p:cNvPr id="11" name="TextBox 42">
              <a:extLst>
                <a:ext uri="{FF2B5EF4-FFF2-40B4-BE49-F238E27FC236}">
                  <a16:creationId xmlns:a16="http://schemas.microsoft.com/office/drawing/2014/main" id="{BF42C602-1DEA-8285-8766-2E29BC8B82D5}"/>
                </a:ext>
              </a:extLst>
            </p:cNvPr>
            <p:cNvSpPr txBox="1"/>
            <p:nvPr/>
          </p:nvSpPr>
          <p:spPr>
            <a:xfrm>
              <a:off x="-377307" y="4889791"/>
              <a:ext cx="6050709" cy="2322750"/>
            </a:xfrm>
            <a:prstGeom prst="rect">
              <a:avLst/>
            </a:prstGeom>
          </p:spPr>
          <p:txBody>
            <a:bodyPr wrap="square" lIns="0" tIns="0" rIns="0" bIns="0" rtlCol="0" anchor="t">
              <a:spAutoFit/>
            </a:bodyPr>
            <a:lstStyle/>
            <a:p>
              <a:pPr algn="just" rtl="1">
                <a:lnSpc>
                  <a:spcPct val="150000"/>
                </a:lnSpc>
              </a:pPr>
              <a:r>
                <a:rPr lang="ar-EG" sz="3500" b="1" spc="51" dirty="0">
                  <a:latin typeface="Dubai" panose="020B0503030403030204" pitchFamily="34" charset="-78"/>
                  <a:cs typeface="Dubai" panose="020B0503030403030204" pitchFamily="34" charset="-78"/>
                </a:rPr>
                <a:t>خطوات الوصول للتشخيص النهائي</a:t>
              </a:r>
            </a:p>
          </p:txBody>
        </p:sp>
        <p:pic>
          <p:nvPicPr>
            <p:cNvPr id="12" name="Picture 11">
              <a:extLst>
                <a:ext uri="{FF2B5EF4-FFF2-40B4-BE49-F238E27FC236}">
                  <a16:creationId xmlns:a16="http://schemas.microsoft.com/office/drawing/2014/main" id="{25DC11AA-AD84-33D5-7CD0-25D08C810BBE}"/>
                </a:ext>
              </a:extLst>
            </p:cNvPr>
            <p:cNvPicPr>
              <a:picLocks noChangeAspect="1"/>
            </p:cNvPicPr>
            <p:nvPr/>
          </p:nvPicPr>
          <p:blipFill>
            <a:blip r:embed="rId10">
              <a:biLevel thresh="75000"/>
              <a:extLst>
                <a:ext uri="{28A0092B-C50C-407E-A947-70E740481C1C}">
                  <a14:useLocalDpi xmlns:a14="http://schemas.microsoft.com/office/drawing/2010/main" val="0"/>
                </a:ext>
              </a:extLst>
            </a:blip>
            <a:stretch>
              <a:fillRect/>
            </a:stretch>
          </p:blipFill>
          <p:spPr>
            <a:xfrm>
              <a:off x="1695697" y="5785427"/>
              <a:ext cx="4119323" cy="495300"/>
            </a:xfrm>
            <a:prstGeom prst="rect">
              <a:avLst/>
            </a:prstGeom>
          </p:spPr>
        </p:pic>
        <p:pic>
          <p:nvPicPr>
            <p:cNvPr id="13" name="Picture 12">
              <a:extLst>
                <a:ext uri="{FF2B5EF4-FFF2-40B4-BE49-F238E27FC236}">
                  <a16:creationId xmlns:a16="http://schemas.microsoft.com/office/drawing/2014/main" id="{B422A522-1D40-298D-4125-90B29C7F8C00}"/>
                </a:ext>
              </a:extLst>
            </p:cNvPr>
            <p:cNvPicPr>
              <a:picLocks noChangeAspect="1"/>
            </p:cNvPicPr>
            <p:nvPr/>
          </p:nvPicPr>
          <p:blipFill>
            <a:blip r:embed="rId10">
              <a:biLevel thresh="75000"/>
              <a:extLst>
                <a:ext uri="{28A0092B-C50C-407E-A947-70E740481C1C}">
                  <a14:useLocalDpi xmlns:a14="http://schemas.microsoft.com/office/drawing/2010/main" val="0"/>
                </a:ext>
              </a:extLst>
            </a:blip>
            <a:stretch>
              <a:fillRect/>
            </a:stretch>
          </p:blipFill>
          <p:spPr>
            <a:xfrm>
              <a:off x="634388" y="5850701"/>
              <a:ext cx="4391979" cy="600658"/>
            </a:xfrm>
            <a:prstGeom prst="rect">
              <a:avLst/>
            </a:prstGeom>
          </p:spPr>
        </p:pic>
      </p:grpSp>
    </p:spTree>
    <p:extLst>
      <p:ext uri="{BB962C8B-B14F-4D97-AF65-F5344CB8AC3E}">
        <p14:creationId xmlns:p14="http://schemas.microsoft.com/office/powerpoint/2010/main" val="335053843"/>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Triangle 7">
            <a:extLst>
              <a:ext uri="{FF2B5EF4-FFF2-40B4-BE49-F238E27FC236}">
                <a16:creationId xmlns:a16="http://schemas.microsoft.com/office/drawing/2014/main" id="{BDC96880-C9A8-D463-187E-5F44CF00C555}"/>
              </a:ext>
            </a:extLst>
          </p:cNvPr>
          <p:cNvSpPr/>
          <p:nvPr/>
        </p:nvSpPr>
        <p:spPr>
          <a:xfrm flipH="1">
            <a:off x="0" y="-30549"/>
            <a:ext cx="18288000" cy="10325100"/>
          </a:xfrm>
          <a:prstGeom prst="rtTriangle">
            <a:avLst/>
          </a:prstGeom>
          <a:solidFill>
            <a:schemeClr val="accent4">
              <a:lumMod val="75000"/>
              <a:alpha val="54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ar-EG" dirty="0"/>
          </a:p>
        </p:txBody>
      </p:sp>
      <p:grpSp>
        <p:nvGrpSpPr>
          <p:cNvPr id="2" name="Group 1">
            <a:extLst>
              <a:ext uri="{FF2B5EF4-FFF2-40B4-BE49-F238E27FC236}">
                <a16:creationId xmlns:a16="http://schemas.microsoft.com/office/drawing/2014/main" id="{EA7FD379-A12B-C0F3-294C-AF8BD930CAD6}"/>
              </a:ext>
            </a:extLst>
          </p:cNvPr>
          <p:cNvGrpSpPr/>
          <p:nvPr/>
        </p:nvGrpSpPr>
        <p:grpSpPr>
          <a:xfrm>
            <a:off x="695755" y="1061232"/>
            <a:ext cx="1980028" cy="980225"/>
            <a:chOff x="789788" y="568550"/>
            <a:chExt cx="2263765" cy="876343"/>
          </a:xfrm>
        </p:grpSpPr>
        <p:pic>
          <p:nvPicPr>
            <p:cNvPr id="3" name="Picture 2">
              <a:extLst>
                <a:ext uri="{FF2B5EF4-FFF2-40B4-BE49-F238E27FC236}">
                  <a16:creationId xmlns:a16="http://schemas.microsoft.com/office/drawing/2014/main" id="{06FDF8A8-8115-0A6B-2829-DA2EC6FE1CBB}"/>
                </a:ext>
              </a:extLst>
            </p:cNvPr>
            <p:cNvPicPr>
              <a:picLocks noChangeAspect="1"/>
            </p:cNvPicPr>
            <p:nvPr/>
          </p:nvPicPr>
          <p:blipFill>
            <a:blip r:embed="rId3"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789788" y="568550"/>
              <a:ext cx="2263765" cy="876343"/>
            </a:xfrm>
            <a:prstGeom prst="rect">
              <a:avLst/>
            </a:prstGeom>
          </p:spPr>
        </p:pic>
        <p:sp>
          <p:nvSpPr>
            <p:cNvPr id="4" name="TextBox 28">
              <a:extLst>
                <a:ext uri="{FF2B5EF4-FFF2-40B4-BE49-F238E27FC236}">
                  <a16:creationId xmlns:a16="http://schemas.microsoft.com/office/drawing/2014/main" id="{4E9B5231-2549-7509-307B-8A7BD2A6ABD2}"/>
                </a:ext>
              </a:extLst>
            </p:cNvPr>
            <p:cNvSpPr txBox="1"/>
            <p:nvPr/>
          </p:nvSpPr>
          <p:spPr>
            <a:xfrm rot="20457677">
              <a:off x="874661" y="849684"/>
              <a:ext cx="1896204" cy="368025"/>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2500" b="1"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rPr>
                <a:t>الجلسة الأولى</a:t>
              </a:r>
              <a:endParaRPr lang="en-US" sz="2500"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5" name="Group 4">
            <a:extLst>
              <a:ext uri="{FF2B5EF4-FFF2-40B4-BE49-F238E27FC236}">
                <a16:creationId xmlns:a16="http://schemas.microsoft.com/office/drawing/2014/main" id="{9B30CF6B-06A4-7767-9951-7F92C4EFB13A}"/>
              </a:ext>
            </a:extLst>
          </p:cNvPr>
          <p:cNvGrpSpPr/>
          <p:nvPr/>
        </p:nvGrpSpPr>
        <p:grpSpPr>
          <a:xfrm>
            <a:off x="140419" y="299624"/>
            <a:ext cx="1879169" cy="980224"/>
            <a:chOff x="1282652" y="498315"/>
            <a:chExt cx="1807888" cy="876343"/>
          </a:xfrm>
        </p:grpSpPr>
        <p:pic>
          <p:nvPicPr>
            <p:cNvPr id="6" name="Picture 5">
              <a:extLst>
                <a:ext uri="{FF2B5EF4-FFF2-40B4-BE49-F238E27FC236}">
                  <a16:creationId xmlns:a16="http://schemas.microsoft.com/office/drawing/2014/main" id="{FEBD5877-C1CE-1FA6-5F49-D25B89BE69F2}"/>
                </a:ext>
              </a:extLst>
            </p:cNvPr>
            <p:cNvPicPr>
              <a:picLocks noChangeAspect="1"/>
            </p:cNvPicPr>
            <p:nvPr/>
          </p:nvPicPr>
          <p:blipFill>
            <a:blip r:embed="rId4"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1282652" y="498315"/>
              <a:ext cx="1807888" cy="876343"/>
            </a:xfrm>
            <a:prstGeom prst="rect">
              <a:avLst/>
            </a:prstGeom>
          </p:spPr>
        </p:pic>
        <p:sp>
          <p:nvSpPr>
            <p:cNvPr id="7" name="TextBox 28">
              <a:extLst>
                <a:ext uri="{FF2B5EF4-FFF2-40B4-BE49-F238E27FC236}">
                  <a16:creationId xmlns:a16="http://schemas.microsoft.com/office/drawing/2014/main" id="{FC86DDE1-7B1B-D414-53E9-60A2955210EE}"/>
                </a:ext>
              </a:extLst>
            </p:cNvPr>
            <p:cNvSpPr txBox="1"/>
            <p:nvPr/>
          </p:nvSpPr>
          <p:spPr>
            <a:xfrm rot="20457677">
              <a:off x="1345850" y="709582"/>
              <a:ext cx="1421884" cy="441630"/>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3000" b="1"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rPr>
                <a:t>اليوم الثاني</a:t>
              </a:r>
              <a:endParaRPr lang="en-US" sz="3000"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9" name="Group 8">
            <a:extLst>
              <a:ext uri="{FF2B5EF4-FFF2-40B4-BE49-F238E27FC236}">
                <a16:creationId xmlns:a16="http://schemas.microsoft.com/office/drawing/2014/main" id="{4F232B40-6637-2F3C-5186-E94AE85DE2F2}"/>
              </a:ext>
            </a:extLst>
          </p:cNvPr>
          <p:cNvGrpSpPr/>
          <p:nvPr/>
        </p:nvGrpSpPr>
        <p:grpSpPr>
          <a:xfrm>
            <a:off x="12103212" y="132020"/>
            <a:ext cx="5976052" cy="1024493"/>
            <a:chOff x="4650339" y="1798820"/>
            <a:chExt cx="9218059" cy="2703922"/>
          </a:xfrm>
        </p:grpSpPr>
        <p:pic>
          <p:nvPicPr>
            <p:cNvPr id="19" name="Picture 18">
              <a:extLst>
                <a:ext uri="{FF2B5EF4-FFF2-40B4-BE49-F238E27FC236}">
                  <a16:creationId xmlns:a16="http://schemas.microsoft.com/office/drawing/2014/main" id="{DB587E16-79F8-057F-8149-E7592A68F8A7}"/>
                </a:ext>
              </a:extLst>
            </p:cNvPr>
            <p:cNvPicPr>
              <a:picLocks noChangeAspect="1"/>
            </p:cNvPicPr>
            <p:nvPr/>
          </p:nvPicPr>
          <p:blipFill rotWithShape="1">
            <a:blip r:embed="rId5">
              <a:grayscl/>
              <a:extLst>
                <a:ext uri="{BEBA8EAE-BF5A-486C-A8C5-ECC9F3942E4B}">
                  <a14:imgProps xmlns:a14="http://schemas.microsoft.com/office/drawing/2010/main">
                    <a14:imgLayer r:embed="rId6">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630" t="9182" r="839" b="13125"/>
            <a:stretch/>
          </p:blipFill>
          <p:spPr>
            <a:xfrm>
              <a:off x="5374985" y="1798820"/>
              <a:ext cx="8493413" cy="2703922"/>
            </a:xfrm>
            <a:prstGeom prst="rect">
              <a:avLst/>
            </a:prstGeom>
          </p:spPr>
        </p:pic>
        <p:sp>
          <p:nvSpPr>
            <p:cNvPr id="20" name="TextBox 42">
              <a:extLst>
                <a:ext uri="{FF2B5EF4-FFF2-40B4-BE49-F238E27FC236}">
                  <a16:creationId xmlns:a16="http://schemas.microsoft.com/office/drawing/2014/main" id="{A8710DD6-0C55-5F29-4CAF-3B243057A9DD}"/>
                </a:ext>
              </a:extLst>
            </p:cNvPr>
            <p:cNvSpPr txBox="1"/>
            <p:nvPr/>
          </p:nvSpPr>
          <p:spPr>
            <a:xfrm>
              <a:off x="4650339" y="1798821"/>
              <a:ext cx="8662082" cy="2513078"/>
            </a:xfrm>
            <a:prstGeom prst="rect">
              <a:avLst/>
            </a:prstGeom>
          </p:spPr>
          <p:txBody>
            <a:bodyPr wrap="square" lIns="0" tIns="0" rIns="0" bIns="0" rtlCol="0" anchor="t">
              <a:spAutoFit/>
            </a:bodyPr>
            <a:lstStyle/>
            <a:p>
              <a:pPr algn="just" rtl="1">
                <a:lnSpc>
                  <a:spcPct val="150000"/>
                </a:lnSpc>
              </a:pPr>
              <a:r>
                <a:rPr lang="ar-EG" sz="4500" b="1" spc="51" dirty="0">
                  <a:latin typeface="Aljazeera" panose="02000000000000000000" pitchFamily="2" charset="-78"/>
                  <a:cs typeface="Aljazeera" panose="02000000000000000000" pitchFamily="2" charset="-78"/>
                </a:rPr>
                <a:t>المرشد عند دراسة الحالة</a:t>
              </a:r>
              <a:endParaRPr lang="en-US" sz="4500" b="1" spc="51" dirty="0">
                <a:latin typeface="Aljazeera" panose="02000000000000000000" pitchFamily="2" charset="-78"/>
                <a:cs typeface="Aljazeera" panose="02000000000000000000" pitchFamily="2" charset="-78"/>
              </a:endParaRPr>
            </a:p>
          </p:txBody>
        </p:sp>
      </p:grpSp>
      <p:grpSp>
        <p:nvGrpSpPr>
          <p:cNvPr id="21" name="Group 20">
            <a:extLst>
              <a:ext uri="{FF2B5EF4-FFF2-40B4-BE49-F238E27FC236}">
                <a16:creationId xmlns:a16="http://schemas.microsoft.com/office/drawing/2014/main" id="{5B62A8B4-4138-3877-B476-EFD14E7625E9}"/>
              </a:ext>
            </a:extLst>
          </p:cNvPr>
          <p:cNvGrpSpPr>
            <a:grpSpLocks/>
          </p:cNvGrpSpPr>
          <p:nvPr/>
        </p:nvGrpSpPr>
        <p:grpSpPr>
          <a:xfrm>
            <a:off x="8686801" y="1181100"/>
            <a:ext cx="2971804" cy="1397974"/>
            <a:chOff x="1953621" y="130715"/>
            <a:chExt cx="530463" cy="791746"/>
          </a:xfrm>
        </p:grpSpPr>
        <p:pic>
          <p:nvPicPr>
            <p:cNvPr id="22" name="Picture 21">
              <a:extLst>
                <a:ext uri="{FF2B5EF4-FFF2-40B4-BE49-F238E27FC236}">
                  <a16:creationId xmlns:a16="http://schemas.microsoft.com/office/drawing/2014/main" id="{F7E4C941-92BF-CA20-A31B-F70224216A20}"/>
                </a:ext>
              </a:extLst>
            </p:cNvPr>
            <p:cNvPicPr>
              <a:picLocks noChangeAspect="1"/>
            </p:cNvPicPr>
            <p:nvPr/>
          </p:nvPicPr>
          <p:blipFill>
            <a:blip r:embed="rId7" cstate="print">
              <a:duotone>
                <a:schemeClr val="accent2">
                  <a:shade val="45000"/>
                  <a:satMod val="135000"/>
                </a:schemeClr>
                <a:prstClr val="white"/>
              </a:duotone>
            </a:blip>
            <a:srcRect/>
            <a:stretch>
              <a:fillRect/>
            </a:stretch>
          </p:blipFill>
          <p:spPr bwMode="auto">
            <a:xfrm>
              <a:off x="1980824" y="130715"/>
              <a:ext cx="503260" cy="791746"/>
            </a:xfrm>
            <a:prstGeom prst="rect">
              <a:avLst/>
            </a:prstGeom>
            <a:noFill/>
            <a:ln>
              <a:noFill/>
            </a:ln>
          </p:spPr>
        </p:pic>
        <p:sp>
          <p:nvSpPr>
            <p:cNvPr id="23" name="Rectangle 22">
              <a:extLst>
                <a:ext uri="{FF2B5EF4-FFF2-40B4-BE49-F238E27FC236}">
                  <a16:creationId xmlns:a16="http://schemas.microsoft.com/office/drawing/2014/main" id="{32A5CCB6-8AA8-211D-C4D0-AF6966438DE8}"/>
                </a:ext>
              </a:extLst>
            </p:cNvPr>
            <p:cNvSpPr/>
            <p:nvPr/>
          </p:nvSpPr>
          <p:spPr>
            <a:xfrm>
              <a:off x="1953621" y="187218"/>
              <a:ext cx="462398" cy="62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algn="r" rtl="0">
                <a:lnSpc>
                  <a:spcPct val="107000"/>
                </a:lnSpc>
                <a:spcAft>
                  <a:spcPts val="800"/>
                </a:spcAft>
              </a:pPr>
              <a:r>
                <a:rPr lang="ar-EG"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التشخيص</a:t>
              </a:r>
              <a:endParaRPr lang="en-US" sz="45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4" name="Group 23">
            <a:extLst>
              <a:ext uri="{FF2B5EF4-FFF2-40B4-BE49-F238E27FC236}">
                <a16:creationId xmlns:a16="http://schemas.microsoft.com/office/drawing/2014/main" id="{1BF27AE6-7215-5DBF-46A4-D5CC7C5D6B56}"/>
              </a:ext>
            </a:extLst>
          </p:cNvPr>
          <p:cNvGrpSpPr/>
          <p:nvPr/>
        </p:nvGrpSpPr>
        <p:grpSpPr>
          <a:xfrm>
            <a:off x="4343401" y="3272091"/>
            <a:ext cx="13735865" cy="6162994"/>
            <a:chOff x="12871294" y="2520990"/>
            <a:chExt cx="6434829" cy="2215315"/>
          </a:xfrm>
        </p:grpSpPr>
        <p:sp>
          <p:nvSpPr>
            <p:cNvPr id="25" name="Freeform 9">
              <a:extLst>
                <a:ext uri="{FF2B5EF4-FFF2-40B4-BE49-F238E27FC236}">
                  <a16:creationId xmlns:a16="http://schemas.microsoft.com/office/drawing/2014/main" id="{95826796-CF80-5A30-53CF-C27B1190AD40}"/>
                </a:ext>
              </a:extLst>
            </p:cNvPr>
            <p:cNvSpPr/>
            <p:nvPr/>
          </p:nvSpPr>
          <p:spPr>
            <a:xfrm flipH="1">
              <a:off x="12871294" y="2531077"/>
              <a:ext cx="6434829" cy="2205228"/>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8">
                <a:duotone>
                  <a:schemeClr val="accent4">
                    <a:shade val="45000"/>
                    <a:satMod val="135000"/>
                  </a:schemeClr>
                  <a:prstClr val="white"/>
                </a:duotone>
                <a:extLst>
                  <a:ext uri="{96DAC541-7B7A-43D3-8B79-37D633B846F1}">
                    <asvg:svgBlip xmlns:asvg="http://schemas.microsoft.com/office/drawing/2016/SVG/main" r:embed="rId9"/>
                  </a:ext>
                </a:extLst>
              </a:blip>
              <a:stretch>
                <a:fillRect/>
              </a:stretch>
            </a:blipFill>
          </p:spPr>
          <p:txBody>
            <a:bodyPr/>
            <a:lstStyle/>
            <a:p>
              <a:endParaRPr lang="ar-EG" sz="1200" dirty="0"/>
            </a:p>
          </p:txBody>
        </p:sp>
        <p:sp>
          <p:nvSpPr>
            <p:cNvPr id="26" name="TextBox 25">
              <a:extLst>
                <a:ext uri="{FF2B5EF4-FFF2-40B4-BE49-F238E27FC236}">
                  <a16:creationId xmlns:a16="http://schemas.microsoft.com/office/drawing/2014/main" id="{99F5437B-F32E-9D47-8281-8ECA6500C813}"/>
                </a:ext>
              </a:extLst>
            </p:cNvPr>
            <p:cNvSpPr txBox="1"/>
            <p:nvPr/>
          </p:nvSpPr>
          <p:spPr>
            <a:xfrm>
              <a:off x="13299662" y="2520990"/>
              <a:ext cx="5751839" cy="1983072"/>
            </a:xfrm>
            <a:prstGeom prst="rect">
              <a:avLst/>
            </a:prstGeom>
            <a:noFill/>
          </p:spPr>
          <p:txBody>
            <a:bodyPr wrap="square" rtlCol="1">
              <a:spAutoFit/>
            </a:bodyPr>
            <a:lstStyle/>
            <a:p>
              <a:pPr algn="just" rtl="1">
                <a:lnSpc>
                  <a:spcPct val="200000"/>
                </a:lnSpc>
              </a:pPr>
              <a:r>
                <a:rPr lang="ar-EG" sz="3000" b="1" dirty="0">
                  <a:latin typeface="Dubai" panose="020B0503030403030204" pitchFamily="34" charset="-78"/>
                  <a:ea typeface="Calibri" panose="020F0502020204030204" pitchFamily="34" charset="0"/>
                  <a:cs typeface="Dubai" panose="020B0503030403030204" pitchFamily="34" charset="-78"/>
                </a:rPr>
                <a:t>وهي المرحلة الأخيرة لوضع العبارة التشخيصية ويجب أن يراعي فيها :</a:t>
              </a:r>
            </a:p>
            <a:p>
              <a:pPr algn="just" rtl="1">
                <a:lnSpc>
                  <a:spcPct val="200000"/>
                </a:lnSpc>
              </a:pPr>
              <a:r>
                <a:rPr lang="ar-EG" sz="3000" dirty="0">
                  <a:latin typeface="Dubai" panose="020B0503030403030204" pitchFamily="34" charset="-78"/>
                  <a:ea typeface="Calibri" panose="020F0502020204030204" pitchFamily="34" charset="0"/>
                  <a:cs typeface="Dubai" panose="020B0503030403030204" pitchFamily="34" charset="-78"/>
                </a:rPr>
                <a:t>- أن تضمن مكونات التشخيص السابق عرضها ما يتناسب والخدمات الفعلية للمؤسسة. </a:t>
              </a:r>
            </a:p>
            <a:p>
              <a:pPr algn="just" rtl="1">
                <a:lnSpc>
                  <a:spcPct val="200000"/>
                </a:lnSpc>
              </a:pPr>
              <a:r>
                <a:rPr lang="ar-EG" sz="3000" dirty="0">
                  <a:latin typeface="Dubai" panose="020B0503030403030204" pitchFamily="34" charset="-78"/>
                  <a:ea typeface="Calibri" panose="020F0502020204030204" pitchFamily="34" charset="0"/>
                  <a:cs typeface="Dubai" panose="020B0503030403030204" pitchFamily="34" charset="-78"/>
                </a:rPr>
                <a:t>- أن تكون الصياغة واضحة المعاني محددة المعالم بسيطة الأسلوب.</a:t>
              </a:r>
            </a:p>
            <a:p>
              <a:pPr algn="just" rtl="1">
                <a:lnSpc>
                  <a:spcPct val="200000"/>
                </a:lnSpc>
              </a:pPr>
              <a:r>
                <a:rPr lang="ar-EG" sz="3000" dirty="0">
                  <a:latin typeface="Dubai" panose="020B0503030403030204" pitchFamily="34" charset="-78"/>
                  <a:ea typeface="Calibri" panose="020F0502020204030204" pitchFamily="34" charset="0"/>
                  <a:cs typeface="Dubai" panose="020B0503030403030204" pitchFamily="34" charset="-78"/>
                </a:rPr>
                <a:t>- أن تكون وحدة عقلية مترابطة وليس سرداً متناثراً أو مجرد تكرار للتاريخ الاجتماعي.</a:t>
              </a:r>
            </a:p>
            <a:p>
              <a:pPr algn="just" rtl="1">
                <a:lnSpc>
                  <a:spcPct val="200000"/>
                </a:lnSpc>
              </a:pPr>
              <a:r>
                <a:rPr lang="ar-EG" sz="3000" dirty="0">
                  <a:latin typeface="Dubai" panose="020B0503030403030204" pitchFamily="34" charset="-78"/>
                  <a:ea typeface="Calibri" panose="020F0502020204030204" pitchFamily="34" charset="0"/>
                  <a:cs typeface="Dubai" panose="020B0503030403030204" pitchFamily="34" charset="-78"/>
                </a:rPr>
                <a:t>- ألا تتسم بالعمومية والتجريد ولكنها صياغة تحدد فردية الحالة بظروفها الخاصة</a:t>
              </a:r>
            </a:p>
            <a:p>
              <a:pPr algn="just" rtl="1">
                <a:lnSpc>
                  <a:spcPct val="200000"/>
                </a:lnSpc>
              </a:pPr>
              <a:r>
                <a:rPr lang="ar-EG" sz="3000" dirty="0">
                  <a:latin typeface="Dubai" panose="020B0503030403030204" pitchFamily="34" charset="-78"/>
                  <a:ea typeface="Calibri" panose="020F0502020204030204" pitchFamily="34" charset="0"/>
                  <a:cs typeface="Dubai" panose="020B0503030403030204" pitchFamily="34" charset="-78"/>
                </a:rPr>
                <a:t>- يحسن أن يصاغ التفسير الدينمي للمشكلة صياغة احتمالية.</a:t>
              </a:r>
            </a:p>
          </p:txBody>
        </p:sp>
      </p:grpSp>
      <p:grpSp>
        <p:nvGrpSpPr>
          <p:cNvPr id="27" name="Group 4">
            <a:extLst>
              <a:ext uri="{FF2B5EF4-FFF2-40B4-BE49-F238E27FC236}">
                <a16:creationId xmlns:a16="http://schemas.microsoft.com/office/drawing/2014/main" id="{1BB6DE8D-F692-44B0-8C98-3E30ADA82940}"/>
              </a:ext>
            </a:extLst>
          </p:cNvPr>
          <p:cNvGrpSpPr/>
          <p:nvPr/>
        </p:nvGrpSpPr>
        <p:grpSpPr>
          <a:xfrm>
            <a:off x="0" y="2315997"/>
            <a:ext cx="5412615" cy="5366465"/>
            <a:chOff x="-4282541" y="3921401"/>
            <a:chExt cx="7866340" cy="8699050"/>
          </a:xfrm>
        </p:grpSpPr>
        <p:pic>
          <p:nvPicPr>
            <p:cNvPr id="28" name="Picture 5">
              <a:extLst>
                <a:ext uri="{FF2B5EF4-FFF2-40B4-BE49-F238E27FC236}">
                  <a16:creationId xmlns:a16="http://schemas.microsoft.com/office/drawing/2014/main" id="{88864996-467C-43D3-BBC5-508FF2AB271A}"/>
                </a:ext>
              </a:extLst>
            </p:cNvPr>
            <p:cNvPicPr>
              <a:picLocks noChangeAspect="1"/>
            </p:cNvPicPr>
            <p:nvPr/>
          </p:nvPicPr>
          <p:blipFill>
            <a:blip r:embed="rId10">
              <a:extLst>
                <a:ext uri="{28A0092B-C50C-407E-A947-70E740481C1C}">
                  <a14:useLocalDpi xmlns:a14="http://schemas.microsoft.com/office/drawing/2010/main" val="0"/>
                </a:ext>
              </a:extLst>
            </a:blip>
            <a:srcRect l="4005" r="4005"/>
            <a:stretch/>
          </p:blipFill>
          <p:spPr>
            <a:xfrm>
              <a:off x="-4282541" y="3921401"/>
              <a:ext cx="7866340" cy="8699050"/>
            </a:xfrm>
            <a:prstGeom prst="hexagon">
              <a:avLst/>
            </a:prstGeom>
          </p:spPr>
        </p:pic>
      </p:grpSp>
      <p:grpSp>
        <p:nvGrpSpPr>
          <p:cNvPr id="10" name="Group 9">
            <a:extLst>
              <a:ext uri="{FF2B5EF4-FFF2-40B4-BE49-F238E27FC236}">
                <a16:creationId xmlns:a16="http://schemas.microsoft.com/office/drawing/2014/main" id="{6610BB22-BEBD-3480-2F6D-9EF29518138B}"/>
              </a:ext>
            </a:extLst>
          </p:cNvPr>
          <p:cNvGrpSpPr/>
          <p:nvPr/>
        </p:nvGrpSpPr>
        <p:grpSpPr>
          <a:xfrm>
            <a:off x="10786934" y="2301285"/>
            <a:ext cx="6906768" cy="1041046"/>
            <a:chOff x="-377307" y="4889791"/>
            <a:chExt cx="6192327" cy="1561568"/>
          </a:xfrm>
        </p:grpSpPr>
        <p:sp>
          <p:nvSpPr>
            <p:cNvPr id="11" name="TextBox 42">
              <a:extLst>
                <a:ext uri="{FF2B5EF4-FFF2-40B4-BE49-F238E27FC236}">
                  <a16:creationId xmlns:a16="http://schemas.microsoft.com/office/drawing/2014/main" id="{BF42C602-1DEA-8285-8766-2E29BC8B82D5}"/>
                </a:ext>
              </a:extLst>
            </p:cNvPr>
            <p:cNvSpPr txBox="1"/>
            <p:nvPr/>
          </p:nvSpPr>
          <p:spPr>
            <a:xfrm>
              <a:off x="-377307" y="4889791"/>
              <a:ext cx="6050709" cy="1110880"/>
            </a:xfrm>
            <a:prstGeom prst="rect">
              <a:avLst/>
            </a:prstGeom>
          </p:spPr>
          <p:txBody>
            <a:bodyPr wrap="square" lIns="0" tIns="0" rIns="0" bIns="0" rtlCol="0" anchor="t">
              <a:spAutoFit/>
            </a:bodyPr>
            <a:lstStyle/>
            <a:p>
              <a:pPr algn="just" rtl="1">
                <a:lnSpc>
                  <a:spcPct val="150000"/>
                </a:lnSpc>
              </a:pPr>
              <a:r>
                <a:rPr lang="ar-EG" sz="3500" b="1" spc="51" dirty="0">
                  <a:latin typeface="Dubai" panose="020B0503030403030204" pitchFamily="34" charset="-78"/>
                  <a:cs typeface="Dubai" panose="020B0503030403030204" pitchFamily="34" charset="-78"/>
                </a:rPr>
                <a:t>الصياغة النهائية للتشخيص :</a:t>
              </a:r>
            </a:p>
          </p:txBody>
        </p:sp>
        <p:pic>
          <p:nvPicPr>
            <p:cNvPr id="12" name="Picture 11">
              <a:extLst>
                <a:ext uri="{FF2B5EF4-FFF2-40B4-BE49-F238E27FC236}">
                  <a16:creationId xmlns:a16="http://schemas.microsoft.com/office/drawing/2014/main" id="{25DC11AA-AD84-33D5-7CD0-25D08C810BBE}"/>
                </a:ext>
              </a:extLst>
            </p:cNvPr>
            <p:cNvPicPr>
              <a:picLocks noChangeAspect="1"/>
            </p:cNvPicPr>
            <p:nvPr/>
          </p:nvPicPr>
          <p:blipFill>
            <a:blip r:embed="rId11">
              <a:biLevel thresh="75000"/>
              <a:extLst>
                <a:ext uri="{28A0092B-C50C-407E-A947-70E740481C1C}">
                  <a14:useLocalDpi xmlns:a14="http://schemas.microsoft.com/office/drawing/2010/main" val="0"/>
                </a:ext>
              </a:extLst>
            </a:blip>
            <a:stretch>
              <a:fillRect/>
            </a:stretch>
          </p:blipFill>
          <p:spPr>
            <a:xfrm>
              <a:off x="1695697" y="5785427"/>
              <a:ext cx="4119323" cy="495300"/>
            </a:xfrm>
            <a:prstGeom prst="rect">
              <a:avLst/>
            </a:prstGeom>
          </p:spPr>
        </p:pic>
        <p:pic>
          <p:nvPicPr>
            <p:cNvPr id="13" name="Picture 12">
              <a:extLst>
                <a:ext uri="{FF2B5EF4-FFF2-40B4-BE49-F238E27FC236}">
                  <a16:creationId xmlns:a16="http://schemas.microsoft.com/office/drawing/2014/main" id="{B422A522-1D40-298D-4125-90B29C7F8C00}"/>
                </a:ext>
              </a:extLst>
            </p:cNvPr>
            <p:cNvPicPr>
              <a:picLocks noChangeAspect="1"/>
            </p:cNvPicPr>
            <p:nvPr/>
          </p:nvPicPr>
          <p:blipFill>
            <a:blip r:embed="rId11">
              <a:biLevel thresh="75000"/>
              <a:extLst>
                <a:ext uri="{28A0092B-C50C-407E-A947-70E740481C1C}">
                  <a14:useLocalDpi xmlns:a14="http://schemas.microsoft.com/office/drawing/2010/main" val="0"/>
                </a:ext>
              </a:extLst>
            </a:blip>
            <a:stretch>
              <a:fillRect/>
            </a:stretch>
          </p:blipFill>
          <p:spPr>
            <a:xfrm>
              <a:off x="634388" y="5850701"/>
              <a:ext cx="4391979" cy="600658"/>
            </a:xfrm>
            <a:prstGeom prst="rect">
              <a:avLst/>
            </a:prstGeom>
          </p:spPr>
        </p:pic>
      </p:grpSp>
    </p:spTree>
    <p:extLst>
      <p:ext uri="{BB962C8B-B14F-4D97-AF65-F5344CB8AC3E}">
        <p14:creationId xmlns:p14="http://schemas.microsoft.com/office/powerpoint/2010/main" val="1280214129"/>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Triangle 7">
            <a:extLst>
              <a:ext uri="{FF2B5EF4-FFF2-40B4-BE49-F238E27FC236}">
                <a16:creationId xmlns:a16="http://schemas.microsoft.com/office/drawing/2014/main" id="{BDC96880-C9A8-D463-187E-5F44CF00C555}"/>
              </a:ext>
            </a:extLst>
          </p:cNvPr>
          <p:cNvSpPr/>
          <p:nvPr/>
        </p:nvSpPr>
        <p:spPr>
          <a:xfrm flipH="1">
            <a:off x="0" y="-30549"/>
            <a:ext cx="18288000" cy="10325100"/>
          </a:xfrm>
          <a:prstGeom prst="rtTriangle">
            <a:avLst/>
          </a:prstGeom>
          <a:solidFill>
            <a:schemeClr val="accent4">
              <a:lumMod val="75000"/>
              <a:alpha val="54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ar-EG" dirty="0"/>
          </a:p>
        </p:txBody>
      </p:sp>
      <p:grpSp>
        <p:nvGrpSpPr>
          <p:cNvPr id="2" name="Group 1">
            <a:extLst>
              <a:ext uri="{FF2B5EF4-FFF2-40B4-BE49-F238E27FC236}">
                <a16:creationId xmlns:a16="http://schemas.microsoft.com/office/drawing/2014/main" id="{EA7FD379-A12B-C0F3-294C-AF8BD930CAD6}"/>
              </a:ext>
            </a:extLst>
          </p:cNvPr>
          <p:cNvGrpSpPr/>
          <p:nvPr/>
        </p:nvGrpSpPr>
        <p:grpSpPr>
          <a:xfrm>
            <a:off x="695755" y="1061232"/>
            <a:ext cx="1980028" cy="980225"/>
            <a:chOff x="789788" y="568550"/>
            <a:chExt cx="2263765" cy="876343"/>
          </a:xfrm>
        </p:grpSpPr>
        <p:pic>
          <p:nvPicPr>
            <p:cNvPr id="3" name="Picture 2">
              <a:extLst>
                <a:ext uri="{FF2B5EF4-FFF2-40B4-BE49-F238E27FC236}">
                  <a16:creationId xmlns:a16="http://schemas.microsoft.com/office/drawing/2014/main" id="{06FDF8A8-8115-0A6B-2829-DA2EC6FE1CBB}"/>
                </a:ext>
              </a:extLst>
            </p:cNvPr>
            <p:cNvPicPr>
              <a:picLocks noChangeAspect="1"/>
            </p:cNvPicPr>
            <p:nvPr/>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789788" y="568550"/>
              <a:ext cx="2263765" cy="876343"/>
            </a:xfrm>
            <a:prstGeom prst="rect">
              <a:avLst/>
            </a:prstGeom>
          </p:spPr>
        </p:pic>
        <p:sp>
          <p:nvSpPr>
            <p:cNvPr id="4" name="TextBox 28">
              <a:extLst>
                <a:ext uri="{FF2B5EF4-FFF2-40B4-BE49-F238E27FC236}">
                  <a16:creationId xmlns:a16="http://schemas.microsoft.com/office/drawing/2014/main" id="{4E9B5231-2549-7509-307B-8A7BD2A6ABD2}"/>
                </a:ext>
              </a:extLst>
            </p:cNvPr>
            <p:cNvSpPr txBox="1"/>
            <p:nvPr/>
          </p:nvSpPr>
          <p:spPr>
            <a:xfrm rot="20457677">
              <a:off x="874661" y="849684"/>
              <a:ext cx="1896204" cy="368025"/>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2500" b="1"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rPr>
                <a:t>الجلسة الأولى</a:t>
              </a:r>
              <a:endParaRPr lang="en-US" sz="2500"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5" name="Group 4">
            <a:extLst>
              <a:ext uri="{FF2B5EF4-FFF2-40B4-BE49-F238E27FC236}">
                <a16:creationId xmlns:a16="http://schemas.microsoft.com/office/drawing/2014/main" id="{9B30CF6B-06A4-7767-9951-7F92C4EFB13A}"/>
              </a:ext>
            </a:extLst>
          </p:cNvPr>
          <p:cNvGrpSpPr/>
          <p:nvPr/>
        </p:nvGrpSpPr>
        <p:grpSpPr>
          <a:xfrm>
            <a:off x="140419" y="299624"/>
            <a:ext cx="1879169" cy="980224"/>
            <a:chOff x="1282652" y="498315"/>
            <a:chExt cx="1807888" cy="876343"/>
          </a:xfrm>
        </p:grpSpPr>
        <p:pic>
          <p:nvPicPr>
            <p:cNvPr id="6" name="Picture 5">
              <a:extLst>
                <a:ext uri="{FF2B5EF4-FFF2-40B4-BE49-F238E27FC236}">
                  <a16:creationId xmlns:a16="http://schemas.microsoft.com/office/drawing/2014/main" id="{FEBD5877-C1CE-1FA6-5F49-D25B89BE69F2}"/>
                </a:ext>
              </a:extLst>
            </p:cNvPr>
            <p:cNvPicPr>
              <a:picLocks noChangeAspect="1"/>
            </p:cNvPicPr>
            <p:nvPr/>
          </p:nvPicPr>
          <p:blipFill>
            <a:blip r:embed="rId3"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1282652" y="498315"/>
              <a:ext cx="1807888" cy="876343"/>
            </a:xfrm>
            <a:prstGeom prst="rect">
              <a:avLst/>
            </a:prstGeom>
          </p:spPr>
        </p:pic>
        <p:sp>
          <p:nvSpPr>
            <p:cNvPr id="7" name="TextBox 28">
              <a:extLst>
                <a:ext uri="{FF2B5EF4-FFF2-40B4-BE49-F238E27FC236}">
                  <a16:creationId xmlns:a16="http://schemas.microsoft.com/office/drawing/2014/main" id="{FC86DDE1-7B1B-D414-53E9-60A2955210EE}"/>
                </a:ext>
              </a:extLst>
            </p:cNvPr>
            <p:cNvSpPr txBox="1"/>
            <p:nvPr/>
          </p:nvSpPr>
          <p:spPr>
            <a:xfrm rot="20457677">
              <a:off x="1345850" y="709582"/>
              <a:ext cx="1421884" cy="441630"/>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3000" b="1"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rPr>
                <a:t>اليوم الثاني</a:t>
              </a:r>
              <a:endParaRPr lang="en-US" sz="3000"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9" name="Group 8">
            <a:extLst>
              <a:ext uri="{FF2B5EF4-FFF2-40B4-BE49-F238E27FC236}">
                <a16:creationId xmlns:a16="http://schemas.microsoft.com/office/drawing/2014/main" id="{4F232B40-6637-2F3C-5186-E94AE85DE2F2}"/>
              </a:ext>
            </a:extLst>
          </p:cNvPr>
          <p:cNvGrpSpPr/>
          <p:nvPr/>
        </p:nvGrpSpPr>
        <p:grpSpPr>
          <a:xfrm>
            <a:off x="12103212" y="132020"/>
            <a:ext cx="5976052" cy="1024493"/>
            <a:chOff x="4650339" y="1798820"/>
            <a:chExt cx="9218059" cy="2703922"/>
          </a:xfrm>
        </p:grpSpPr>
        <p:pic>
          <p:nvPicPr>
            <p:cNvPr id="19" name="Picture 18">
              <a:extLst>
                <a:ext uri="{FF2B5EF4-FFF2-40B4-BE49-F238E27FC236}">
                  <a16:creationId xmlns:a16="http://schemas.microsoft.com/office/drawing/2014/main" id="{DB587E16-79F8-057F-8149-E7592A68F8A7}"/>
                </a:ext>
              </a:extLst>
            </p:cNvPr>
            <p:cNvPicPr>
              <a:picLocks noChangeAspect="1"/>
            </p:cNvPicPr>
            <p:nvPr/>
          </p:nvPicPr>
          <p:blipFill rotWithShape="1">
            <a:blip r:embed="rId4">
              <a:grayscl/>
              <a:extLst>
                <a:ext uri="{BEBA8EAE-BF5A-486C-A8C5-ECC9F3942E4B}">
                  <a14:imgProps xmlns:a14="http://schemas.microsoft.com/office/drawing/2010/main">
                    <a14:imgLayer r:embed="rId5">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630" t="9182" r="839" b="13125"/>
            <a:stretch/>
          </p:blipFill>
          <p:spPr>
            <a:xfrm>
              <a:off x="5374985" y="1798820"/>
              <a:ext cx="8493413" cy="2703922"/>
            </a:xfrm>
            <a:prstGeom prst="rect">
              <a:avLst/>
            </a:prstGeom>
          </p:spPr>
        </p:pic>
        <p:sp>
          <p:nvSpPr>
            <p:cNvPr id="20" name="TextBox 42">
              <a:extLst>
                <a:ext uri="{FF2B5EF4-FFF2-40B4-BE49-F238E27FC236}">
                  <a16:creationId xmlns:a16="http://schemas.microsoft.com/office/drawing/2014/main" id="{A8710DD6-0C55-5F29-4CAF-3B243057A9DD}"/>
                </a:ext>
              </a:extLst>
            </p:cNvPr>
            <p:cNvSpPr txBox="1"/>
            <p:nvPr/>
          </p:nvSpPr>
          <p:spPr>
            <a:xfrm>
              <a:off x="4650339" y="1798821"/>
              <a:ext cx="8662082" cy="2513078"/>
            </a:xfrm>
            <a:prstGeom prst="rect">
              <a:avLst/>
            </a:prstGeom>
          </p:spPr>
          <p:txBody>
            <a:bodyPr wrap="square" lIns="0" tIns="0" rIns="0" bIns="0" rtlCol="0" anchor="t">
              <a:spAutoFit/>
            </a:bodyPr>
            <a:lstStyle/>
            <a:p>
              <a:pPr algn="just" rtl="1">
                <a:lnSpc>
                  <a:spcPct val="150000"/>
                </a:lnSpc>
              </a:pPr>
              <a:r>
                <a:rPr lang="ar-EG" sz="4500" b="1" spc="51" dirty="0">
                  <a:latin typeface="Aljazeera" panose="02000000000000000000" pitchFamily="2" charset="-78"/>
                  <a:cs typeface="Aljazeera" panose="02000000000000000000" pitchFamily="2" charset="-78"/>
                </a:rPr>
                <a:t>المرشد عند دراسة الحالة</a:t>
              </a:r>
              <a:endParaRPr lang="en-US" sz="4500" b="1" spc="51" dirty="0">
                <a:latin typeface="Aljazeera" panose="02000000000000000000" pitchFamily="2" charset="-78"/>
                <a:cs typeface="Aljazeera" panose="02000000000000000000" pitchFamily="2" charset="-78"/>
              </a:endParaRPr>
            </a:p>
          </p:txBody>
        </p:sp>
      </p:grpSp>
      <p:grpSp>
        <p:nvGrpSpPr>
          <p:cNvPr id="21" name="Group 20">
            <a:extLst>
              <a:ext uri="{FF2B5EF4-FFF2-40B4-BE49-F238E27FC236}">
                <a16:creationId xmlns:a16="http://schemas.microsoft.com/office/drawing/2014/main" id="{5B62A8B4-4138-3877-B476-EFD14E7625E9}"/>
              </a:ext>
            </a:extLst>
          </p:cNvPr>
          <p:cNvGrpSpPr>
            <a:grpSpLocks/>
          </p:cNvGrpSpPr>
          <p:nvPr/>
        </p:nvGrpSpPr>
        <p:grpSpPr>
          <a:xfrm>
            <a:off x="8512269" y="1181100"/>
            <a:ext cx="3146338" cy="1397974"/>
            <a:chOff x="1922467" y="130715"/>
            <a:chExt cx="561617" cy="791746"/>
          </a:xfrm>
        </p:grpSpPr>
        <p:pic>
          <p:nvPicPr>
            <p:cNvPr id="22" name="Picture 21">
              <a:extLst>
                <a:ext uri="{FF2B5EF4-FFF2-40B4-BE49-F238E27FC236}">
                  <a16:creationId xmlns:a16="http://schemas.microsoft.com/office/drawing/2014/main" id="{F7E4C941-92BF-CA20-A31B-F70224216A20}"/>
                </a:ext>
              </a:extLst>
            </p:cNvPr>
            <p:cNvPicPr>
              <a:picLocks noChangeAspect="1"/>
            </p:cNvPicPr>
            <p:nvPr/>
          </p:nvPicPr>
          <p:blipFill>
            <a:blip r:embed="rId6" cstate="print">
              <a:duotone>
                <a:schemeClr val="accent2">
                  <a:shade val="45000"/>
                  <a:satMod val="135000"/>
                </a:schemeClr>
                <a:prstClr val="white"/>
              </a:duotone>
            </a:blip>
            <a:srcRect/>
            <a:stretch>
              <a:fillRect/>
            </a:stretch>
          </p:blipFill>
          <p:spPr bwMode="auto">
            <a:xfrm>
              <a:off x="1980824" y="130715"/>
              <a:ext cx="503260" cy="791746"/>
            </a:xfrm>
            <a:prstGeom prst="rect">
              <a:avLst/>
            </a:prstGeom>
            <a:noFill/>
            <a:ln>
              <a:noFill/>
            </a:ln>
          </p:spPr>
        </p:pic>
        <p:sp>
          <p:nvSpPr>
            <p:cNvPr id="23" name="Rectangle 22">
              <a:extLst>
                <a:ext uri="{FF2B5EF4-FFF2-40B4-BE49-F238E27FC236}">
                  <a16:creationId xmlns:a16="http://schemas.microsoft.com/office/drawing/2014/main" id="{32A5CCB6-8AA8-211D-C4D0-AF6966438DE8}"/>
                </a:ext>
              </a:extLst>
            </p:cNvPr>
            <p:cNvSpPr/>
            <p:nvPr/>
          </p:nvSpPr>
          <p:spPr>
            <a:xfrm>
              <a:off x="1922467" y="187218"/>
              <a:ext cx="503260" cy="62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algn="r" rtl="0">
                <a:lnSpc>
                  <a:spcPct val="107000"/>
                </a:lnSpc>
                <a:spcAft>
                  <a:spcPts val="800"/>
                </a:spcAft>
              </a:pPr>
              <a:r>
                <a:rPr lang="ar-EG"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العـــلاج</a:t>
              </a:r>
              <a:endParaRPr lang="en-US" sz="45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4" name="Group 23">
            <a:extLst>
              <a:ext uri="{FF2B5EF4-FFF2-40B4-BE49-F238E27FC236}">
                <a16:creationId xmlns:a16="http://schemas.microsoft.com/office/drawing/2014/main" id="{1BF27AE6-7215-5DBF-46A4-D5CC7C5D6B56}"/>
              </a:ext>
            </a:extLst>
          </p:cNvPr>
          <p:cNvGrpSpPr/>
          <p:nvPr/>
        </p:nvGrpSpPr>
        <p:grpSpPr>
          <a:xfrm>
            <a:off x="4343401" y="3300153"/>
            <a:ext cx="13735865" cy="5500946"/>
            <a:chOff x="12871294" y="2531077"/>
            <a:chExt cx="6434829" cy="1977339"/>
          </a:xfrm>
        </p:grpSpPr>
        <p:sp>
          <p:nvSpPr>
            <p:cNvPr id="25" name="Freeform 9">
              <a:extLst>
                <a:ext uri="{FF2B5EF4-FFF2-40B4-BE49-F238E27FC236}">
                  <a16:creationId xmlns:a16="http://schemas.microsoft.com/office/drawing/2014/main" id="{95826796-CF80-5A30-53CF-C27B1190AD40}"/>
                </a:ext>
              </a:extLst>
            </p:cNvPr>
            <p:cNvSpPr/>
            <p:nvPr/>
          </p:nvSpPr>
          <p:spPr>
            <a:xfrm flipH="1">
              <a:off x="12871294" y="2531077"/>
              <a:ext cx="6434829" cy="1977339"/>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7">
                <a:duotone>
                  <a:schemeClr val="accent4">
                    <a:shade val="45000"/>
                    <a:satMod val="135000"/>
                  </a:schemeClr>
                  <a:prstClr val="white"/>
                </a:duotone>
                <a:extLst>
                  <a:ext uri="{96DAC541-7B7A-43D3-8B79-37D633B846F1}">
                    <asvg:svgBlip xmlns:asvg="http://schemas.microsoft.com/office/drawing/2016/SVG/main" r:embed="rId8"/>
                  </a:ext>
                </a:extLst>
              </a:blip>
              <a:stretch>
                <a:fillRect/>
              </a:stretch>
            </a:blipFill>
          </p:spPr>
          <p:txBody>
            <a:bodyPr/>
            <a:lstStyle/>
            <a:p>
              <a:endParaRPr lang="ar-EG" sz="1200" dirty="0"/>
            </a:p>
          </p:txBody>
        </p:sp>
        <p:sp>
          <p:nvSpPr>
            <p:cNvPr id="26" name="TextBox 25">
              <a:extLst>
                <a:ext uri="{FF2B5EF4-FFF2-40B4-BE49-F238E27FC236}">
                  <a16:creationId xmlns:a16="http://schemas.microsoft.com/office/drawing/2014/main" id="{99F5437B-F32E-9D47-8281-8ECA6500C813}"/>
                </a:ext>
              </a:extLst>
            </p:cNvPr>
            <p:cNvSpPr txBox="1"/>
            <p:nvPr/>
          </p:nvSpPr>
          <p:spPr>
            <a:xfrm>
              <a:off x="13582961" y="2574653"/>
              <a:ext cx="5430563" cy="1651177"/>
            </a:xfrm>
            <a:prstGeom prst="rect">
              <a:avLst/>
            </a:prstGeom>
            <a:noFill/>
          </p:spPr>
          <p:txBody>
            <a:bodyPr wrap="square" rtlCol="1">
              <a:spAutoFit/>
            </a:bodyPr>
            <a:lstStyle/>
            <a:p>
              <a:pPr algn="just" rtl="1">
                <a:lnSpc>
                  <a:spcPct val="200000"/>
                </a:lnSpc>
              </a:pPr>
              <a:r>
                <a:rPr lang="ar-EG" sz="3000" b="1" dirty="0">
                  <a:latin typeface="Dubai" panose="020B0503030403030204" pitchFamily="34" charset="-78"/>
                  <a:ea typeface="Calibri" panose="020F0502020204030204" pitchFamily="34" charset="0"/>
                  <a:cs typeface="Dubai" panose="020B0503030403030204" pitchFamily="34" charset="-78"/>
                </a:rPr>
                <a:t>يعتمد علاج المشكلات النفسية والاجتماعية على مدى ما توفر للأخصائي من معلومات عن الحالة، وعلى مدى فهم الأخصائي للمشكلة فهماً صحيحاً دقيقاً ليتمكن من خلال ذلك من وضع خطة علاجية مناسبة للحالة التي بين يديه ، كما أن العلاج يعتمد اعتماداً كلياً على إزالة الأسباب الذاتية والبيئة التي كونت المشكلة، وتخليص العميل من تأثيراتها الضاغطة عليه</a:t>
              </a:r>
              <a:endParaRPr lang="ar-EG" sz="3000" dirty="0">
                <a:latin typeface="Dubai" panose="020B0503030403030204" pitchFamily="34" charset="-78"/>
                <a:ea typeface="Calibri" panose="020F0502020204030204" pitchFamily="34" charset="0"/>
                <a:cs typeface="Dubai" panose="020B0503030403030204" pitchFamily="34" charset="-78"/>
              </a:endParaRPr>
            </a:p>
          </p:txBody>
        </p:sp>
      </p:grpSp>
      <p:grpSp>
        <p:nvGrpSpPr>
          <p:cNvPr id="27" name="Group 4">
            <a:extLst>
              <a:ext uri="{FF2B5EF4-FFF2-40B4-BE49-F238E27FC236}">
                <a16:creationId xmlns:a16="http://schemas.microsoft.com/office/drawing/2014/main" id="{1BB6DE8D-F692-44B0-8C98-3E30ADA82940}"/>
              </a:ext>
            </a:extLst>
          </p:cNvPr>
          <p:cNvGrpSpPr/>
          <p:nvPr/>
        </p:nvGrpSpPr>
        <p:grpSpPr>
          <a:xfrm>
            <a:off x="0" y="2315997"/>
            <a:ext cx="5412615" cy="5366465"/>
            <a:chOff x="-4282541" y="3921401"/>
            <a:chExt cx="7866340" cy="8699050"/>
          </a:xfrm>
        </p:grpSpPr>
        <p:pic>
          <p:nvPicPr>
            <p:cNvPr id="28" name="Picture 5">
              <a:extLst>
                <a:ext uri="{FF2B5EF4-FFF2-40B4-BE49-F238E27FC236}">
                  <a16:creationId xmlns:a16="http://schemas.microsoft.com/office/drawing/2014/main" id="{88864996-467C-43D3-BBC5-508FF2AB271A}"/>
                </a:ext>
              </a:extLst>
            </p:cNvPr>
            <p:cNvPicPr>
              <a:picLocks noChangeAspect="1"/>
            </p:cNvPicPr>
            <p:nvPr/>
          </p:nvPicPr>
          <p:blipFill>
            <a:blip r:embed="rId9">
              <a:extLst>
                <a:ext uri="{28A0092B-C50C-407E-A947-70E740481C1C}">
                  <a14:useLocalDpi xmlns:a14="http://schemas.microsoft.com/office/drawing/2010/main" val="0"/>
                </a:ext>
              </a:extLst>
            </a:blip>
            <a:srcRect l="4005" r="4005"/>
            <a:stretch/>
          </p:blipFill>
          <p:spPr>
            <a:xfrm>
              <a:off x="-4282541" y="3921401"/>
              <a:ext cx="7866340" cy="8699050"/>
            </a:xfrm>
            <a:prstGeom prst="hexagon">
              <a:avLst/>
            </a:prstGeom>
          </p:spPr>
        </p:pic>
      </p:grpSp>
    </p:spTree>
    <p:extLst>
      <p:ext uri="{BB962C8B-B14F-4D97-AF65-F5344CB8AC3E}">
        <p14:creationId xmlns:p14="http://schemas.microsoft.com/office/powerpoint/2010/main" val="2556442369"/>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Triangle 7">
            <a:extLst>
              <a:ext uri="{FF2B5EF4-FFF2-40B4-BE49-F238E27FC236}">
                <a16:creationId xmlns:a16="http://schemas.microsoft.com/office/drawing/2014/main" id="{BDC96880-C9A8-D463-187E-5F44CF00C555}"/>
              </a:ext>
            </a:extLst>
          </p:cNvPr>
          <p:cNvSpPr/>
          <p:nvPr/>
        </p:nvSpPr>
        <p:spPr>
          <a:xfrm flipH="1">
            <a:off x="0" y="-30549"/>
            <a:ext cx="18288000" cy="10325100"/>
          </a:xfrm>
          <a:prstGeom prst="rtTriangle">
            <a:avLst/>
          </a:prstGeom>
          <a:solidFill>
            <a:schemeClr val="accent4">
              <a:lumMod val="75000"/>
              <a:alpha val="54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ar-EG" dirty="0"/>
          </a:p>
        </p:txBody>
      </p:sp>
      <p:grpSp>
        <p:nvGrpSpPr>
          <p:cNvPr id="2" name="Group 1">
            <a:extLst>
              <a:ext uri="{FF2B5EF4-FFF2-40B4-BE49-F238E27FC236}">
                <a16:creationId xmlns:a16="http://schemas.microsoft.com/office/drawing/2014/main" id="{EA7FD379-A12B-C0F3-294C-AF8BD930CAD6}"/>
              </a:ext>
            </a:extLst>
          </p:cNvPr>
          <p:cNvGrpSpPr/>
          <p:nvPr/>
        </p:nvGrpSpPr>
        <p:grpSpPr>
          <a:xfrm>
            <a:off x="695755" y="1061232"/>
            <a:ext cx="1980028" cy="980225"/>
            <a:chOff x="789788" y="568550"/>
            <a:chExt cx="2263765" cy="876343"/>
          </a:xfrm>
        </p:grpSpPr>
        <p:pic>
          <p:nvPicPr>
            <p:cNvPr id="3" name="Picture 2">
              <a:extLst>
                <a:ext uri="{FF2B5EF4-FFF2-40B4-BE49-F238E27FC236}">
                  <a16:creationId xmlns:a16="http://schemas.microsoft.com/office/drawing/2014/main" id="{06FDF8A8-8115-0A6B-2829-DA2EC6FE1CBB}"/>
                </a:ext>
              </a:extLst>
            </p:cNvPr>
            <p:cNvPicPr>
              <a:picLocks noChangeAspect="1"/>
            </p:cNvPicPr>
            <p:nvPr/>
          </p:nvPicPr>
          <p:blipFill>
            <a:blip r:embed="rId3"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789788" y="568550"/>
              <a:ext cx="2263765" cy="876343"/>
            </a:xfrm>
            <a:prstGeom prst="rect">
              <a:avLst/>
            </a:prstGeom>
          </p:spPr>
        </p:pic>
        <p:sp>
          <p:nvSpPr>
            <p:cNvPr id="4" name="TextBox 28">
              <a:extLst>
                <a:ext uri="{FF2B5EF4-FFF2-40B4-BE49-F238E27FC236}">
                  <a16:creationId xmlns:a16="http://schemas.microsoft.com/office/drawing/2014/main" id="{4E9B5231-2549-7509-307B-8A7BD2A6ABD2}"/>
                </a:ext>
              </a:extLst>
            </p:cNvPr>
            <p:cNvSpPr txBox="1"/>
            <p:nvPr/>
          </p:nvSpPr>
          <p:spPr>
            <a:xfrm rot="20457677">
              <a:off x="874661" y="849684"/>
              <a:ext cx="1896204" cy="368025"/>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2500" b="1"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rPr>
                <a:t>الجلسة الأولى</a:t>
              </a:r>
              <a:endParaRPr lang="en-US" sz="2500"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5" name="Group 4">
            <a:extLst>
              <a:ext uri="{FF2B5EF4-FFF2-40B4-BE49-F238E27FC236}">
                <a16:creationId xmlns:a16="http://schemas.microsoft.com/office/drawing/2014/main" id="{9B30CF6B-06A4-7767-9951-7F92C4EFB13A}"/>
              </a:ext>
            </a:extLst>
          </p:cNvPr>
          <p:cNvGrpSpPr/>
          <p:nvPr/>
        </p:nvGrpSpPr>
        <p:grpSpPr>
          <a:xfrm>
            <a:off x="140419" y="299624"/>
            <a:ext cx="1879169" cy="980224"/>
            <a:chOff x="1282652" y="498315"/>
            <a:chExt cx="1807888" cy="876343"/>
          </a:xfrm>
        </p:grpSpPr>
        <p:pic>
          <p:nvPicPr>
            <p:cNvPr id="6" name="Picture 5">
              <a:extLst>
                <a:ext uri="{FF2B5EF4-FFF2-40B4-BE49-F238E27FC236}">
                  <a16:creationId xmlns:a16="http://schemas.microsoft.com/office/drawing/2014/main" id="{FEBD5877-C1CE-1FA6-5F49-D25B89BE69F2}"/>
                </a:ext>
              </a:extLst>
            </p:cNvPr>
            <p:cNvPicPr>
              <a:picLocks noChangeAspect="1"/>
            </p:cNvPicPr>
            <p:nvPr/>
          </p:nvPicPr>
          <p:blipFill>
            <a:blip r:embed="rId4"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1282652" y="498315"/>
              <a:ext cx="1807888" cy="876343"/>
            </a:xfrm>
            <a:prstGeom prst="rect">
              <a:avLst/>
            </a:prstGeom>
          </p:spPr>
        </p:pic>
        <p:sp>
          <p:nvSpPr>
            <p:cNvPr id="7" name="TextBox 28">
              <a:extLst>
                <a:ext uri="{FF2B5EF4-FFF2-40B4-BE49-F238E27FC236}">
                  <a16:creationId xmlns:a16="http://schemas.microsoft.com/office/drawing/2014/main" id="{FC86DDE1-7B1B-D414-53E9-60A2955210EE}"/>
                </a:ext>
              </a:extLst>
            </p:cNvPr>
            <p:cNvSpPr txBox="1"/>
            <p:nvPr/>
          </p:nvSpPr>
          <p:spPr>
            <a:xfrm rot="20457677">
              <a:off x="1345850" y="709582"/>
              <a:ext cx="1421884" cy="441630"/>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3000" b="1"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rPr>
                <a:t>اليوم الثاني</a:t>
              </a:r>
              <a:endParaRPr lang="en-US" sz="3000"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9" name="Group 8">
            <a:extLst>
              <a:ext uri="{FF2B5EF4-FFF2-40B4-BE49-F238E27FC236}">
                <a16:creationId xmlns:a16="http://schemas.microsoft.com/office/drawing/2014/main" id="{4F232B40-6637-2F3C-5186-E94AE85DE2F2}"/>
              </a:ext>
            </a:extLst>
          </p:cNvPr>
          <p:cNvGrpSpPr/>
          <p:nvPr/>
        </p:nvGrpSpPr>
        <p:grpSpPr>
          <a:xfrm>
            <a:off x="12103212" y="132020"/>
            <a:ext cx="5976052" cy="1024493"/>
            <a:chOff x="4650339" y="1798820"/>
            <a:chExt cx="9218059" cy="2703922"/>
          </a:xfrm>
        </p:grpSpPr>
        <p:pic>
          <p:nvPicPr>
            <p:cNvPr id="19" name="Picture 18">
              <a:extLst>
                <a:ext uri="{FF2B5EF4-FFF2-40B4-BE49-F238E27FC236}">
                  <a16:creationId xmlns:a16="http://schemas.microsoft.com/office/drawing/2014/main" id="{DB587E16-79F8-057F-8149-E7592A68F8A7}"/>
                </a:ext>
              </a:extLst>
            </p:cNvPr>
            <p:cNvPicPr>
              <a:picLocks noChangeAspect="1"/>
            </p:cNvPicPr>
            <p:nvPr/>
          </p:nvPicPr>
          <p:blipFill rotWithShape="1">
            <a:blip r:embed="rId5">
              <a:grayscl/>
              <a:extLst>
                <a:ext uri="{BEBA8EAE-BF5A-486C-A8C5-ECC9F3942E4B}">
                  <a14:imgProps xmlns:a14="http://schemas.microsoft.com/office/drawing/2010/main">
                    <a14:imgLayer r:embed="rId6">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630" t="9182" r="839" b="13125"/>
            <a:stretch/>
          </p:blipFill>
          <p:spPr>
            <a:xfrm>
              <a:off x="5374985" y="1798820"/>
              <a:ext cx="8493413" cy="2703922"/>
            </a:xfrm>
            <a:prstGeom prst="rect">
              <a:avLst/>
            </a:prstGeom>
          </p:spPr>
        </p:pic>
        <p:sp>
          <p:nvSpPr>
            <p:cNvPr id="20" name="TextBox 42">
              <a:extLst>
                <a:ext uri="{FF2B5EF4-FFF2-40B4-BE49-F238E27FC236}">
                  <a16:creationId xmlns:a16="http://schemas.microsoft.com/office/drawing/2014/main" id="{A8710DD6-0C55-5F29-4CAF-3B243057A9DD}"/>
                </a:ext>
              </a:extLst>
            </p:cNvPr>
            <p:cNvSpPr txBox="1"/>
            <p:nvPr/>
          </p:nvSpPr>
          <p:spPr>
            <a:xfrm>
              <a:off x="4650339" y="1798821"/>
              <a:ext cx="8662082" cy="2513078"/>
            </a:xfrm>
            <a:prstGeom prst="rect">
              <a:avLst/>
            </a:prstGeom>
          </p:spPr>
          <p:txBody>
            <a:bodyPr wrap="square" lIns="0" tIns="0" rIns="0" bIns="0" rtlCol="0" anchor="t">
              <a:spAutoFit/>
            </a:bodyPr>
            <a:lstStyle/>
            <a:p>
              <a:pPr algn="just" rtl="1">
                <a:lnSpc>
                  <a:spcPct val="150000"/>
                </a:lnSpc>
              </a:pPr>
              <a:r>
                <a:rPr lang="ar-EG" sz="4500" b="1" spc="51" dirty="0">
                  <a:latin typeface="Aljazeera" panose="02000000000000000000" pitchFamily="2" charset="-78"/>
                  <a:cs typeface="Aljazeera" panose="02000000000000000000" pitchFamily="2" charset="-78"/>
                </a:rPr>
                <a:t>المرشد عند دراسة الحالة</a:t>
              </a:r>
              <a:endParaRPr lang="en-US" sz="4500" b="1" spc="51" dirty="0">
                <a:latin typeface="Aljazeera" panose="02000000000000000000" pitchFamily="2" charset="-78"/>
                <a:cs typeface="Aljazeera" panose="02000000000000000000" pitchFamily="2" charset="-78"/>
              </a:endParaRPr>
            </a:p>
          </p:txBody>
        </p:sp>
      </p:grpSp>
      <p:grpSp>
        <p:nvGrpSpPr>
          <p:cNvPr id="21" name="Group 20">
            <a:extLst>
              <a:ext uri="{FF2B5EF4-FFF2-40B4-BE49-F238E27FC236}">
                <a16:creationId xmlns:a16="http://schemas.microsoft.com/office/drawing/2014/main" id="{5B62A8B4-4138-3877-B476-EFD14E7625E9}"/>
              </a:ext>
            </a:extLst>
          </p:cNvPr>
          <p:cNvGrpSpPr>
            <a:grpSpLocks/>
          </p:cNvGrpSpPr>
          <p:nvPr/>
        </p:nvGrpSpPr>
        <p:grpSpPr>
          <a:xfrm>
            <a:off x="8512269" y="1181100"/>
            <a:ext cx="3146338" cy="1397974"/>
            <a:chOff x="1922467" y="130715"/>
            <a:chExt cx="561617" cy="791746"/>
          </a:xfrm>
        </p:grpSpPr>
        <p:pic>
          <p:nvPicPr>
            <p:cNvPr id="22" name="Picture 21">
              <a:extLst>
                <a:ext uri="{FF2B5EF4-FFF2-40B4-BE49-F238E27FC236}">
                  <a16:creationId xmlns:a16="http://schemas.microsoft.com/office/drawing/2014/main" id="{F7E4C941-92BF-CA20-A31B-F70224216A20}"/>
                </a:ext>
              </a:extLst>
            </p:cNvPr>
            <p:cNvPicPr>
              <a:picLocks noChangeAspect="1"/>
            </p:cNvPicPr>
            <p:nvPr/>
          </p:nvPicPr>
          <p:blipFill>
            <a:blip r:embed="rId7" cstate="print">
              <a:duotone>
                <a:schemeClr val="accent2">
                  <a:shade val="45000"/>
                  <a:satMod val="135000"/>
                </a:schemeClr>
                <a:prstClr val="white"/>
              </a:duotone>
            </a:blip>
            <a:srcRect/>
            <a:stretch>
              <a:fillRect/>
            </a:stretch>
          </p:blipFill>
          <p:spPr bwMode="auto">
            <a:xfrm>
              <a:off x="1980824" y="130715"/>
              <a:ext cx="503260" cy="791746"/>
            </a:xfrm>
            <a:prstGeom prst="rect">
              <a:avLst/>
            </a:prstGeom>
            <a:noFill/>
            <a:ln>
              <a:noFill/>
            </a:ln>
          </p:spPr>
        </p:pic>
        <p:sp>
          <p:nvSpPr>
            <p:cNvPr id="23" name="Rectangle 22">
              <a:extLst>
                <a:ext uri="{FF2B5EF4-FFF2-40B4-BE49-F238E27FC236}">
                  <a16:creationId xmlns:a16="http://schemas.microsoft.com/office/drawing/2014/main" id="{32A5CCB6-8AA8-211D-C4D0-AF6966438DE8}"/>
                </a:ext>
              </a:extLst>
            </p:cNvPr>
            <p:cNvSpPr/>
            <p:nvPr/>
          </p:nvSpPr>
          <p:spPr>
            <a:xfrm>
              <a:off x="1922467" y="187218"/>
              <a:ext cx="503260" cy="62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algn="r" rtl="0">
                <a:lnSpc>
                  <a:spcPct val="107000"/>
                </a:lnSpc>
                <a:spcAft>
                  <a:spcPts val="800"/>
                </a:spcAft>
              </a:pPr>
              <a:r>
                <a:rPr lang="ar-EG"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العـــلاج</a:t>
              </a:r>
              <a:endParaRPr lang="en-US" sz="45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4" name="Group 23">
            <a:extLst>
              <a:ext uri="{FF2B5EF4-FFF2-40B4-BE49-F238E27FC236}">
                <a16:creationId xmlns:a16="http://schemas.microsoft.com/office/drawing/2014/main" id="{1BF27AE6-7215-5DBF-46A4-D5CC7C5D6B56}"/>
              </a:ext>
            </a:extLst>
          </p:cNvPr>
          <p:cNvGrpSpPr/>
          <p:nvPr/>
        </p:nvGrpSpPr>
        <p:grpSpPr>
          <a:xfrm>
            <a:off x="4343401" y="3300153"/>
            <a:ext cx="13735865" cy="5500946"/>
            <a:chOff x="12871294" y="2531077"/>
            <a:chExt cx="6434829" cy="1977339"/>
          </a:xfrm>
        </p:grpSpPr>
        <p:sp>
          <p:nvSpPr>
            <p:cNvPr id="25" name="Freeform 9">
              <a:extLst>
                <a:ext uri="{FF2B5EF4-FFF2-40B4-BE49-F238E27FC236}">
                  <a16:creationId xmlns:a16="http://schemas.microsoft.com/office/drawing/2014/main" id="{95826796-CF80-5A30-53CF-C27B1190AD40}"/>
                </a:ext>
              </a:extLst>
            </p:cNvPr>
            <p:cNvSpPr/>
            <p:nvPr/>
          </p:nvSpPr>
          <p:spPr>
            <a:xfrm flipH="1">
              <a:off x="12871294" y="2531077"/>
              <a:ext cx="6434829" cy="1977339"/>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8">
                <a:duotone>
                  <a:schemeClr val="accent4">
                    <a:shade val="45000"/>
                    <a:satMod val="135000"/>
                  </a:schemeClr>
                  <a:prstClr val="white"/>
                </a:duotone>
                <a:extLst>
                  <a:ext uri="{96DAC541-7B7A-43D3-8B79-37D633B846F1}">
                    <asvg:svgBlip xmlns:asvg="http://schemas.microsoft.com/office/drawing/2016/SVG/main" r:embed="rId9"/>
                  </a:ext>
                </a:extLst>
              </a:blip>
              <a:stretch>
                <a:fillRect/>
              </a:stretch>
            </a:blipFill>
          </p:spPr>
          <p:txBody>
            <a:bodyPr/>
            <a:lstStyle/>
            <a:p>
              <a:endParaRPr lang="ar-EG" sz="1200" dirty="0"/>
            </a:p>
          </p:txBody>
        </p:sp>
        <p:sp>
          <p:nvSpPr>
            <p:cNvPr id="26" name="TextBox 25">
              <a:extLst>
                <a:ext uri="{FF2B5EF4-FFF2-40B4-BE49-F238E27FC236}">
                  <a16:creationId xmlns:a16="http://schemas.microsoft.com/office/drawing/2014/main" id="{99F5437B-F32E-9D47-8281-8ECA6500C813}"/>
                </a:ext>
              </a:extLst>
            </p:cNvPr>
            <p:cNvSpPr txBox="1"/>
            <p:nvPr/>
          </p:nvSpPr>
          <p:spPr>
            <a:xfrm>
              <a:off x="13582961" y="2574653"/>
              <a:ext cx="5430563" cy="1651177"/>
            </a:xfrm>
            <a:prstGeom prst="rect">
              <a:avLst/>
            </a:prstGeom>
            <a:noFill/>
          </p:spPr>
          <p:txBody>
            <a:bodyPr wrap="square" rtlCol="1">
              <a:spAutoFit/>
            </a:bodyPr>
            <a:lstStyle/>
            <a:p>
              <a:pPr algn="just" rtl="1">
                <a:lnSpc>
                  <a:spcPct val="200000"/>
                </a:lnSpc>
              </a:pPr>
              <a:r>
                <a:rPr lang="ar-EG" sz="3000" b="1" dirty="0">
                  <a:latin typeface="Dubai" panose="020B0503030403030204" pitchFamily="34" charset="-78"/>
                  <a:ea typeface="Calibri" panose="020F0502020204030204" pitchFamily="34" charset="0"/>
                  <a:cs typeface="Dubai" panose="020B0503030403030204" pitchFamily="34" charset="-78"/>
                </a:rPr>
                <a:t>فالعلاج الفردي هو أحد أنواع العلاج النفسي الذي يتم في جلسات فردية بين المعالج والعميل وجه لوجه، وتتراوح مدة كل جلسة ما بين ٤٥ دقيقة إلى ساعة ويعتمد تحديد مدة الجلسات وفقاً لطبيعة المشكلة وحسب التوجهات العملية للمعالج وقد يستغرق العلاج الفردي أسابيع أو قد يمتد الشهور أو عدة سنوات حسب درجة شدة المرض واهداف الخطة العلاجية الموضوعة. </a:t>
              </a:r>
              <a:endParaRPr lang="ar-EG" sz="3000" dirty="0">
                <a:latin typeface="Dubai" panose="020B0503030403030204" pitchFamily="34" charset="-78"/>
                <a:ea typeface="Calibri" panose="020F0502020204030204" pitchFamily="34" charset="0"/>
                <a:cs typeface="Dubai" panose="020B0503030403030204" pitchFamily="34" charset="-78"/>
              </a:endParaRPr>
            </a:p>
          </p:txBody>
        </p:sp>
      </p:grpSp>
      <p:grpSp>
        <p:nvGrpSpPr>
          <p:cNvPr id="27" name="Group 4">
            <a:extLst>
              <a:ext uri="{FF2B5EF4-FFF2-40B4-BE49-F238E27FC236}">
                <a16:creationId xmlns:a16="http://schemas.microsoft.com/office/drawing/2014/main" id="{1BB6DE8D-F692-44B0-8C98-3E30ADA82940}"/>
              </a:ext>
            </a:extLst>
          </p:cNvPr>
          <p:cNvGrpSpPr/>
          <p:nvPr/>
        </p:nvGrpSpPr>
        <p:grpSpPr>
          <a:xfrm>
            <a:off x="0" y="2315997"/>
            <a:ext cx="5412615" cy="5366465"/>
            <a:chOff x="-4282541" y="3921401"/>
            <a:chExt cx="7866340" cy="8699050"/>
          </a:xfrm>
        </p:grpSpPr>
        <p:pic>
          <p:nvPicPr>
            <p:cNvPr id="28" name="Picture 5">
              <a:extLst>
                <a:ext uri="{FF2B5EF4-FFF2-40B4-BE49-F238E27FC236}">
                  <a16:creationId xmlns:a16="http://schemas.microsoft.com/office/drawing/2014/main" id="{88864996-467C-43D3-BBC5-508FF2AB271A}"/>
                </a:ext>
              </a:extLst>
            </p:cNvPr>
            <p:cNvPicPr>
              <a:picLocks noChangeAspect="1"/>
            </p:cNvPicPr>
            <p:nvPr/>
          </p:nvPicPr>
          <p:blipFill>
            <a:blip r:embed="rId10">
              <a:extLst>
                <a:ext uri="{28A0092B-C50C-407E-A947-70E740481C1C}">
                  <a14:useLocalDpi xmlns:a14="http://schemas.microsoft.com/office/drawing/2010/main" val="0"/>
                </a:ext>
              </a:extLst>
            </a:blip>
            <a:srcRect l="4005" r="4005"/>
            <a:stretch/>
          </p:blipFill>
          <p:spPr>
            <a:xfrm>
              <a:off x="-4282541" y="3921401"/>
              <a:ext cx="7866340" cy="8699050"/>
            </a:xfrm>
            <a:prstGeom prst="hexagon">
              <a:avLst/>
            </a:prstGeom>
          </p:spPr>
        </p:pic>
      </p:grpSp>
    </p:spTree>
    <p:extLst>
      <p:ext uri="{BB962C8B-B14F-4D97-AF65-F5344CB8AC3E}">
        <p14:creationId xmlns:p14="http://schemas.microsoft.com/office/powerpoint/2010/main" val="1747527523"/>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Triangle 7">
            <a:extLst>
              <a:ext uri="{FF2B5EF4-FFF2-40B4-BE49-F238E27FC236}">
                <a16:creationId xmlns:a16="http://schemas.microsoft.com/office/drawing/2014/main" id="{BDC96880-C9A8-D463-187E-5F44CF00C555}"/>
              </a:ext>
            </a:extLst>
          </p:cNvPr>
          <p:cNvSpPr/>
          <p:nvPr/>
        </p:nvSpPr>
        <p:spPr>
          <a:xfrm flipH="1">
            <a:off x="0" y="-30549"/>
            <a:ext cx="18288000" cy="10325100"/>
          </a:xfrm>
          <a:prstGeom prst="rtTriangle">
            <a:avLst/>
          </a:prstGeom>
          <a:solidFill>
            <a:schemeClr val="accent4">
              <a:lumMod val="75000"/>
              <a:alpha val="54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ar-EG" dirty="0"/>
          </a:p>
        </p:txBody>
      </p:sp>
      <p:grpSp>
        <p:nvGrpSpPr>
          <p:cNvPr id="2" name="Group 1">
            <a:extLst>
              <a:ext uri="{FF2B5EF4-FFF2-40B4-BE49-F238E27FC236}">
                <a16:creationId xmlns:a16="http://schemas.microsoft.com/office/drawing/2014/main" id="{EA7FD379-A12B-C0F3-294C-AF8BD930CAD6}"/>
              </a:ext>
            </a:extLst>
          </p:cNvPr>
          <p:cNvGrpSpPr/>
          <p:nvPr/>
        </p:nvGrpSpPr>
        <p:grpSpPr>
          <a:xfrm>
            <a:off x="695755" y="1061232"/>
            <a:ext cx="1980028" cy="980225"/>
            <a:chOff x="789788" y="568550"/>
            <a:chExt cx="2263765" cy="876343"/>
          </a:xfrm>
        </p:grpSpPr>
        <p:pic>
          <p:nvPicPr>
            <p:cNvPr id="3" name="Picture 2">
              <a:extLst>
                <a:ext uri="{FF2B5EF4-FFF2-40B4-BE49-F238E27FC236}">
                  <a16:creationId xmlns:a16="http://schemas.microsoft.com/office/drawing/2014/main" id="{06FDF8A8-8115-0A6B-2829-DA2EC6FE1CBB}"/>
                </a:ext>
              </a:extLst>
            </p:cNvPr>
            <p:cNvPicPr>
              <a:picLocks noChangeAspect="1"/>
            </p:cNvPicPr>
            <p:nvPr/>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789788" y="568550"/>
              <a:ext cx="2263765" cy="876343"/>
            </a:xfrm>
            <a:prstGeom prst="rect">
              <a:avLst/>
            </a:prstGeom>
          </p:spPr>
        </p:pic>
        <p:sp>
          <p:nvSpPr>
            <p:cNvPr id="4" name="TextBox 28">
              <a:extLst>
                <a:ext uri="{FF2B5EF4-FFF2-40B4-BE49-F238E27FC236}">
                  <a16:creationId xmlns:a16="http://schemas.microsoft.com/office/drawing/2014/main" id="{4E9B5231-2549-7509-307B-8A7BD2A6ABD2}"/>
                </a:ext>
              </a:extLst>
            </p:cNvPr>
            <p:cNvSpPr txBox="1"/>
            <p:nvPr/>
          </p:nvSpPr>
          <p:spPr>
            <a:xfrm rot="20457677">
              <a:off x="874661" y="849684"/>
              <a:ext cx="1896204" cy="368025"/>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2500" b="1"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rPr>
                <a:t>الجلسة الأولى</a:t>
              </a:r>
              <a:endParaRPr lang="en-US" sz="2500"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5" name="Group 4">
            <a:extLst>
              <a:ext uri="{FF2B5EF4-FFF2-40B4-BE49-F238E27FC236}">
                <a16:creationId xmlns:a16="http://schemas.microsoft.com/office/drawing/2014/main" id="{9B30CF6B-06A4-7767-9951-7F92C4EFB13A}"/>
              </a:ext>
            </a:extLst>
          </p:cNvPr>
          <p:cNvGrpSpPr/>
          <p:nvPr/>
        </p:nvGrpSpPr>
        <p:grpSpPr>
          <a:xfrm>
            <a:off x="140419" y="299624"/>
            <a:ext cx="1879169" cy="980224"/>
            <a:chOff x="1282652" y="498315"/>
            <a:chExt cx="1807888" cy="876343"/>
          </a:xfrm>
        </p:grpSpPr>
        <p:pic>
          <p:nvPicPr>
            <p:cNvPr id="6" name="Picture 5">
              <a:extLst>
                <a:ext uri="{FF2B5EF4-FFF2-40B4-BE49-F238E27FC236}">
                  <a16:creationId xmlns:a16="http://schemas.microsoft.com/office/drawing/2014/main" id="{FEBD5877-C1CE-1FA6-5F49-D25B89BE69F2}"/>
                </a:ext>
              </a:extLst>
            </p:cNvPr>
            <p:cNvPicPr>
              <a:picLocks noChangeAspect="1"/>
            </p:cNvPicPr>
            <p:nvPr/>
          </p:nvPicPr>
          <p:blipFill>
            <a:blip r:embed="rId3"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1282652" y="498315"/>
              <a:ext cx="1807888" cy="876343"/>
            </a:xfrm>
            <a:prstGeom prst="rect">
              <a:avLst/>
            </a:prstGeom>
          </p:spPr>
        </p:pic>
        <p:sp>
          <p:nvSpPr>
            <p:cNvPr id="7" name="TextBox 28">
              <a:extLst>
                <a:ext uri="{FF2B5EF4-FFF2-40B4-BE49-F238E27FC236}">
                  <a16:creationId xmlns:a16="http://schemas.microsoft.com/office/drawing/2014/main" id="{FC86DDE1-7B1B-D414-53E9-60A2955210EE}"/>
                </a:ext>
              </a:extLst>
            </p:cNvPr>
            <p:cNvSpPr txBox="1"/>
            <p:nvPr/>
          </p:nvSpPr>
          <p:spPr>
            <a:xfrm rot="20457677">
              <a:off x="1345850" y="709582"/>
              <a:ext cx="1421884" cy="441630"/>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3000" b="1"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rPr>
                <a:t>اليوم الثاني</a:t>
              </a:r>
              <a:endParaRPr lang="en-US" sz="3000"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9" name="Group 8">
            <a:extLst>
              <a:ext uri="{FF2B5EF4-FFF2-40B4-BE49-F238E27FC236}">
                <a16:creationId xmlns:a16="http://schemas.microsoft.com/office/drawing/2014/main" id="{4F232B40-6637-2F3C-5186-E94AE85DE2F2}"/>
              </a:ext>
            </a:extLst>
          </p:cNvPr>
          <p:cNvGrpSpPr/>
          <p:nvPr/>
        </p:nvGrpSpPr>
        <p:grpSpPr>
          <a:xfrm>
            <a:off x="12103212" y="132020"/>
            <a:ext cx="5976052" cy="1024493"/>
            <a:chOff x="4650339" y="1798820"/>
            <a:chExt cx="9218059" cy="2703922"/>
          </a:xfrm>
        </p:grpSpPr>
        <p:pic>
          <p:nvPicPr>
            <p:cNvPr id="19" name="Picture 18">
              <a:extLst>
                <a:ext uri="{FF2B5EF4-FFF2-40B4-BE49-F238E27FC236}">
                  <a16:creationId xmlns:a16="http://schemas.microsoft.com/office/drawing/2014/main" id="{DB587E16-79F8-057F-8149-E7592A68F8A7}"/>
                </a:ext>
              </a:extLst>
            </p:cNvPr>
            <p:cNvPicPr>
              <a:picLocks noChangeAspect="1"/>
            </p:cNvPicPr>
            <p:nvPr/>
          </p:nvPicPr>
          <p:blipFill rotWithShape="1">
            <a:blip r:embed="rId4">
              <a:grayscl/>
              <a:extLst>
                <a:ext uri="{BEBA8EAE-BF5A-486C-A8C5-ECC9F3942E4B}">
                  <a14:imgProps xmlns:a14="http://schemas.microsoft.com/office/drawing/2010/main">
                    <a14:imgLayer r:embed="rId5">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630" t="9182" r="839" b="13125"/>
            <a:stretch/>
          </p:blipFill>
          <p:spPr>
            <a:xfrm>
              <a:off x="5374985" y="1798820"/>
              <a:ext cx="8493413" cy="2703922"/>
            </a:xfrm>
            <a:prstGeom prst="rect">
              <a:avLst/>
            </a:prstGeom>
          </p:spPr>
        </p:pic>
        <p:sp>
          <p:nvSpPr>
            <p:cNvPr id="20" name="TextBox 42">
              <a:extLst>
                <a:ext uri="{FF2B5EF4-FFF2-40B4-BE49-F238E27FC236}">
                  <a16:creationId xmlns:a16="http://schemas.microsoft.com/office/drawing/2014/main" id="{A8710DD6-0C55-5F29-4CAF-3B243057A9DD}"/>
                </a:ext>
              </a:extLst>
            </p:cNvPr>
            <p:cNvSpPr txBox="1"/>
            <p:nvPr/>
          </p:nvSpPr>
          <p:spPr>
            <a:xfrm>
              <a:off x="4650339" y="1798821"/>
              <a:ext cx="8662082" cy="2513078"/>
            </a:xfrm>
            <a:prstGeom prst="rect">
              <a:avLst/>
            </a:prstGeom>
          </p:spPr>
          <p:txBody>
            <a:bodyPr wrap="square" lIns="0" tIns="0" rIns="0" bIns="0" rtlCol="0" anchor="t">
              <a:spAutoFit/>
            </a:bodyPr>
            <a:lstStyle/>
            <a:p>
              <a:pPr algn="just" rtl="1">
                <a:lnSpc>
                  <a:spcPct val="150000"/>
                </a:lnSpc>
              </a:pPr>
              <a:r>
                <a:rPr lang="ar-EG" sz="4500" b="1" spc="51" dirty="0">
                  <a:latin typeface="Aljazeera" panose="02000000000000000000" pitchFamily="2" charset="-78"/>
                  <a:cs typeface="Aljazeera" panose="02000000000000000000" pitchFamily="2" charset="-78"/>
                </a:rPr>
                <a:t>المرشد عند دراسة الحالة</a:t>
              </a:r>
              <a:endParaRPr lang="en-US" sz="4500" b="1" spc="51" dirty="0">
                <a:latin typeface="Aljazeera" panose="02000000000000000000" pitchFamily="2" charset="-78"/>
                <a:cs typeface="Aljazeera" panose="02000000000000000000" pitchFamily="2" charset="-78"/>
              </a:endParaRPr>
            </a:p>
          </p:txBody>
        </p:sp>
      </p:grpSp>
      <p:grpSp>
        <p:nvGrpSpPr>
          <p:cNvPr id="21" name="Group 20">
            <a:extLst>
              <a:ext uri="{FF2B5EF4-FFF2-40B4-BE49-F238E27FC236}">
                <a16:creationId xmlns:a16="http://schemas.microsoft.com/office/drawing/2014/main" id="{5B62A8B4-4138-3877-B476-EFD14E7625E9}"/>
              </a:ext>
            </a:extLst>
          </p:cNvPr>
          <p:cNvGrpSpPr>
            <a:grpSpLocks/>
          </p:cNvGrpSpPr>
          <p:nvPr/>
        </p:nvGrpSpPr>
        <p:grpSpPr>
          <a:xfrm>
            <a:off x="8512269" y="1181100"/>
            <a:ext cx="3146338" cy="1397974"/>
            <a:chOff x="1922467" y="130715"/>
            <a:chExt cx="561617" cy="791746"/>
          </a:xfrm>
        </p:grpSpPr>
        <p:pic>
          <p:nvPicPr>
            <p:cNvPr id="22" name="Picture 21">
              <a:extLst>
                <a:ext uri="{FF2B5EF4-FFF2-40B4-BE49-F238E27FC236}">
                  <a16:creationId xmlns:a16="http://schemas.microsoft.com/office/drawing/2014/main" id="{F7E4C941-92BF-CA20-A31B-F70224216A20}"/>
                </a:ext>
              </a:extLst>
            </p:cNvPr>
            <p:cNvPicPr>
              <a:picLocks noChangeAspect="1"/>
            </p:cNvPicPr>
            <p:nvPr/>
          </p:nvPicPr>
          <p:blipFill>
            <a:blip r:embed="rId6" cstate="print">
              <a:duotone>
                <a:schemeClr val="accent2">
                  <a:shade val="45000"/>
                  <a:satMod val="135000"/>
                </a:schemeClr>
                <a:prstClr val="white"/>
              </a:duotone>
            </a:blip>
            <a:srcRect/>
            <a:stretch>
              <a:fillRect/>
            </a:stretch>
          </p:blipFill>
          <p:spPr bwMode="auto">
            <a:xfrm>
              <a:off x="1980824" y="130715"/>
              <a:ext cx="503260" cy="791746"/>
            </a:xfrm>
            <a:prstGeom prst="rect">
              <a:avLst/>
            </a:prstGeom>
            <a:noFill/>
            <a:ln>
              <a:noFill/>
            </a:ln>
          </p:spPr>
        </p:pic>
        <p:sp>
          <p:nvSpPr>
            <p:cNvPr id="23" name="Rectangle 22">
              <a:extLst>
                <a:ext uri="{FF2B5EF4-FFF2-40B4-BE49-F238E27FC236}">
                  <a16:creationId xmlns:a16="http://schemas.microsoft.com/office/drawing/2014/main" id="{32A5CCB6-8AA8-211D-C4D0-AF6966438DE8}"/>
                </a:ext>
              </a:extLst>
            </p:cNvPr>
            <p:cNvSpPr/>
            <p:nvPr/>
          </p:nvSpPr>
          <p:spPr>
            <a:xfrm>
              <a:off x="1922467" y="187218"/>
              <a:ext cx="503260" cy="62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algn="r" rtl="0">
                <a:lnSpc>
                  <a:spcPct val="107000"/>
                </a:lnSpc>
                <a:spcAft>
                  <a:spcPts val="800"/>
                </a:spcAft>
              </a:pPr>
              <a:r>
                <a:rPr lang="ar-EG"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العـــلاج</a:t>
              </a:r>
              <a:endParaRPr lang="en-US" sz="45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4" name="Group 23">
            <a:extLst>
              <a:ext uri="{FF2B5EF4-FFF2-40B4-BE49-F238E27FC236}">
                <a16:creationId xmlns:a16="http://schemas.microsoft.com/office/drawing/2014/main" id="{1BF27AE6-7215-5DBF-46A4-D5CC7C5D6B56}"/>
              </a:ext>
            </a:extLst>
          </p:cNvPr>
          <p:cNvGrpSpPr/>
          <p:nvPr/>
        </p:nvGrpSpPr>
        <p:grpSpPr>
          <a:xfrm>
            <a:off x="4343401" y="3300153"/>
            <a:ext cx="13944598" cy="5500946"/>
            <a:chOff x="12871294" y="2531077"/>
            <a:chExt cx="6532614" cy="1977339"/>
          </a:xfrm>
        </p:grpSpPr>
        <p:sp>
          <p:nvSpPr>
            <p:cNvPr id="25" name="Freeform 9">
              <a:extLst>
                <a:ext uri="{FF2B5EF4-FFF2-40B4-BE49-F238E27FC236}">
                  <a16:creationId xmlns:a16="http://schemas.microsoft.com/office/drawing/2014/main" id="{95826796-CF80-5A30-53CF-C27B1190AD40}"/>
                </a:ext>
              </a:extLst>
            </p:cNvPr>
            <p:cNvSpPr/>
            <p:nvPr/>
          </p:nvSpPr>
          <p:spPr>
            <a:xfrm flipH="1">
              <a:off x="12871294" y="2531077"/>
              <a:ext cx="6532614" cy="1977339"/>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7">
                <a:duotone>
                  <a:schemeClr val="accent4">
                    <a:shade val="45000"/>
                    <a:satMod val="135000"/>
                  </a:schemeClr>
                  <a:prstClr val="white"/>
                </a:duotone>
                <a:extLst>
                  <a:ext uri="{96DAC541-7B7A-43D3-8B79-37D633B846F1}">
                    <asvg:svgBlip xmlns:asvg="http://schemas.microsoft.com/office/drawing/2016/SVG/main" r:embed="rId8"/>
                  </a:ext>
                </a:extLst>
              </a:blip>
              <a:stretch>
                <a:fillRect/>
              </a:stretch>
            </a:blipFill>
          </p:spPr>
          <p:txBody>
            <a:bodyPr/>
            <a:lstStyle/>
            <a:p>
              <a:endParaRPr lang="ar-EG" sz="1200" dirty="0"/>
            </a:p>
          </p:txBody>
        </p:sp>
        <p:sp>
          <p:nvSpPr>
            <p:cNvPr id="26" name="TextBox 25">
              <a:extLst>
                <a:ext uri="{FF2B5EF4-FFF2-40B4-BE49-F238E27FC236}">
                  <a16:creationId xmlns:a16="http://schemas.microsoft.com/office/drawing/2014/main" id="{99F5437B-F32E-9D47-8281-8ECA6500C813}"/>
                </a:ext>
              </a:extLst>
            </p:cNvPr>
            <p:cNvSpPr txBox="1"/>
            <p:nvPr/>
          </p:nvSpPr>
          <p:spPr>
            <a:xfrm>
              <a:off x="13334219" y="2626886"/>
              <a:ext cx="5928046" cy="1490761"/>
            </a:xfrm>
            <a:prstGeom prst="rect">
              <a:avLst/>
            </a:prstGeom>
            <a:noFill/>
          </p:spPr>
          <p:txBody>
            <a:bodyPr wrap="square" rtlCol="1">
              <a:spAutoFit/>
            </a:bodyPr>
            <a:lstStyle/>
            <a:p>
              <a:pPr algn="just" rtl="1">
                <a:lnSpc>
                  <a:spcPct val="200000"/>
                </a:lnSpc>
              </a:pPr>
              <a:r>
                <a:rPr lang="ar-EG" sz="3400" b="1" u="sng" dirty="0">
                  <a:latin typeface="Dubai" panose="020B0503030403030204" pitchFamily="34" charset="-78"/>
                  <a:ea typeface="Calibri" panose="020F0502020204030204" pitchFamily="34" charset="0"/>
                  <a:cs typeface="Dubai" panose="020B0503030403030204" pitchFamily="34" charset="-78"/>
                </a:rPr>
                <a:t>ويمكن إجمال وظائف الإرشاد الفردي بما يأتي: </a:t>
              </a:r>
            </a:p>
            <a:p>
              <a:pPr algn="just" rtl="1">
                <a:lnSpc>
                  <a:spcPct val="200000"/>
                </a:lnSpc>
              </a:pPr>
              <a:r>
                <a:rPr lang="ar-EG" sz="3400" dirty="0">
                  <a:latin typeface="Dubai" panose="020B0503030403030204" pitchFamily="34" charset="-78"/>
                  <a:ea typeface="Calibri" panose="020F0502020204030204" pitchFamily="34" charset="0"/>
                  <a:cs typeface="Dubai" panose="020B0503030403030204" pitchFamily="34" charset="-78"/>
                </a:rPr>
                <a:t>- تبادل المعلومات بين المعالج والعميل مع إثارة المشكلات التي تضايق العميل</a:t>
              </a:r>
            </a:p>
            <a:p>
              <a:pPr algn="just" rtl="1">
                <a:lnSpc>
                  <a:spcPct val="200000"/>
                </a:lnSpc>
              </a:pPr>
              <a:r>
                <a:rPr lang="ar-EG" sz="3400" dirty="0">
                  <a:latin typeface="Dubai" panose="020B0503030403030204" pitchFamily="34" charset="-78"/>
                  <a:ea typeface="Calibri" panose="020F0502020204030204" pitchFamily="34" charset="0"/>
                  <a:cs typeface="Dubai" panose="020B0503030403030204" pitchFamily="34" charset="-78"/>
                </a:rPr>
                <a:t>- تفسير المشكلات بصورة واضحة ومنطقية وفق وجهة نظر العميل</a:t>
              </a:r>
            </a:p>
            <a:p>
              <a:pPr algn="just" rtl="1">
                <a:lnSpc>
                  <a:spcPct val="200000"/>
                </a:lnSpc>
              </a:pPr>
              <a:r>
                <a:rPr lang="ar-EG" sz="3400" dirty="0">
                  <a:latin typeface="Dubai" panose="020B0503030403030204" pitchFamily="34" charset="-78"/>
                  <a:ea typeface="Calibri" panose="020F0502020204030204" pitchFamily="34" charset="0"/>
                  <a:cs typeface="Dubai" panose="020B0503030403030204" pitchFamily="34" charset="-78"/>
                </a:rPr>
                <a:t>- وضع البرامج العلاجية الضرورية لحل تلك المشكلات التي يعانيها العميل.</a:t>
              </a:r>
            </a:p>
          </p:txBody>
        </p:sp>
      </p:grpSp>
      <p:grpSp>
        <p:nvGrpSpPr>
          <p:cNvPr id="27" name="Group 4">
            <a:extLst>
              <a:ext uri="{FF2B5EF4-FFF2-40B4-BE49-F238E27FC236}">
                <a16:creationId xmlns:a16="http://schemas.microsoft.com/office/drawing/2014/main" id="{1BB6DE8D-F692-44B0-8C98-3E30ADA82940}"/>
              </a:ext>
            </a:extLst>
          </p:cNvPr>
          <p:cNvGrpSpPr/>
          <p:nvPr/>
        </p:nvGrpSpPr>
        <p:grpSpPr>
          <a:xfrm>
            <a:off x="0" y="2315997"/>
            <a:ext cx="5412615" cy="5366465"/>
            <a:chOff x="-4282541" y="3921401"/>
            <a:chExt cx="7866340" cy="8699050"/>
          </a:xfrm>
        </p:grpSpPr>
        <p:pic>
          <p:nvPicPr>
            <p:cNvPr id="28" name="Picture 5">
              <a:extLst>
                <a:ext uri="{FF2B5EF4-FFF2-40B4-BE49-F238E27FC236}">
                  <a16:creationId xmlns:a16="http://schemas.microsoft.com/office/drawing/2014/main" id="{88864996-467C-43D3-BBC5-508FF2AB271A}"/>
                </a:ext>
              </a:extLst>
            </p:cNvPr>
            <p:cNvPicPr>
              <a:picLocks noChangeAspect="1"/>
            </p:cNvPicPr>
            <p:nvPr/>
          </p:nvPicPr>
          <p:blipFill>
            <a:blip r:embed="rId9">
              <a:extLst>
                <a:ext uri="{28A0092B-C50C-407E-A947-70E740481C1C}">
                  <a14:useLocalDpi xmlns:a14="http://schemas.microsoft.com/office/drawing/2010/main" val="0"/>
                </a:ext>
              </a:extLst>
            </a:blip>
            <a:srcRect l="4005" r="4005"/>
            <a:stretch/>
          </p:blipFill>
          <p:spPr>
            <a:xfrm>
              <a:off x="-4282541" y="3921401"/>
              <a:ext cx="7866340" cy="8699050"/>
            </a:xfrm>
            <a:prstGeom prst="hexagon">
              <a:avLst/>
            </a:prstGeom>
          </p:spPr>
        </p:pic>
      </p:grpSp>
    </p:spTree>
    <p:extLst>
      <p:ext uri="{BB962C8B-B14F-4D97-AF65-F5344CB8AC3E}">
        <p14:creationId xmlns:p14="http://schemas.microsoft.com/office/powerpoint/2010/main" val="264773927"/>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Triangle 7">
            <a:extLst>
              <a:ext uri="{FF2B5EF4-FFF2-40B4-BE49-F238E27FC236}">
                <a16:creationId xmlns:a16="http://schemas.microsoft.com/office/drawing/2014/main" id="{BDC96880-C9A8-D463-187E-5F44CF00C555}"/>
              </a:ext>
            </a:extLst>
          </p:cNvPr>
          <p:cNvSpPr/>
          <p:nvPr/>
        </p:nvSpPr>
        <p:spPr>
          <a:xfrm flipH="1">
            <a:off x="0" y="-30549"/>
            <a:ext cx="18288000" cy="10325100"/>
          </a:xfrm>
          <a:prstGeom prst="rtTriangle">
            <a:avLst/>
          </a:prstGeom>
          <a:solidFill>
            <a:schemeClr val="accent4">
              <a:lumMod val="75000"/>
              <a:alpha val="54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ar-EG" dirty="0"/>
          </a:p>
        </p:txBody>
      </p:sp>
      <p:grpSp>
        <p:nvGrpSpPr>
          <p:cNvPr id="2" name="Group 1">
            <a:extLst>
              <a:ext uri="{FF2B5EF4-FFF2-40B4-BE49-F238E27FC236}">
                <a16:creationId xmlns:a16="http://schemas.microsoft.com/office/drawing/2014/main" id="{EA7FD379-A12B-C0F3-294C-AF8BD930CAD6}"/>
              </a:ext>
            </a:extLst>
          </p:cNvPr>
          <p:cNvGrpSpPr/>
          <p:nvPr/>
        </p:nvGrpSpPr>
        <p:grpSpPr>
          <a:xfrm>
            <a:off x="695755" y="1061232"/>
            <a:ext cx="1980028" cy="980225"/>
            <a:chOff x="789788" y="568550"/>
            <a:chExt cx="2263765" cy="876343"/>
          </a:xfrm>
        </p:grpSpPr>
        <p:pic>
          <p:nvPicPr>
            <p:cNvPr id="3" name="Picture 2">
              <a:extLst>
                <a:ext uri="{FF2B5EF4-FFF2-40B4-BE49-F238E27FC236}">
                  <a16:creationId xmlns:a16="http://schemas.microsoft.com/office/drawing/2014/main" id="{06FDF8A8-8115-0A6B-2829-DA2EC6FE1CBB}"/>
                </a:ext>
              </a:extLst>
            </p:cNvPr>
            <p:cNvPicPr>
              <a:picLocks noChangeAspect="1"/>
            </p:cNvPicPr>
            <p:nvPr/>
          </p:nvPicPr>
          <p:blipFill>
            <a:blip r:embed="rId3"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789788" y="568550"/>
              <a:ext cx="2263765" cy="876343"/>
            </a:xfrm>
            <a:prstGeom prst="rect">
              <a:avLst/>
            </a:prstGeom>
          </p:spPr>
        </p:pic>
        <p:sp>
          <p:nvSpPr>
            <p:cNvPr id="4" name="TextBox 28">
              <a:extLst>
                <a:ext uri="{FF2B5EF4-FFF2-40B4-BE49-F238E27FC236}">
                  <a16:creationId xmlns:a16="http://schemas.microsoft.com/office/drawing/2014/main" id="{4E9B5231-2549-7509-307B-8A7BD2A6ABD2}"/>
                </a:ext>
              </a:extLst>
            </p:cNvPr>
            <p:cNvSpPr txBox="1"/>
            <p:nvPr/>
          </p:nvSpPr>
          <p:spPr>
            <a:xfrm rot="20457677">
              <a:off x="874661" y="849684"/>
              <a:ext cx="1896204" cy="368025"/>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2500" b="1"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rPr>
                <a:t>الجلسة الأولى</a:t>
              </a:r>
              <a:endParaRPr lang="en-US" sz="2500"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5" name="Group 4">
            <a:extLst>
              <a:ext uri="{FF2B5EF4-FFF2-40B4-BE49-F238E27FC236}">
                <a16:creationId xmlns:a16="http://schemas.microsoft.com/office/drawing/2014/main" id="{9B30CF6B-06A4-7767-9951-7F92C4EFB13A}"/>
              </a:ext>
            </a:extLst>
          </p:cNvPr>
          <p:cNvGrpSpPr/>
          <p:nvPr/>
        </p:nvGrpSpPr>
        <p:grpSpPr>
          <a:xfrm>
            <a:off x="140419" y="299624"/>
            <a:ext cx="1879169" cy="980224"/>
            <a:chOff x="1282652" y="498315"/>
            <a:chExt cx="1807888" cy="876343"/>
          </a:xfrm>
        </p:grpSpPr>
        <p:pic>
          <p:nvPicPr>
            <p:cNvPr id="6" name="Picture 5">
              <a:extLst>
                <a:ext uri="{FF2B5EF4-FFF2-40B4-BE49-F238E27FC236}">
                  <a16:creationId xmlns:a16="http://schemas.microsoft.com/office/drawing/2014/main" id="{FEBD5877-C1CE-1FA6-5F49-D25B89BE69F2}"/>
                </a:ext>
              </a:extLst>
            </p:cNvPr>
            <p:cNvPicPr>
              <a:picLocks noChangeAspect="1"/>
            </p:cNvPicPr>
            <p:nvPr/>
          </p:nvPicPr>
          <p:blipFill>
            <a:blip r:embed="rId4"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1282652" y="498315"/>
              <a:ext cx="1807888" cy="876343"/>
            </a:xfrm>
            <a:prstGeom prst="rect">
              <a:avLst/>
            </a:prstGeom>
          </p:spPr>
        </p:pic>
        <p:sp>
          <p:nvSpPr>
            <p:cNvPr id="7" name="TextBox 28">
              <a:extLst>
                <a:ext uri="{FF2B5EF4-FFF2-40B4-BE49-F238E27FC236}">
                  <a16:creationId xmlns:a16="http://schemas.microsoft.com/office/drawing/2014/main" id="{FC86DDE1-7B1B-D414-53E9-60A2955210EE}"/>
                </a:ext>
              </a:extLst>
            </p:cNvPr>
            <p:cNvSpPr txBox="1"/>
            <p:nvPr/>
          </p:nvSpPr>
          <p:spPr>
            <a:xfrm rot="20457677">
              <a:off x="1345850" y="709582"/>
              <a:ext cx="1421884" cy="441630"/>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3000" b="1"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rPr>
                <a:t>اليوم الثاني</a:t>
              </a:r>
              <a:endParaRPr lang="en-US" sz="3000"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9" name="Group 8">
            <a:extLst>
              <a:ext uri="{FF2B5EF4-FFF2-40B4-BE49-F238E27FC236}">
                <a16:creationId xmlns:a16="http://schemas.microsoft.com/office/drawing/2014/main" id="{4F232B40-6637-2F3C-5186-E94AE85DE2F2}"/>
              </a:ext>
            </a:extLst>
          </p:cNvPr>
          <p:cNvGrpSpPr/>
          <p:nvPr/>
        </p:nvGrpSpPr>
        <p:grpSpPr>
          <a:xfrm>
            <a:off x="12103212" y="132020"/>
            <a:ext cx="5976052" cy="1024493"/>
            <a:chOff x="4650339" y="1798820"/>
            <a:chExt cx="9218059" cy="2703922"/>
          </a:xfrm>
        </p:grpSpPr>
        <p:pic>
          <p:nvPicPr>
            <p:cNvPr id="19" name="Picture 18">
              <a:extLst>
                <a:ext uri="{FF2B5EF4-FFF2-40B4-BE49-F238E27FC236}">
                  <a16:creationId xmlns:a16="http://schemas.microsoft.com/office/drawing/2014/main" id="{DB587E16-79F8-057F-8149-E7592A68F8A7}"/>
                </a:ext>
              </a:extLst>
            </p:cNvPr>
            <p:cNvPicPr>
              <a:picLocks noChangeAspect="1"/>
            </p:cNvPicPr>
            <p:nvPr/>
          </p:nvPicPr>
          <p:blipFill rotWithShape="1">
            <a:blip r:embed="rId5">
              <a:grayscl/>
              <a:extLst>
                <a:ext uri="{BEBA8EAE-BF5A-486C-A8C5-ECC9F3942E4B}">
                  <a14:imgProps xmlns:a14="http://schemas.microsoft.com/office/drawing/2010/main">
                    <a14:imgLayer r:embed="rId6">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630" t="9182" r="839" b="13125"/>
            <a:stretch/>
          </p:blipFill>
          <p:spPr>
            <a:xfrm>
              <a:off x="5374985" y="1798820"/>
              <a:ext cx="8493413" cy="2703922"/>
            </a:xfrm>
            <a:prstGeom prst="rect">
              <a:avLst/>
            </a:prstGeom>
          </p:spPr>
        </p:pic>
        <p:sp>
          <p:nvSpPr>
            <p:cNvPr id="20" name="TextBox 42">
              <a:extLst>
                <a:ext uri="{FF2B5EF4-FFF2-40B4-BE49-F238E27FC236}">
                  <a16:creationId xmlns:a16="http://schemas.microsoft.com/office/drawing/2014/main" id="{A8710DD6-0C55-5F29-4CAF-3B243057A9DD}"/>
                </a:ext>
              </a:extLst>
            </p:cNvPr>
            <p:cNvSpPr txBox="1"/>
            <p:nvPr/>
          </p:nvSpPr>
          <p:spPr>
            <a:xfrm>
              <a:off x="4650339" y="1798821"/>
              <a:ext cx="8662082" cy="2513078"/>
            </a:xfrm>
            <a:prstGeom prst="rect">
              <a:avLst/>
            </a:prstGeom>
          </p:spPr>
          <p:txBody>
            <a:bodyPr wrap="square" lIns="0" tIns="0" rIns="0" bIns="0" rtlCol="0" anchor="t">
              <a:spAutoFit/>
            </a:bodyPr>
            <a:lstStyle/>
            <a:p>
              <a:pPr algn="just" rtl="1">
                <a:lnSpc>
                  <a:spcPct val="150000"/>
                </a:lnSpc>
              </a:pPr>
              <a:r>
                <a:rPr lang="ar-EG" sz="4500" b="1" spc="51" dirty="0">
                  <a:latin typeface="Aljazeera" panose="02000000000000000000" pitchFamily="2" charset="-78"/>
                  <a:cs typeface="Aljazeera" panose="02000000000000000000" pitchFamily="2" charset="-78"/>
                </a:rPr>
                <a:t>المرشد عند دراسة الحالة</a:t>
              </a:r>
              <a:endParaRPr lang="en-US" sz="4500" b="1" spc="51" dirty="0">
                <a:latin typeface="Aljazeera" panose="02000000000000000000" pitchFamily="2" charset="-78"/>
                <a:cs typeface="Aljazeera" panose="02000000000000000000" pitchFamily="2" charset="-78"/>
              </a:endParaRPr>
            </a:p>
          </p:txBody>
        </p:sp>
      </p:grpSp>
      <p:grpSp>
        <p:nvGrpSpPr>
          <p:cNvPr id="21" name="Group 20">
            <a:extLst>
              <a:ext uri="{FF2B5EF4-FFF2-40B4-BE49-F238E27FC236}">
                <a16:creationId xmlns:a16="http://schemas.microsoft.com/office/drawing/2014/main" id="{5B62A8B4-4138-3877-B476-EFD14E7625E9}"/>
              </a:ext>
            </a:extLst>
          </p:cNvPr>
          <p:cNvGrpSpPr>
            <a:grpSpLocks/>
          </p:cNvGrpSpPr>
          <p:nvPr/>
        </p:nvGrpSpPr>
        <p:grpSpPr>
          <a:xfrm>
            <a:off x="8512269" y="1181100"/>
            <a:ext cx="3146338" cy="1397974"/>
            <a:chOff x="1922467" y="130715"/>
            <a:chExt cx="561617" cy="791746"/>
          </a:xfrm>
        </p:grpSpPr>
        <p:pic>
          <p:nvPicPr>
            <p:cNvPr id="22" name="Picture 21">
              <a:extLst>
                <a:ext uri="{FF2B5EF4-FFF2-40B4-BE49-F238E27FC236}">
                  <a16:creationId xmlns:a16="http://schemas.microsoft.com/office/drawing/2014/main" id="{F7E4C941-92BF-CA20-A31B-F70224216A20}"/>
                </a:ext>
              </a:extLst>
            </p:cNvPr>
            <p:cNvPicPr>
              <a:picLocks noChangeAspect="1"/>
            </p:cNvPicPr>
            <p:nvPr/>
          </p:nvPicPr>
          <p:blipFill>
            <a:blip r:embed="rId7" cstate="print">
              <a:duotone>
                <a:schemeClr val="accent2">
                  <a:shade val="45000"/>
                  <a:satMod val="135000"/>
                </a:schemeClr>
                <a:prstClr val="white"/>
              </a:duotone>
            </a:blip>
            <a:srcRect/>
            <a:stretch>
              <a:fillRect/>
            </a:stretch>
          </p:blipFill>
          <p:spPr bwMode="auto">
            <a:xfrm>
              <a:off x="1980824" y="130715"/>
              <a:ext cx="503260" cy="791746"/>
            </a:xfrm>
            <a:prstGeom prst="rect">
              <a:avLst/>
            </a:prstGeom>
            <a:noFill/>
            <a:ln>
              <a:noFill/>
            </a:ln>
          </p:spPr>
        </p:pic>
        <p:sp>
          <p:nvSpPr>
            <p:cNvPr id="23" name="Rectangle 22">
              <a:extLst>
                <a:ext uri="{FF2B5EF4-FFF2-40B4-BE49-F238E27FC236}">
                  <a16:creationId xmlns:a16="http://schemas.microsoft.com/office/drawing/2014/main" id="{32A5CCB6-8AA8-211D-C4D0-AF6966438DE8}"/>
                </a:ext>
              </a:extLst>
            </p:cNvPr>
            <p:cNvSpPr/>
            <p:nvPr/>
          </p:nvSpPr>
          <p:spPr>
            <a:xfrm>
              <a:off x="1922467" y="187218"/>
              <a:ext cx="503260" cy="62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algn="r" rtl="0">
                <a:lnSpc>
                  <a:spcPct val="107000"/>
                </a:lnSpc>
                <a:spcAft>
                  <a:spcPts val="800"/>
                </a:spcAft>
              </a:pPr>
              <a:r>
                <a:rPr lang="ar-EG"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العـــلاج</a:t>
              </a:r>
              <a:endParaRPr lang="en-US" sz="45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4" name="Group 23">
            <a:extLst>
              <a:ext uri="{FF2B5EF4-FFF2-40B4-BE49-F238E27FC236}">
                <a16:creationId xmlns:a16="http://schemas.microsoft.com/office/drawing/2014/main" id="{1BF27AE6-7215-5DBF-46A4-D5CC7C5D6B56}"/>
              </a:ext>
            </a:extLst>
          </p:cNvPr>
          <p:cNvGrpSpPr/>
          <p:nvPr/>
        </p:nvGrpSpPr>
        <p:grpSpPr>
          <a:xfrm>
            <a:off x="4343401" y="2295853"/>
            <a:ext cx="13944598" cy="8161267"/>
            <a:chOff x="12871294" y="2170077"/>
            <a:chExt cx="6532614" cy="2933603"/>
          </a:xfrm>
        </p:grpSpPr>
        <p:sp>
          <p:nvSpPr>
            <p:cNvPr id="25" name="Freeform 9">
              <a:extLst>
                <a:ext uri="{FF2B5EF4-FFF2-40B4-BE49-F238E27FC236}">
                  <a16:creationId xmlns:a16="http://schemas.microsoft.com/office/drawing/2014/main" id="{95826796-CF80-5A30-53CF-C27B1190AD40}"/>
                </a:ext>
              </a:extLst>
            </p:cNvPr>
            <p:cNvSpPr/>
            <p:nvPr/>
          </p:nvSpPr>
          <p:spPr>
            <a:xfrm flipH="1">
              <a:off x="12871294" y="2531077"/>
              <a:ext cx="6532614" cy="2572603"/>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8">
                <a:duotone>
                  <a:schemeClr val="accent4">
                    <a:shade val="45000"/>
                    <a:satMod val="135000"/>
                  </a:schemeClr>
                  <a:prstClr val="white"/>
                </a:duotone>
                <a:extLst>
                  <a:ext uri="{96DAC541-7B7A-43D3-8B79-37D633B846F1}">
                    <asvg:svgBlip xmlns:asvg="http://schemas.microsoft.com/office/drawing/2016/SVG/main" r:embed="rId9"/>
                  </a:ext>
                </a:extLst>
              </a:blip>
              <a:stretch>
                <a:fillRect/>
              </a:stretch>
            </a:blipFill>
          </p:spPr>
          <p:txBody>
            <a:bodyPr/>
            <a:lstStyle/>
            <a:p>
              <a:endParaRPr lang="ar-EG" sz="1200" dirty="0"/>
            </a:p>
          </p:txBody>
        </p:sp>
        <p:sp>
          <p:nvSpPr>
            <p:cNvPr id="26" name="TextBox 25">
              <a:extLst>
                <a:ext uri="{FF2B5EF4-FFF2-40B4-BE49-F238E27FC236}">
                  <a16:creationId xmlns:a16="http://schemas.microsoft.com/office/drawing/2014/main" id="{99F5437B-F32E-9D47-8281-8ECA6500C813}"/>
                </a:ext>
              </a:extLst>
            </p:cNvPr>
            <p:cNvSpPr txBox="1"/>
            <p:nvPr/>
          </p:nvSpPr>
          <p:spPr>
            <a:xfrm>
              <a:off x="13299662" y="2170077"/>
              <a:ext cx="5928046" cy="2736750"/>
            </a:xfrm>
            <a:prstGeom prst="rect">
              <a:avLst/>
            </a:prstGeom>
            <a:noFill/>
          </p:spPr>
          <p:txBody>
            <a:bodyPr wrap="square" rtlCol="1">
              <a:spAutoFit/>
            </a:bodyPr>
            <a:lstStyle/>
            <a:p>
              <a:pPr algn="just" rtl="1">
                <a:lnSpc>
                  <a:spcPct val="200000"/>
                </a:lnSpc>
              </a:pPr>
              <a:r>
                <a:rPr lang="ar-EG" sz="3400" b="1" u="sng" dirty="0">
                  <a:latin typeface="Dubai" panose="020B0503030403030204" pitchFamily="34" charset="-78"/>
                  <a:ea typeface="Calibri" panose="020F0502020204030204" pitchFamily="34" charset="0"/>
                  <a:cs typeface="Dubai" panose="020B0503030403030204" pitchFamily="34" charset="-78"/>
                </a:rPr>
                <a:t>وتتضمن إجراءات العلاج الفردي ما يأتي:</a:t>
              </a:r>
            </a:p>
            <a:p>
              <a:pPr algn="just" rtl="1">
                <a:lnSpc>
                  <a:spcPct val="200000"/>
                </a:lnSpc>
              </a:pPr>
              <a:r>
                <a:rPr lang="ar-EG" sz="3400" b="1" dirty="0">
                  <a:latin typeface="Dubai" panose="020B0503030403030204" pitchFamily="34" charset="-78"/>
                  <a:ea typeface="Calibri" panose="020F0502020204030204" pitchFamily="34" charset="0"/>
                  <a:cs typeface="Dubai" panose="020B0503030403030204" pitchFamily="34" charset="-78"/>
                </a:rPr>
                <a:t>المقابلة وتشمل :</a:t>
              </a:r>
            </a:p>
            <a:p>
              <a:pPr algn="just" rtl="1">
                <a:lnSpc>
                  <a:spcPct val="150000"/>
                </a:lnSpc>
              </a:pPr>
              <a:r>
                <a:rPr lang="ar-EG" sz="3400" dirty="0">
                  <a:latin typeface="Dubai" panose="020B0503030403030204" pitchFamily="34" charset="-78"/>
                  <a:ea typeface="Calibri" panose="020F0502020204030204" pitchFamily="34" charset="0"/>
                  <a:cs typeface="Dubai" panose="020B0503030403030204" pitchFamily="34" charset="-78"/>
                </a:rPr>
                <a:t>- إقامة علاقة ودية تتسم بالثقة والتقبل والاحترام المتبادل</a:t>
              </a:r>
            </a:p>
            <a:p>
              <a:pPr algn="just" rtl="1">
                <a:lnSpc>
                  <a:spcPct val="150000"/>
                </a:lnSpc>
              </a:pPr>
              <a:r>
                <a:rPr lang="ar-EG" sz="3400" dirty="0">
                  <a:latin typeface="Dubai" panose="020B0503030403030204" pitchFamily="34" charset="-78"/>
                  <a:ea typeface="Calibri" panose="020F0502020204030204" pitchFamily="34" charset="0"/>
                  <a:cs typeface="Dubai" panose="020B0503030403030204" pitchFamily="34" charset="-78"/>
                </a:rPr>
                <a:t>- مساعدة العميل على الكلام دون مقاطعة.</a:t>
              </a:r>
            </a:p>
            <a:p>
              <a:pPr algn="just" rtl="1">
                <a:lnSpc>
                  <a:spcPct val="150000"/>
                </a:lnSpc>
              </a:pPr>
              <a:r>
                <a:rPr lang="ar-EG" sz="3400" dirty="0">
                  <a:latin typeface="Dubai" panose="020B0503030403030204" pitchFamily="34" charset="-78"/>
                  <a:ea typeface="Calibri" panose="020F0502020204030204" pitchFamily="34" charset="0"/>
                  <a:cs typeface="Dubai" panose="020B0503030403030204" pitchFamily="34" charset="-78"/>
                </a:rPr>
                <a:t>- تسجيل المقابلة ودراستها</a:t>
              </a:r>
            </a:p>
            <a:p>
              <a:pPr algn="just" rtl="1">
                <a:lnSpc>
                  <a:spcPct val="150000"/>
                </a:lnSpc>
              </a:pPr>
              <a:r>
                <a:rPr lang="ar-EG" sz="3400" dirty="0">
                  <a:latin typeface="Dubai" panose="020B0503030403030204" pitchFamily="34" charset="-78"/>
                  <a:ea typeface="Calibri" panose="020F0502020204030204" pitchFamily="34" charset="0"/>
                  <a:cs typeface="Dubai" panose="020B0503030403030204" pitchFamily="34" charset="-78"/>
                </a:rPr>
                <a:t>- الاستجابة المشاعر العميل.</a:t>
              </a:r>
            </a:p>
            <a:p>
              <a:pPr algn="just" rtl="1">
                <a:lnSpc>
                  <a:spcPct val="150000"/>
                </a:lnSpc>
              </a:pPr>
              <a:r>
                <a:rPr lang="ar-EG" sz="3400" dirty="0">
                  <a:latin typeface="Dubai" panose="020B0503030403030204" pitchFamily="34" charset="-78"/>
                  <a:ea typeface="Calibri" panose="020F0502020204030204" pitchFamily="34" charset="0"/>
                  <a:cs typeface="Dubai" panose="020B0503030403030204" pitchFamily="34" charset="-78"/>
                </a:rPr>
                <a:t>- تحويل الحالات الصعبة إلى الجهات المختصة. مساعدة العميل على استعمال المعلومات بهدف الاستفادة منها في حل مشكلته.</a:t>
              </a:r>
            </a:p>
            <a:p>
              <a:pPr algn="just" rtl="1">
                <a:lnSpc>
                  <a:spcPct val="150000"/>
                </a:lnSpc>
              </a:pPr>
              <a:r>
                <a:rPr lang="ar-EG" sz="3400" dirty="0">
                  <a:latin typeface="Dubai" panose="020B0503030403030204" pitchFamily="34" charset="-78"/>
                  <a:ea typeface="Calibri" panose="020F0502020204030204" pitchFamily="34" charset="0"/>
                  <a:cs typeface="Dubai" panose="020B0503030403030204" pitchFamily="34" charset="-78"/>
                </a:rPr>
                <a:t>- الإجابة عن أسئلة العميل.</a:t>
              </a:r>
            </a:p>
          </p:txBody>
        </p:sp>
      </p:grpSp>
      <p:grpSp>
        <p:nvGrpSpPr>
          <p:cNvPr id="27" name="Group 4">
            <a:extLst>
              <a:ext uri="{FF2B5EF4-FFF2-40B4-BE49-F238E27FC236}">
                <a16:creationId xmlns:a16="http://schemas.microsoft.com/office/drawing/2014/main" id="{1BB6DE8D-F692-44B0-8C98-3E30ADA82940}"/>
              </a:ext>
            </a:extLst>
          </p:cNvPr>
          <p:cNvGrpSpPr/>
          <p:nvPr/>
        </p:nvGrpSpPr>
        <p:grpSpPr>
          <a:xfrm>
            <a:off x="0" y="2315997"/>
            <a:ext cx="5412615" cy="5366465"/>
            <a:chOff x="-4282541" y="3921401"/>
            <a:chExt cx="7866340" cy="8699050"/>
          </a:xfrm>
        </p:grpSpPr>
        <p:pic>
          <p:nvPicPr>
            <p:cNvPr id="28" name="Picture 5">
              <a:extLst>
                <a:ext uri="{FF2B5EF4-FFF2-40B4-BE49-F238E27FC236}">
                  <a16:creationId xmlns:a16="http://schemas.microsoft.com/office/drawing/2014/main" id="{88864996-467C-43D3-BBC5-508FF2AB271A}"/>
                </a:ext>
              </a:extLst>
            </p:cNvPr>
            <p:cNvPicPr>
              <a:picLocks noChangeAspect="1"/>
            </p:cNvPicPr>
            <p:nvPr/>
          </p:nvPicPr>
          <p:blipFill>
            <a:blip r:embed="rId10">
              <a:extLst>
                <a:ext uri="{28A0092B-C50C-407E-A947-70E740481C1C}">
                  <a14:useLocalDpi xmlns:a14="http://schemas.microsoft.com/office/drawing/2010/main" val="0"/>
                </a:ext>
              </a:extLst>
            </a:blip>
            <a:srcRect l="4005" r="4005"/>
            <a:stretch/>
          </p:blipFill>
          <p:spPr>
            <a:xfrm>
              <a:off x="-4282541" y="3921401"/>
              <a:ext cx="7866340" cy="8699050"/>
            </a:xfrm>
            <a:prstGeom prst="hexagon">
              <a:avLst/>
            </a:prstGeom>
          </p:spPr>
        </p:pic>
      </p:grpSp>
    </p:spTree>
    <p:extLst>
      <p:ext uri="{BB962C8B-B14F-4D97-AF65-F5344CB8AC3E}">
        <p14:creationId xmlns:p14="http://schemas.microsoft.com/office/powerpoint/2010/main" val="3777117620"/>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Triangle 7">
            <a:extLst>
              <a:ext uri="{FF2B5EF4-FFF2-40B4-BE49-F238E27FC236}">
                <a16:creationId xmlns:a16="http://schemas.microsoft.com/office/drawing/2014/main" id="{BDC96880-C9A8-D463-187E-5F44CF00C555}"/>
              </a:ext>
            </a:extLst>
          </p:cNvPr>
          <p:cNvSpPr/>
          <p:nvPr/>
        </p:nvSpPr>
        <p:spPr>
          <a:xfrm flipH="1">
            <a:off x="0" y="-30549"/>
            <a:ext cx="18288000" cy="10325100"/>
          </a:xfrm>
          <a:prstGeom prst="rtTriangle">
            <a:avLst/>
          </a:prstGeom>
          <a:solidFill>
            <a:schemeClr val="accent4">
              <a:lumMod val="75000"/>
              <a:alpha val="54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ar-EG" dirty="0"/>
          </a:p>
        </p:txBody>
      </p:sp>
      <p:grpSp>
        <p:nvGrpSpPr>
          <p:cNvPr id="2" name="Group 1">
            <a:extLst>
              <a:ext uri="{FF2B5EF4-FFF2-40B4-BE49-F238E27FC236}">
                <a16:creationId xmlns:a16="http://schemas.microsoft.com/office/drawing/2014/main" id="{EA7FD379-A12B-C0F3-294C-AF8BD930CAD6}"/>
              </a:ext>
            </a:extLst>
          </p:cNvPr>
          <p:cNvGrpSpPr/>
          <p:nvPr/>
        </p:nvGrpSpPr>
        <p:grpSpPr>
          <a:xfrm>
            <a:off x="695755" y="1061232"/>
            <a:ext cx="1980028" cy="980225"/>
            <a:chOff x="789788" y="568550"/>
            <a:chExt cx="2263765" cy="876343"/>
          </a:xfrm>
        </p:grpSpPr>
        <p:pic>
          <p:nvPicPr>
            <p:cNvPr id="3" name="Picture 2">
              <a:extLst>
                <a:ext uri="{FF2B5EF4-FFF2-40B4-BE49-F238E27FC236}">
                  <a16:creationId xmlns:a16="http://schemas.microsoft.com/office/drawing/2014/main" id="{06FDF8A8-8115-0A6B-2829-DA2EC6FE1CBB}"/>
                </a:ext>
              </a:extLst>
            </p:cNvPr>
            <p:cNvPicPr>
              <a:picLocks noChangeAspect="1"/>
            </p:cNvPicPr>
            <p:nvPr/>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789788" y="568550"/>
              <a:ext cx="2263765" cy="876343"/>
            </a:xfrm>
            <a:prstGeom prst="rect">
              <a:avLst/>
            </a:prstGeom>
          </p:spPr>
        </p:pic>
        <p:sp>
          <p:nvSpPr>
            <p:cNvPr id="4" name="TextBox 28">
              <a:extLst>
                <a:ext uri="{FF2B5EF4-FFF2-40B4-BE49-F238E27FC236}">
                  <a16:creationId xmlns:a16="http://schemas.microsoft.com/office/drawing/2014/main" id="{4E9B5231-2549-7509-307B-8A7BD2A6ABD2}"/>
                </a:ext>
              </a:extLst>
            </p:cNvPr>
            <p:cNvSpPr txBox="1"/>
            <p:nvPr/>
          </p:nvSpPr>
          <p:spPr>
            <a:xfrm rot="20457677">
              <a:off x="874661" y="849684"/>
              <a:ext cx="1896204" cy="368025"/>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2500" b="1"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rPr>
                <a:t>الجلسة الأولى</a:t>
              </a:r>
              <a:endParaRPr lang="en-US" sz="2500" dirty="0">
                <a:solidFill>
                  <a:schemeClr val="accent5">
                    <a:lumMod val="50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5" name="Group 4">
            <a:extLst>
              <a:ext uri="{FF2B5EF4-FFF2-40B4-BE49-F238E27FC236}">
                <a16:creationId xmlns:a16="http://schemas.microsoft.com/office/drawing/2014/main" id="{9B30CF6B-06A4-7767-9951-7F92C4EFB13A}"/>
              </a:ext>
            </a:extLst>
          </p:cNvPr>
          <p:cNvGrpSpPr/>
          <p:nvPr/>
        </p:nvGrpSpPr>
        <p:grpSpPr>
          <a:xfrm>
            <a:off x="140419" y="299624"/>
            <a:ext cx="1879169" cy="980224"/>
            <a:chOff x="1282652" y="498315"/>
            <a:chExt cx="1807888" cy="876343"/>
          </a:xfrm>
        </p:grpSpPr>
        <p:pic>
          <p:nvPicPr>
            <p:cNvPr id="6" name="Picture 5">
              <a:extLst>
                <a:ext uri="{FF2B5EF4-FFF2-40B4-BE49-F238E27FC236}">
                  <a16:creationId xmlns:a16="http://schemas.microsoft.com/office/drawing/2014/main" id="{FEBD5877-C1CE-1FA6-5F49-D25B89BE69F2}"/>
                </a:ext>
              </a:extLst>
            </p:cNvPr>
            <p:cNvPicPr>
              <a:picLocks noChangeAspect="1"/>
            </p:cNvPicPr>
            <p:nvPr/>
          </p:nvPicPr>
          <p:blipFill>
            <a:blip r:embed="rId3"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20552069">
              <a:off x="1282652" y="498315"/>
              <a:ext cx="1807888" cy="876343"/>
            </a:xfrm>
            <a:prstGeom prst="rect">
              <a:avLst/>
            </a:prstGeom>
          </p:spPr>
        </p:pic>
        <p:sp>
          <p:nvSpPr>
            <p:cNvPr id="7" name="TextBox 28">
              <a:extLst>
                <a:ext uri="{FF2B5EF4-FFF2-40B4-BE49-F238E27FC236}">
                  <a16:creationId xmlns:a16="http://schemas.microsoft.com/office/drawing/2014/main" id="{FC86DDE1-7B1B-D414-53E9-60A2955210EE}"/>
                </a:ext>
              </a:extLst>
            </p:cNvPr>
            <p:cNvSpPr txBox="1"/>
            <p:nvPr/>
          </p:nvSpPr>
          <p:spPr>
            <a:xfrm rot="20457677">
              <a:off x="1345850" y="709582"/>
              <a:ext cx="1421884" cy="441630"/>
            </a:xfrm>
            <a:prstGeom prst="rect">
              <a:avLst/>
            </a:prstGeom>
          </p:spPr>
          <p:txBody>
            <a:bodyPr wrap="square" lIns="0" tIns="0" rIns="0" bIns="0" rtlCol="0" anchor="t">
              <a:spAutoFit/>
            </a:bodyPr>
            <a:lstStyle/>
            <a:p>
              <a:pPr algn="just" rtl="1">
                <a:lnSpc>
                  <a:spcPct val="107000"/>
                </a:lnSpc>
                <a:spcAft>
                  <a:spcPts val="533"/>
                </a:spcAft>
                <a:tabLst>
                  <a:tab pos="825541" algn="l"/>
                </a:tabLst>
              </a:pPr>
              <a:r>
                <a:rPr lang="ar-EG" sz="3000" b="1"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rPr>
                <a:t>اليوم الثاني</a:t>
              </a:r>
              <a:endParaRPr lang="en-US" sz="3000" dirty="0">
                <a:solidFill>
                  <a:schemeClr val="accent6">
                    <a:lumMod val="75000"/>
                  </a:schemeClr>
                </a:solidFill>
                <a:latin typeface="Aljazeera" panose="02000000000000000000" pitchFamily="2" charset="-78"/>
                <a:ea typeface="Calibri" panose="020F0502020204030204" pitchFamily="34" charset="0"/>
                <a:cs typeface="Aljazeera" panose="02000000000000000000" pitchFamily="2" charset="-78"/>
              </a:endParaRPr>
            </a:p>
          </p:txBody>
        </p:sp>
      </p:grpSp>
      <p:grpSp>
        <p:nvGrpSpPr>
          <p:cNvPr id="9" name="Group 8">
            <a:extLst>
              <a:ext uri="{FF2B5EF4-FFF2-40B4-BE49-F238E27FC236}">
                <a16:creationId xmlns:a16="http://schemas.microsoft.com/office/drawing/2014/main" id="{4F232B40-6637-2F3C-5186-E94AE85DE2F2}"/>
              </a:ext>
            </a:extLst>
          </p:cNvPr>
          <p:cNvGrpSpPr/>
          <p:nvPr/>
        </p:nvGrpSpPr>
        <p:grpSpPr>
          <a:xfrm>
            <a:off x="12103212" y="132020"/>
            <a:ext cx="5976052" cy="1024493"/>
            <a:chOff x="4650339" y="1798820"/>
            <a:chExt cx="9218059" cy="2703922"/>
          </a:xfrm>
        </p:grpSpPr>
        <p:pic>
          <p:nvPicPr>
            <p:cNvPr id="19" name="Picture 18">
              <a:extLst>
                <a:ext uri="{FF2B5EF4-FFF2-40B4-BE49-F238E27FC236}">
                  <a16:creationId xmlns:a16="http://schemas.microsoft.com/office/drawing/2014/main" id="{DB587E16-79F8-057F-8149-E7592A68F8A7}"/>
                </a:ext>
              </a:extLst>
            </p:cNvPr>
            <p:cNvPicPr>
              <a:picLocks noChangeAspect="1"/>
            </p:cNvPicPr>
            <p:nvPr/>
          </p:nvPicPr>
          <p:blipFill rotWithShape="1">
            <a:blip r:embed="rId4">
              <a:grayscl/>
              <a:extLst>
                <a:ext uri="{BEBA8EAE-BF5A-486C-A8C5-ECC9F3942E4B}">
                  <a14:imgProps xmlns:a14="http://schemas.microsoft.com/office/drawing/2010/main">
                    <a14:imgLayer r:embed="rId5">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630" t="9182" r="839" b="13125"/>
            <a:stretch/>
          </p:blipFill>
          <p:spPr>
            <a:xfrm>
              <a:off x="5374985" y="1798820"/>
              <a:ext cx="8493413" cy="2703922"/>
            </a:xfrm>
            <a:prstGeom prst="rect">
              <a:avLst/>
            </a:prstGeom>
          </p:spPr>
        </p:pic>
        <p:sp>
          <p:nvSpPr>
            <p:cNvPr id="20" name="TextBox 42">
              <a:extLst>
                <a:ext uri="{FF2B5EF4-FFF2-40B4-BE49-F238E27FC236}">
                  <a16:creationId xmlns:a16="http://schemas.microsoft.com/office/drawing/2014/main" id="{A8710DD6-0C55-5F29-4CAF-3B243057A9DD}"/>
                </a:ext>
              </a:extLst>
            </p:cNvPr>
            <p:cNvSpPr txBox="1"/>
            <p:nvPr/>
          </p:nvSpPr>
          <p:spPr>
            <a:xfrm>
              <a:off x="4650339" y="1798821"/>
              <a:ext cx="8662082" cy="2513078"/>
            </a:xfrm>
            <a:prstGeom prst="rect">
              <a:avLst/>
            </a:prstGeom>
          </p:spPr>
          <p:txBody>
            <a:bodyPr wrap="square" lIns="0" tIns="0" rIns="0" bIns="0" rtlCol="0" anchor="t">
              <a:spAutoFit/>
            </a:bodyPr>
            <a:lstStyle/>
            <a:p>
              <a:pPr algn="just" rtl="1">
                <a:lnSpc>
                  <a:spcPct val="150000"/>
                </a:lnSpc>
              </a:pPr>
              <a:r>
                <a:rPr lang="ar-EG" sz="4500" b="1" spc="51" dirty="0">
                  <a:latin typeface="Aljazeera" panose="02000000000000000000" pitchFamily="2" charset="-78"/>
                  <a:cs typeface="Aljazeera" panose="02000000000000000000" pitchFamily="2" charset="-78"/>
                </a:rPr>
                <a:t>المرشد عند دراسة الحالة</a:t>
              </a:r>
              <a:endParaRPr lang="en-US" sz="4500" b="1" spc="51" dirty="0">
                <a:latin typeface="Aljazeera" panose="02000000000000000000" pitchFamily="2" charset="-78"/>
                <a:cs typeface="Aljazeera" panose="02000000000000000000" pitchFamily="2" charset="-78"/>
              </a:endParaRPr>
            </a:p>
          </p:txBody>
        </p:sp>
      </p:grpSp>
      <p:grpSp>
        <p:nvGrpSpPr>
          <p:cNvPr id="21" name="Group 20">
            <a:extLst>
              <a:ext uri="{FF2B5EF4-FFF2-40B4-BE49-F238E27FC236}">
                <a16:creationId xmlns:a16="http://schemas.microsoft.com/office/drawing/2014/main" id="{5B62A8B4-4138-3877-B476-EFD14E7625E9}"/>
              </a:ext>
            </a:extLst>
          </p:cNvPr>
          <p:cNvGrpSpPr>
            <a:grpSpLocks/>
          </p:cNvGrpSpPr>
          <p:nvPr/>
        </p:nvGrpSpPr>
        <p:grpSpPr>
          <a:xfrm>
            <a:off x="8512269" y="1181100"/>
            <a:ext cx="3146338" cy="1397974"/>
            <a:chOff x="1922467" y="130715"/>
            <a:chExt cx="561617" cy="791746"/>
          </a:xfrm>
        </p:grpSpPr>
        <p:pic>
          <p:nvPicPr>
            <p:cNvPr id="22" name="Picture 21">
              <a:extLst>
                <a:ext uri="{FF2B5EF4-FFF2-40B4-BE49-F238E27FC236}">
                  <a16:creationId xmlns:a16="http://schemas.microsoft.com/office/drawing/2014/main" id="{F7E4C941-92BF-CA20-A31B-F70224216A20}"/>
                </a:ext>
              </a:extLst>
            </p:cNvPr>
            <p:cNvPicPr>
              <a:picLocks noChangeAspect="1"/>
            </p:cNvPicPr>
            <p:nvPr/>
          </p:nvPicPr>
          <p:blipFill>
            <a:blip r:embed="rId6" cstate="print">
              <a:duotone>
                <a:schemeClr val="accent2">
                  <a:shade val="45000"/>
                  <a:satMod val="135000"/>
                </a:schemeClr>
                <a:prstClr val="white"/>
              </a:duotone>
            </a:blip>
            <a:srcRect/>
            <a:stretch>
              <a:fillRect/>
            </a:stretch>
          </p:blipFill>
          <p:spPr bwMode="auto">
            <a:xfrm>
              <a:off x="1980824" y="130715"/>
              <a:ext cx="503260" cy="791746"/>
            </a:xfrm>
            <a:prstGeom prst="rect">
              <a:avLst/>
            </a:prstGeom>
            <a:noFill/>
            <a:ln>
              <a:noFill/>
            </a:ln>
          </p:spPr>
        </p:pic>
        <p:sp>
          <p:nvSpPr>
            <p:cNvPr id="23" name="Rectangle 22">
              <a:extLst>
                <a:ext uri="{FF2B5EF4-FFF2-40B4-BE49-F238E27FC236}">
                  <a16:creationId xmlns:a16="http://schemas.microsoft.com/office/drawing/2014/main" id="{32A5CCB6-8AA8-211D-C4D0-AF6966438DE8}"/>
                </a:ext>
              </a:extLst>
            </p:cNvPr>
            <p:cNvSpPr/>
            <p:nvPr/>
          </p:nvSpPr>
          <p:spPr>
            <a:xfrm>
              <a:off x="1922467" y="187218"/>
              <a:ext cx="503260" cy="62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algn="r" rtl="0">
                <a:lnSpc>
                  <a:spcPct val="107000"/>
                </a:lnSpc>
                <a:spcAft>
                  <a:spcPts val="800"/>
                </a:spcAft>
              </a:pPr>
              <a:r>
                <a:rPr lang="ar-EG" sz="4500" b="1" dirty="0">
                  <a:solidFill>
                    <a:srgbClr val="C00000"/>
                  </a:solidFill>
                  <a:effectLst/>
                  <a:latin typeface="Calibri" panose="020F0502020204030204" pitchFamily="34" charset="0"/>
                  <a:ea typeface="Calibri" panose="020F0502020204030204" pitchFamily="34" charset="0"/>
                  <a:cs typeface="Aljazeera" panose="02000000000000000000" pitchFamily="2" charset="-78"/>
                </a:rPr>
                <a:t>العـــلاج</a:t>
              </a:r>
              <a:endParaRPr lang="en-US" sz="45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4" name="Group 23">
            <a:extLst>
              <a:ext uri="{FF2B5EF4-FFF2-40B4-BE49-F238E27FC236}">
                <a16:creationId xmlns:a16="http://schemas.microsoft.com/office/drawing/2014/main" id="{1BF27AE6-7215-5DBF-46A4-D5CC7C5D6B56}"/>
              </a:ext>
            </a:extLst>
          </p:cNvPr>
          <p:cNvGrpSpPr/>
          <p:nvPr/>
        </p:nvGrpSpPr>
        <p:grpSpPr>
          <a:xfrm>
            <a:off x="4343401" y="3300153"/>
            <a:ext cx="13944598" cy="6262948"/>
            <a:chOff x="12871294" y="2531077"/>
            <a:chExt cx="6532614" cy="2251244"/>
          </a:xfrm>
        </p:grpSpPr>
        <p:sp>
          <p:nvSpPr>
            <p:cNvPr id="25" name="Freeform 9">
              <a:extLst>
                <a:ext uri="{FF2B5EF4-FFF2-40B4-BE49-F238E27FC236}">
                  <a16:creationId xmlns:a16="http://schemas.microsoft.com/office/drawing/2014/main" id="{95826796-CF80-5A30-53CF-C27B1190AD40}"/>
                </a:ext>
              </a:extLst>
            </p:cNvPr>
            <p:cNvSpPr/>
            <p:nvPr/>
          </p:nvSpPr>
          <p:spPr>
            <a:xfrm flipH="1">
              <a:off x="12871294" y="2531077"/>
              <a:ext cx="6532614" cy="2251244"/>
            </a:xfrm>
            <a:custGeom>
              <a:avLst/>
              <a:gdLst/>
              <a:ahLst/>
              <a:cxnLst/>
              <a:rect l="l" t="t" r="r" b="b"/>
              <a:pathLst>
                <a:path w="5384161" h="7312952">
                  <a:moveTo>
                    <a:pt x="0" y="0"/>
                  </a:moveTo>
                  <a:lnTo>
                    <a:pt x="5384161" y="0"/>
                  </a:lnTo>
                  <a:lnTo>
                    <a:pt x="5384161" y="7312952"/>
                  </a:lnTo>
                  <a:lnTo>
                    <a:pt x="0" y="7312952"/>
                  </a:lnTo>
                  <a:lnTo>
                    <a:pt x="0" y="0"/>
                  </a:lnTo>
                  <a:close/>
                </a:path>
              </a:pathLst>
            </a:custGeom>
            <a:blipFill>
              <a:blip r:embed="rId7">
                <a:duotone>
                  <a:schemeClr val="accent4">
                    <a:shade val="45000"/>
                    <a:satMod val="135000"/>
                  </a:schemeClr>
                  <a:prstClr val="white"/>
                </a:duotone>
                <a:extLst>
                  <a:ext uri="{96DAC541-7B7A-43D3-8B79-37D633B846F1}">
                    <asvg:svgBlip xmlns:asvg="http://schemas.microsoft.com/office/drawing/2016/SVG/main" r:embed="rId8"/>
                  </a:ext>
                </a:extLst>
              </a:blip>
              <a:stretch>
                <a:fillRect/>
              </a:stretch>
            </a:blipFill>
          </p:spPr>
          <p:txBody>
            <a:bodyPr/>
            <a:lstStyle/>
            <a:p>
              <a:endParaRPr lang="ar-EG" sz="1200" dirty="0"/>
            </a:p>
          </p:txBody>
        </p:sp>
        <p:sp>
          <p:nvSpPr>
            <p:cNvPr id="26" name="TextBox 25">
              <a:extLst>
                <a:ext uri="{FF2B5EF4-FFF2-40B4-BE49-F238E27FC236}">
                  <a16:creationId xmlns:a16="http://schemas.microsoft.com/office/drawing/2014/main" id="{99F5437B-F32E-9D47-8281-8ECA6500C813}"/>
                </a:ext>
              </a:extLst>
            </p:cNvPr>
            <p:cNvSpPr txBox="1"/>
            <p:nvPr/>
          </p:nvSpPr>
          <p:spPr>
            <a:xfrm>
              <a:off x="13531687" y="2596757"/>
              <a:ext cx="5712722" cy="1866909"/>
            </a:xfrm>
            <a:prstGeom prst="rect">
              <a:avLst/>
            </a:prstGeom>
            <a:noFill/>
          </p:spPr>
          <p:txBody>
            <a:bodyPr wrap="square" rtlCol="1">
              <a:spAutoFit/>
            </a:bodyPr>
            <a:lstStyle/>
            <a:p>
              <a:pPr algn="just" rtl="1">
                <a:lnSpc>
                  <a:spcPct val="200000"/>
                </a:lnSpc>
              </a:pPr>
              <a:r>
                <a:rPr lang="ar-EG" sz="3400" b="1" dirty="0">
                  <a:latin typeface="Dubai" panose="020B0503030403030204" pitchFamily="34" charset="-78"/>
                  <a:ea typeface="Calibri" panose="020F0502020204030204" pitchFamily="34" charset="0"/>
                  <a:cs typeface="Dubai" panose="020B0503030403030204" pitchFamily="34" charset="-78"/>
                </a:rPr>
                <a:t>وتعد المقابلة العلاجية</a:t>
              </a:r>
              <a:r>
                <a:rPr lang="ar-EG" sz="3400" dirty="0">
                  <a:latin typeface="Dubai" panose="020B0503030403030204" pitchFamily="34" charset="-78"/>
                  <a:ea typeface="Calibri" panose="020F0502020204030204" pitchFamily="34" charset="0"/>
                  <a:cs typeface="Dubai" panose="020B0503030403030204" pitchFamily="34" charset="-78"/>
                </a:rPr>
                <a:t> الوسيلة الأساسية، وهي المحور الذي تدور حوله عملية العلاج كلها. وهي تقوم على علاقة مباشرة بين المعالج والعميل. وتتصف بأنها اجتماعية مهنية، يتم فيها تفاعل اجتماعي هادف ذو نشاط محدد، يهدف إلى تعديل اتجاهات العميل أو مشاعره أو خبراته، ويتوقف نجاح المقابلة على مراعاة أخلاقيات العلاج ومؤهلات المعالج ومدى استفادته منها.</a:t>
              </a:r>
            </a:p>
          </p:txBody>
        </p:sp>
      </p:grpSp>
      <p:grpSp>
        <p:nvGrpSpPr>
          <p:cNvPr id="27" name="Group 4">
            <a:extLst>
              <a:ext uri="{FF2B5EF4-FFF2-40B4-BE49-F238E27FC236}">
                <a16:creationId xmlns:a16="http://schemas.microsoft.com/office/drawing/2014/main" id="{1BB6DE8D-F692-44B0-8C98-3E30ADA82940}"/>
              </a:ext>
            </a:extLst>
          </p:cNvPr>
          <p:cNvGrpSpPr/>
          <p:nvPr/>
        </p:nvGrpSpPr>
        <p:grpSpPr>
          <a:xfrm>
            <a:off x="0" y="2315997"/>
            <a:ext cx="5412615" cy="5366465"/>
            <a:chOff x="-4282541" y="3921401"/>
            <a:chExt cx="7866340" cy="8699050"/>
          </a:xfrm>
        </p:grpSpPr>
        <p:pic>
          <p:nvPicPr>
            <p:cNvPr id="28" name="Picture 5">
              <a:extLst>
                <a:ext uri="{FF2B5EF4-FFF2-40B4-BE49-F238E27FC236}">
                  <a16:creationId xmlns:a16="http://schemas.microsoft.com/office/drawing/2014/main" id="{88864996-467C-43D3-BBC5-508FF2AB271A}"/>
                </a:ext>
              </a:extLst>
            </p:cNvPr>
            <p:cNvPicPr>
              <a:picLocks noChangeAspect="1"/>
            </p:cNvPicPr>
            <p:nvPr/>
          </p:nvPicPr>
          <p:blipFill>
            <a:blip r:embed="rId9">
              <a:extLst>
                <a:ext uri="{28A0092B-C50C-407E-A947-70E740481C1C}">
                  <a14:useLocalDpi xmlns:a14="http://schemas.microsoft.com/office/drawing/2010/main" val="0"/>
                </a:ext>
              </a:extLst>
            </a:blip>
            <a:srcRect l="4005" r="4005"/>
            <a:stretch/>
          </p:blipFill>
          <p:spPr>
            <a:xfrm>
              <a:off x="-4282541" y="3921401"/>
              <a:ext cx="7866340" cy="8699050"/>
            </a:xfrm>
            <a:prstGeom prst="hexagon">
              <a:avLst/>
            </a:prstGeom>
          </p:spPr>
        </p:pic>
      </p:grpSp>
    </p:spTree>
    <p:extLst>
      <p:ext uri="{BB962C8B-B14F-4D97-AF65-F5344CB8AC3E}">
        <p14:creationId xmlns:p14="http://schemas.microsoft.com/office/powerpoint/2010/main" val="375628542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نسق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446</TotalTime>
  <Words>9488</Words>
  <Application>Microsoft Office PowerPoint</Application>
  <PresentationFormat>مخصص</PresentationFormat>
  <Paragraphs>1578</Paragraphs>
  <Slides>130</Slides>
  <Notes>66</Notes>
  <HiddenSlides>0</HiddenSlides>
  <MMClips>0</MMClips>
  <ScaleCrop>false</ScaleCrop>
  <HeadingPairs>
    <vt:vector size="6" baseType="variant">
      <vt:variant>
        <vt:lpstr>الخطوط المستخدمة</vt:lpstr>
      </vt:variant>
      <vt:variant>
        <vt:i4>7</vt:i4>
      </vt:variant>
      <vt:variant>
        <vt:lpstr>نسق</vt:lpstr>
      </vt:variant>
      <vt:variant>
        <vt:i4>1</vt:i4>
      </vt:variant>
      <vt:variant>
        <vt:lpstr>عناوين الشرائح</vt:lpstr>
      </vt:variant>
      <vt:variant>
        <vt:i4>130</vt:i4>
      </vt:variant>
    </vt:vector>
  </HeadingPairs>
  <TitlesOfParts>
    <vt:vector size="138" baseType="lpstr">
      <vt:lpstr>Aptos</vt:lpstr>
      <vt:lpstr>Dubai</vt:lpstr>
      <vt:lpstr>Aljazeera</vt:lpstr>
      <vt:lpstr>Sakkal Majalla</vt:lpstr>
      <vt:lpstr>Arial</vt:lpstr>
      <vt:lpstr>Calibri</vt:lpstr>
      <vt:lpstr>ITC Avant Garde Gothic Bold</vt:lpstr>
      <vt:lpstr>Office Theme</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Helal</dc:creator>
  <cp:lastModifiedBy>DELL</cp:lastModifiedBy>
  <cp:revision>22</cp:revision>
  <dcterms:created xsi:type="dcterms:W3CDTF">2006-08-16T00:00:00Z</dcterms:created>
  <dcterms:modified xsi:type="dcterms:W3CDTF">2025-06-15T05:14:43Z</dcterms:modified>
  <dc:identifier>DAFwZtjQ8Uw</dc:identifier>
</cp:coreProperties>
</file>